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60" r:id="rId2"/>
    <p:sldId id="407" r:id="rId3"/>
    <p:sldId id="411" r:id="rId4"/>
    <p:sldId id="397" r:id="rId5"/>
    <p:sldId id="384" r:id="rId6"/>
    <p:sldId id="383" r:id="rId7"/>
    <p:sldId id="324" r:id="rId8"/>
    <p:sldId id="398" r:id="rId9"/>
    <p:sldId id="385" r:id="rId10"/>
    <p:sldId id="386" r:id="rId11"/>
    <p:sldId id="400" r:id="rId12"/>
    <p:sldId id="405" r:id="rId13"/>
    <p:sldId id="401" r:id="rId14"/>
    <p:sldId id="410" r:id="rId15"/>
    <p:sldId id="409" r:id="rId16"/>
    <p:sldId id="387" r:id="rId17"/>
    <p:sldId id="388" r:id="rId18"/>
    <p:sldId id="393" r:id="rId19"/>
    <p:sldId id="404" r:id="rId20"/>
    <p:sldId id="390" r:id="rId21"/>
    <p:sldId id="395" r:id="rId22"/>
    <p:sldId id="406" r:id="rId23"/>
    <p:sldId id="408" r:id="rId24"/>
    <p:sldId id="402" r:id="rId25"/>
    <p:sldId id="391" r:id="rId26"/>
    <p:sldId id="392" r:id="rId27"/>
    <p:sldId id="396" r:id="rId28"/>
    <p:sldId id="403" r:id="rId29"/>
    <p:sldId id="348"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4" autoAdjust="0"/>
    <p:restoredTop sz="94660"/>
  </p:normalViewPr>
  <p:slideViewPr>
    <p:cSldViewPr snapToGrid="0">
      <p:cViewPr varScale="1">
        <p:scale>
          <a:sx n="62" d="100"/>
          <a:sy n="62" d="100"/>
        </p:scale>
        <p:origin x="804"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08A74B-8F59-48F6-80FC-DFB9437D5964}" type="datetimeFigureOut">
              <a:rPr lang="en-US" smtClean="0"/>
              <a:t>11/25/2024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B1C3DC-6515-4D7C-8FD2-74F44ED2E6CC}" type="slidenum">
              <a:rPr lang="en-US" smtClean="0"/>
              <a:t>‹#›</a:t>
            </a:fld>
            <a:endParaRPr lang="en-US"/>
          </a:p>
        </p:txBody>
      </p:sp>
    </p:spTree>
    <p:extLst>
      <p:ext uri="{BB962C8B-B14F-4D97-AF65-F5344CB8AC3E}">
        <p14:creationId xmlns:p14="http://schemas.microsoft.com/office/powerpoint/2010/main" val="1777421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714BBF71-84AE-46EF-B3A3-76DF84FC57B5}" type="slidenum">
              <a:rPr kumimoji="0" lang="en-US" sz="1200" b="0" i="0" u="none" strike="noStrike" kern="1200" cap="none" spc="0" normalizeH="0" baseline="0" noProof="0" smtClean="0">
                <a:ln>
                  <a:noFill/>
                </a:ln>
                <a:solidFill>
                  <a:srgbClr val="000000"/>
                </a:solidFill>
                <a:effectLst/>
                <a:uLnTx/>
                <a:uFillTx/>
                <a:latin typeface="Arial" charset="0"/>
                <a:ea typeface="MS Pゴシック" pitchFamily="-92"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sz="1200" b="0" i="0" u="none" strike="noStrike" kern="1200" cap="none" spc="0" normalizeH="0" baseline="0" noProof="0" dirty="0">
              <a:ln>
                <a:noFill/>
              </a:ln>
              <a:solidFill>
                <a:srgbClr val="000000"/>
              </a:solidFill>
              <a:effectLst/>
              <a:uLnTx/>
              <a:uFillTx/>
              <a:latin typeface="Arial" charset="0"/>
              <a:ea typeface="MS Pゴシック" pitchFamily="-92" charset="-128"/>
              <a:cs typeface="+mn-cs"/>
            </a:endParaRPr>
          </a:p>
        </p:txBody>
      </p:sp>
    </p:spTree>
    <p:extLst>
      <p:ext uri="{BB962C8B-B14F-4D97-AF65-F5344CB8AC3E}">
        <p14:creationId xmlns:p14="http://schemas.microsoft.com/office/powerpoint/2010/main" val="12303356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footerdark"/>
          <p:cNvPicPr>
            <a:picLocks noChangeAspect="1" noChangeArrowheads="1"/>
          </p:cNvPicPr>
          <p:nvPr/>
        </p:nvPicPr>
        <p:blipFill>
          <a:blip r:embed="rId2" cstate="print"/>
          <a:srcRect/>
          <a:stretch>
            <a:fillRect/>
          </a:stretch>
        </p:blipFill>
        <p:spPr bwMode="auto">
          <a:xfrm>
            <a:off x="0" y="6276976"/>
            <a:ext cx="12192000" cy="581025"/>
          </a:xfrm>
          <a:prstGeom prst="rect">
            <a:avLst/>
          </a:prstGeom>
          <a:noFill/>
          <a:ln w="9525">
            <a:noFill/>
            <a:miter lim="800000"/>
            <a:headEnd/>
            <a:tailEnd/>
          </a:ln>
        </p:spPr>
      </p:pic>
      <p:sp>
        <p:nvSpPr>
          <p:cNvPr id="3074" name="Rectangle 2"/>
          <p:cNvSpPr>
            <a:spLocks noGrp="1" noChangeArrowheads="1"/>
          </p:cNvSpPr>
          <p:nvPr>
            <p:ph type="ctrTitle"/>
          </p:nvPr>
        </p:nvSpPr>
        <p:spPr>
          <a:xfrm>
            <a:off x="914400" y="2057400"/>
            <a:ext cx="10363200" cy="1143000"/>
          </a:xfrm>
        </p:spPr>
        <p:txBody>
          <a:bodyPr/>
          <a:lstStyle>
            <a:lvl1pPr>
              <a:defRPr/>
            </a:lvl1pPr>
          </a:lstStyle>
          <a:p>
            <a:r>
              <a:rPr lang="en-US"/>
              <a:t>Click to edit Master title style</a:t>
            </a:r>
          </a:p>
        </p:txBody>
      </p:sp>
      <p:sp>
        <p:nvSpPr>
          <p:cNvPr id="3075" name="Rectangle 3"/>
          <p:cNvSpPr>
            <a:spLocks noGrp="1" noChangeArrowheads="1"/>
          </p:cNvSpPr>
          <p:nvPr>
            <p:ph type="subTitle" idx="1"/>
          </p:nvPr>
        </p:nvSpPr>
        <p:spPr>
          <a:xfrm>
            <a:off x="914400" y="3505200"/>
            <a:ext cx="10363200" cy="1752600"/>
          </a:xfrm>
        </p:spPr>
        <p:txBody>
          <a:bodyPr/>
          <a:lstStyle>
            <a:lvl1pPr marL="0" indent="0" algn="ctr">
              <a:buFont typeface="Wingdings" pitchFamily="124" charset="2"/>
              <a:buNone/>
              <a:defRPr/>
            </a:lvl1pPr>
          </a:lstStyle>
          <a:p>
            <a:r>
              <a:rPr lang="en-US"/>
              <a:t>Click to edit Master subtitle style</a:t>
            </a:r>
          </a:p>
        </p:txBody>
      </p:sp>
    </p:spTree>
    <p:extLst>
      <p:ext uri="{BB962C8B-B14F-4D97-AF65-F5344CB8AC3E}">
        <p14:creationId xmlns:p14="http://schemas.microsoft.com/office/powerpoint/2010/main" val="3200811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21677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43781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09442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277879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92963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7312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01934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81176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92570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45453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alpha val="60000"/>
          </a:schemeClr>
        </a:solidFill>
        <a:effectLst/>
      </p:bgPr>
    </p:bg>
    <p:spTree>
      <p:nvGrpSpPr>
        <p:cNvPr id="1" name=""/>
        <p:cNvGrpSpPr/>
        <p:nvPr/>
      </p:nvGrpSpPr>
      <p:grpSpPr>
        <a:xfrm>
          <a:off x="0" y="0"/>
          <a:ext cx="0" cy="0"/>
          <a:chOff x="0" y="0"/>
          <a:chExt cx="0" cy="0"/>
        </a:xfrm>
      </p:grpSpPr>
      <p:pic>
        <p:nvPicPr>
          <p:cNvPr id="1026" name="Picture 12" descr="footerdark"/>
          <p:cNvPicPr>
            <a:picLocks noChangeAspect="1" noChangeArrowheads="1"/>
          </p:cNvPicPr>
          <p:nvPr/>
        </p:nvPicPr>
        <p:blipFill>
          <a:blip r:embed="rId13" cstate="print"/>
          <a:srcRect/>
          <a:stretch>
            <a:fillRect/>
          </a:stretch>
        </p:blipFill>
        <p:spPr bwMode="auto">
          <a:xfrm>
            <a:off x="0" y="6276976"/>
            <a:ext cx="12192000" cy="581025"/>
          </a:xfrm>
          <a:prstGeom prst="rect">
            <a:avLst/>
          </a:prstGeom>
          <a:noFill/>
          <a:ln w="9525">
            <a:noFill/>
            <a:miter lim="800000"/>
            <a:headEnd/>
            <a:tailEnd/>
          </a:ln>
        </p:spPr>
      </p:pic>
      <p:sp>
        <p:nvSpPr>
          <p:cNvPr id="2"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a:effectLst>
            <a:outerShdw dist="12700" dir="8100000" algn="ctr" rotWithShape="0">
              <a:srgbClr val="FFFFFF">
                <a:alpha val="75000"/>
              </a:srgbClr>
            </a:outerShdw>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a:effectLst>
            <a:outerShdw dist="12700" dir="8100000" algn="ctr" rotWithShape="0">
              <a:srgbClr val="FFFFFF">
                <a:alpha val="75000"/>
              </a:srgbClr>
            </a:outerShdw>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687820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itchFamily="124" charset="0"/>
          <a:ea typeface="MS Pゴシック" pitchFamily="-92" charset="-128"/>
        </a:defRPr>
      </a:lvl2pPr>
      <a:lvl3pPr algn="ctr" rtl="0" eaLnBrk="1" fontAlgn="base" hangingPunct="1">
        <a:spcBef>
          <a:spcPct val="0"/>
        </a:spcBef>
        <a:spcAft>
          <a:spcPct val="0"/>
        </a:spcAft>
        <a:defRPr sz="4400">
          <a:solidFill>
            <a:schemeClr val="tx2"/>
          </a:solidFill>
          <a:latin typeface="Times New Roman" pitchFamily="124" charset="0"/>
          <a:ea typeface="MS Pゴシック" pitchFamily="-92" charset="-128"/>
        </a:defRPr>
      </a:lvl3pPr>
      <a:lvl4pPr algn="ctr" rtl="0" eaLnBrk="1" fontAlgn="base" hangingPunct="1">
        <a:spcBef>
          <a:spcPct val="0"/>
        </a:spcBef>
        <a:spcAft>
          <a:spcPct val="0"/>
        </a:spcAft>
        <a:defRPr sz="4400">
          <a:solidFill>
            <a:schemeClr val="tx2"/>
          </a:solidFill>
          <a:latin typeface="Times New Roman" pitchFamily="124" charset="0"/>
          <a:ea typeface="MS Pゴシック" pitchFamily="-92" charset="-128"/>
        </a:defRPr>
      </a:lvl4pPr>
      <a:lvl5pPr algn="ctr" rtl="0" eaLnBrk="1" fontAlgn="base" hangingPunct="1">
        <a:spcBef>
          <a:spcPct val="0"/>
        </a:spcBef>
        <a:spcAft>
          <a:spcPct val="0"/>
        </a:spcAft>
        <a:defRPr sz="4400">
          <a:solidFill>
            <a:schemeClr val="tx2"/>
          </a:solidFill>
          <a:latin typeface="Times New Roman" pitchFamily="124" charset="0"/>
          <a:ea typeface="MS Pゴシック" pitchFamily="-92" charset="-128"/>
        </a:defRPr>
      </a:lvl5pPr>
      <a:lvl6pPr marL="457200" algn="ctr" rtl="0" eaLnBrk="1" fontAlgn="base" hangingPunct="1">
        <a:spcBef>
          <a:spcPct val="0"/>
        </a:spcBef>
        <a:spcAft>
          <a:spcPct val="0"/>
        </a:spcAft>
        <a:defRPr sz="4400">
          <a:solidFill>
            <a:schemeClr val="tx2"/>
          </a:solidFill>
          <a:latin typeface="Times New Roman" pitchFamily="124" charset="0"/>
          <a:ea typeface="MS Pゴシック" pitchFamily="-92" charset="-128"/>
        </a:defRPr>
      </a:lvl6pPr>
      <a:lvl7pPr marL="914400" algn="ctr" rtl="0" eaLnBrk="1" fontAlgn="base" hangingPunct="1">
        <a:spcBef>
          <a:spcPct val="0"/>
        </a:spcBef>
        <a:spcAft>
          <a:spcPct val="0"/>
        </a:spcAft>
        <a:defRPr sz="4400">
          <a:solidFill>
            <a:schemeClr val="tx2"/>
          </a:solidFill>
          <a:latin typeface="Times New Roman" pitchFamily="124" charset="0"/>
          <a:ea typeface="MS Pゴシック" pitchFamily="-92" charset="-128"/>
        </a:defRPr>
      </a:lvl7pPr>
      <a:lvl8pPr marL="1371600" algn="ctr" rtl="0" eaLnBrk="1" fontAlgn="base" hangingPunct="1">
        <a:spcBef>
          <a:spcPct val="0"/>
        </a:spcBef>
        <a:spcAft>
          <a:spcPct val="0"/>
        </a:spcAft>
        <a:defRPr sz="4400">
          <a:solidFill>
            <a:schemeClr val="tx2"/>
          </a:solidFill>
          <a:latin typeface="Times New Roman" pitchFamily="124" charset="0"/>
          <a:ea typeface="MS Pゴシック" pitchFamily="-92" charset="-128"/>
        </a:defRPr>
      </a:lvl8pPr>
      <a:lvl9pPr marL="1828800" algn="ctr" rtl="0" eaLnBrk="1" fontAlgn="base" hangingPunct="1">
        <a:spcBef>
          <a:spcPct val="0"/>
        </a:spcBef>
        <a:spcAft>
          <a:spcPct val="0"/>
        </a:spcAft>
        <a:defRPr sz="4400">
          <a:solidFill>
            <a:schemeClr val="tx2"/>
          </a:solidFill>
          <a:latin typeface="Times New Roman" pitchFamily="124" charset="0"/>
          <a:ea typeface="MS Pゴシック" pitchFamily="-92" charset="-128"/>
        </a:defRPr>
      </a:lvl9pPr>
    </p:titleStyle>
    <p:bodyStyle>
      <a:lvl1pPr marL="342900" indent="-342900" algn="l" rtl="0" eaLnBrk="1" fontAlgn="base" hangingPunct="1">
        <a:spcBef>
          <a:spcPct val="20000"/>
        </a:spcBef>
        <a:spcAft>
          <a:spcPct val="0"/>
        </a:spcAft>
        <a:buFont typeface="Wingdings" pitchFamily="124" charset="2"/>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itchFamily="124" charset="2"/>
        <a:buChar char="§"/>
        <a:defRPr sz="2800">
          <a:solidFill>
            <a:schemeClr val="tx1"/>
          </a:solidFill>
          <a:latin typeface="+mn-lt"/>
          <a:ea typeface="+mn-ea"/>
        </a:defRPr>
      </a:lvl2pPr>
      <a:lvl3pPr marL="1143000" indent="-228600" algn="l" rtl="0" eaLnBrk="1" fontAlgn="base" hangingPunct="1">
        <a:spcBef>
          <a:spcPct val="20000"/>
        </a:spcBef>
        <a:spcAft>
          <a:spcPct val="0"/>
        </a:spcAft>
        <a:buFont typeface="Wingdings" pitchFamily="124" charset="2"/>
        <a:buChar char="§"/>
        <a:defRPr sz="2400">
          <a:solidFill>
            <a:schemeClr val="tx1"/>
          </a:solidFill>
          <a:latin typeface="+mn-lt"/>
          <a:ea typeface="+mn-ea"/>
        </a:defRPr>
      </a:lvl3pPr>
      <a:lvl4pPr marL="1600200" indent="-228600" algn="l" rtl="0" eaLnBrk="1" fontAlgn="base" hangingPunct="1">
        <a:spcBef>
          <a:spcPct val="20000"/>
        </a:spcBef>
        <a:spcAft>
          <a:spcPct val="0"/>
        </a:spcAft>
        <a:buFont typeface="Wingdings" pitchFamily="124" charset="2"/>
        <a:buChar char="§"/>
        <a:defRPr sz="2000">
          <a:solidFill>
            <a:schemeClr val="tx1"/>
          </a:solidFill>
          <a:latin typeface="+mn-lt"/>
          <a:ea typeface="+mn-ea"/>
        </a:defRPr>
      </a:lvl4pPr>
      <a:lvl5pPr marL="2057400" indent="-228600" algn="l" rtl="0" eaLnBrk="1" fontAlgn="base" hangingPunct="1">
        <a:spcBef>
          <a:spcPct val="20000"/>
        </a:spcBef>
        <a:spcAft>
          <a:spcPct val="0"/>
        </a:spcAft>
        <a:buFont typeface="Wingdings" pitchFamily="124" charset="2"/>
        <a:buChar char="§"/>
        <a:defRPr sz="2000">
          <a:solidFill>
            <a:schemeClr val="tx1"/>
          </a:solidFill>
          <a:latin typeface="+mn-lt"/>
          <a:ea typeface="+mn-ea"/>
        </a:defRPr>
      </a:lvl5pPr>
      <a:lvl6pPr marL="2514600" indent="-228600" algn="l" rtl="0" eaLnBrk="1" fontAlgn="base" hangingPunct="1">
        <a:spcBef>
          <a:spcPct val="20000"/>
        </a:spcBef>
        <a:spcAft>
          <a:spcPct val="0"/>
        </a:spcAft>
        <a:buFont typeface="Wingdings" pitchFamily="124" charset="2"/>
        <a:buChar char="§"/>
        <a:defRPr sz="2000">
          <a:solidFill>
            <a:schemeClr val="tx1"/>
          </a:solidFill>
          <a:latin typeface="+mn-lt"/>
          <a:ea typeface="+mn-ea"/>
        </a:defRPr>
      </a:lvl6pPr>
      <a:lvl7pPr marL="2971800" indent="-228600" algn="l" rtl="0" eaLnBrk="1" fontAlgn="base" hangingPunct="1">
        <a:spcBef>
          <a:spcPct val="20000"/>
        </a:spcBef>
        <a:spcAft>
          <a:spcPct val="0"/>
        </a:spcAft>
        <a:buFont typeface="Wingdings" pitchFamily="124" charset="2"/>
        <a:buChar char="§"/>
        <a:defRPr sz="2000">
          <a:solidFill>
            <a:schemeClr val="tx1"/>
          </a:solidFill>
          <a:latin typeface="+mn-lt"/>
          <a:ea typeface="+mn-ea"/>
        </a:defRPr>
      </a:lvl7pPr>
      <a:lvl8pPr marL="3429000" indent="-228600" algn="l" rtl="0" eaLnBrk="1" fontAlgn="base" hangingPunct="1">
        <a:spcBef>
          <a:spcPct val="20000"/>
        </a:spcBef>
        <a:spcAft>
          <a:spcPct val="0"/>
        </a:spcAft>
        <a:buFont typeface="Wingdings" pitchFamily="124" charset="2"/>
        <a:buChar char="§"/>
        <a:defRPr sz="2000">
          <a:solidFill>
            <a:schemeClr val="tx1"/>
          </a:solidFill>
          <a:latin typeface="+mn-lt"/>
          <a:ea typeface="+mn-ea"/>
        </a:defRPr>
      </a:lvl8pPr>
      <a:lvl9pPr marL="3886200" indent="-228600" algn="l" rtl="0" eaLnBrk="1" fontAlgn="base" hangingPunct="1">
        <a:spcBef>
          <a:spcPct val="20000"/>
        </a:spcBef>
        <a:spcAft>
          <a:spcPct val="0"/>
        </a:spcAft>
        <a:buFont typeface="Wingdings" pitchFamily="124"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hyperlink" Target="https://www.ecfr.gov/current/title-22/section-120.32" TargetMode="External"/><Relationship Id="rId7" Type="http://schemas.openxmlformats.org/officeDocument/2006/relationships/hyperlink" Target="https://www.rochester.edu/orpa/_assets/pdf/compl_Deemed_Exports.pdf" TargetMode="External"/><Relationship Id="rId2" Type="http://schemas.openxmlformats.org/officeDocument/2006/relationships/hyperlink" Target="https://www.ecfr.gov/current/title-22/section-120.31" TargetMode="External"/><Relationship Id="rId1" Type="http://schemas.openxmlformats.org/officeDocument/2006/relationships/slideLayout" Target="../slideLayouts/slideLayout2.xml"/><Relationship Id="rId6" Type="http://schemas.openxmlformats.org/officeDocument/2006/relationships/hyperlink" Target="mailto:cdeeney@lle.rochester.edu" TargetMode="External"/><Relationship Id="rId5" Type="http://schemas.openxmlformats.org/officeDocument/2006/relationships/hyperlink" Target="mailto:josef.mejido@rochester.edu" TargetMode="External"/><Relationship Id="rId4" Type="http://schemas.openxmlformats.org/officeDocument/2006/relationships/hyperlink" Target="https://www.ecfr.gov/current/title-22/chapter-I/subchapter-M/part-121"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ecfr.gov/current/title-22/section-120.34" TargetMode="External"/><Relationship Id="rId2" Type="http://schemas.openxmlformats.org/officeDocument/2006/relationships/hyperlink" Target="https://www.rochester.edu/orpa/_assets/pdf/compl_EAR_ITAR_FunResExclusion.pdf" TargetMode="External"/><Relationship Id="rId1" Type="http://schemas.openxmlformats.org/officeDocument/2006/relationships/slideLayout" Target="../slideLayouts/slideLayout2.xml"/><Relationship Id="rId4" Type="http://schemas.openxmlformats.org/officeDocument/2006/relationships/hyperlink" Target="https://www.ecfr.gov/current/title-15/part-734/section-734.3#p-734.3(b)(3)"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rochester.edu/orpa/_assets/pdf/compl_EAR_ITAR_FunResExclusion.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bis.doc.gov/index.php/licensing/commerce-control-list-classification/export-control-classification-number-eccn"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hyperlink" Target="https://www.bis.doc.gov/index.php/licensing/commerce-control-list-classification/export-control-classification-number-eccn" TargetMode="External"/><Relationship Id="rId1" Type="http://schemas.openxmlformats.org/officeDocument/2006/relationships/slideLayout" Target="../slideLayouts/slideLayout2.xml"/><Relationship Id="rId4" Type="http://schemas.openxmlformats.org/officeDocument/2006/relationships/image" Target="../media/image5.tmp"/></Relationships>
</file>

<file path=ppt/slides/_rels/slide23.xml.rels><?xml version="1.0" encoding="UTF-8" standalone="yes"?>
<Relationships xmlns="http://schemas.openxmlformats.org/package/2006/relationships"><Relationship Id="rId3" Type="http://schemas.openxmlformats.org/officeDocument/2006/relationships/hyperlink" Target="https://www.microsoft.com/en-us/exporting/exporting-information" TargetMode="External"/><Relationship Id="rId2" Type="http://schemas.openxmlformats.org/officeDocument/2006/relationships/hyperlink" Target="https://www.apple.com/legal/more-resources/gtc.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hyperlink" Target="https://www.bis.gov/ear/title-15/subtitle-b/chapter-vii/subchapter-c/part-738/supplement-no-1-part-738-commerce-country"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rochester.edu/university-research/compliance/research-security/us-export-compliance/"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studyabroad.rochester.edu/index.cfm?FuseAction=Abroad.ViewLink&amp;Parent_ID=0&amp;Link_ID=233ED0E7-5056-BA1F-71CF08B7F507EA64" TargetMode="External"/><Relationship Id="rId2" Type="http://schemas.openxmlformats.org/officeDocument/2006/relationships/hyperlink" Target="https://www.rochester.edu/university-research/compliance/research-security/us-export-compliance/#contac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energy.gov/nnsa/10-cfr-part-810" TargetMode="External"/><Relationship Id="rId2" Type="http://schemas.openxmlformats.org/officeDocument/2006/relationships/hyperlink" Target="https://www.nrc.gov/reading-rm/doc-collections/cfr/part110/full-text.htm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rochester.edu/orpa/compliance/#export" TargetMode="External"/><Relationship Id="rId2" Type="http://schemas.openxmlformats.org/officeDocument/2006/relationships/hyperlink" Target="https://www.rochester.edu/university-research/compliance/research-security/us-export-compliance/" TargetMode="External"/><Relationship Id="rId1" Type="http://schemas.openxmlformats.org/officeDocument/2006/relationships/slideLayout" Target="../slideLayouts/slideLayout2.xml"/><Relationship Id="rId5" Type="http://schemas.openxmlformats.org/officeDocument/2006/relationships/hyperlink" Target="mailto:export@rochester.edu" TargetMode="External"/><Relationship Id="rId4" Type="http://schemas.openxmlformats.org/officeDocument/2006/relationships/hyperlink" Target="mailto:josef.mejido@rochester.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pmddtc.state.gov/ddtc_public/ddtc_public?id=ddtc_kb_article_page&amp;sys_id=24d528fddbfc930044f9ff621f961987" TargetMode="External"/><Relationship Id="rId2" Type="http://schemas.openxmlformats.org/officeDocument/2006/relationships/hyperlink" Target="https://www.bis.gov/regulations" TargetMode="External"/><Relationship Id="rId1" Type="http://schemas.openxmlformats.org/officeDocument/2006/relationships/slideLayout" Target="../slideLayouts/slideLayout2.xml"/><Relationship Id="rId4" Type="http://schemas.openxmlformats.org/officeDocument/2006/relationships/hyperlink" Target="https://ofac.treasury.gov/sanctions-programs-and-country-information"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visualcompliance.com/" TargetMode="External"/><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5"/>
          <p:cNvSpPr>
            <a:spLocks noGrp="1" noChangeArrowheads="1"/>
          </p:cNvSpPr>
          <p:nvPr>
            <p:ph type="ctrTitle"/>
          </p:nvPr>
        </p:nvSpPr>
        <p:spPr>
          <a:xfrm>
            <a:off x="1001732" y="674606"/>
            <a:ext cx="10007028" cy="2179321"/>
          </a:xfrm>
        </p:spPr>
        <p:txBody>
          <a:bodyPr/>
          <a:lstStyle/>
          <a:p>
            <a:pPr eaLnBrk="1" hangingPunct="1">
              <a:defRPr/>
            </a:pPr>
            <a:r>
              <a:rPr lang="en-US" sz="3600" b="1" dirty="0">
                <a:solidFill>
                  <a:schemeClr val="tx1"/>
                </a:solidFill>
                <a:latin typeface="Arial" pitchFamily="34" charset="0"/>
                <a:cs typeface="Arial" pitchFamily="34" charset="0"/>
              </a:rPr>
              <a:t>Overview of U.S. Export Compliance </a:t>
            </a:r>
            <a:endParaRPr lang="en-US" sz="3600" b="1" dirty="0">
              <a:solidFill>
                <a:schemeClr val="accent2">
                  <a:lumMod val="50000"/>
                </a:schemeClr>
              </a:solidFill>
              <a:latin typeface="Arial" pitchFamily="34" charset="0"/>
              <a:cs typeface="Arial" pitchFamily="34" charset="0"/>
            </a:endParaRPr>
          </a:p>
        </p:txBody>
      </p:sp>
      <p:sp>
        <p:nvSpPr>
          <p:cNvPr id="4" name="TextBox 3">
            <a:extLst>
              <a:ext uri="{FF2B5EF4-FFF2-40B4-BE49-F238E27FC236}">
                <a16:creationId xmlns:a16="http://schemas.microsoft.com/office/drawing/2014/main" id="{3AB46EDB-BA76-A829-55CC-E88BCF1977AE}"/>
              </a:ext>
            </a:extLst>
          </p:cNvPr>
          <p:cNvSpPr txBox="1"/>
          <p:nvPr/>
        </p:nvSpPr>
        <p:spPr>
          <a:xfrm>
            <a:off x="4083976" y="3075057"/>
            <a:ext cx="3842539" cy="1015663"/>
          </a:xfrm>
          <a:prstGeom prst="rect">
            <a:avLst/>
          </a:prstGeom>
          <a:noFill/>
        </p:spPr>
        <p:txBody>
          <a:bodyPr wrap="square" rtlCol="0">
            <a:spAutoFit/>
          </a:bodyPr>
          <a:lstStyle/>
          <a:p>
            <a:pPr algn="ctr"/>
            <a:r>
              <a:rPr lang="en-US" sz="2000" dirty="0">
                <a:latin typeface="Calibri" panose="020F0502020204030204" pitchFamily="34" charset="0"/>
                <a:cs typeface="Calibri" panose="020F0502020204030204" pitchFamily="34" charset="0"/>
              </a:rPr>
              <a:t>Josef Mejido</a:t>
            </a:r>
          </a:p>
          <a:p>
            <a:pPr algn="ctr"/>
            <a:r>
              <a:rPr lang="en-US" sz="2000" dirty="0">
                <a:latin typeface="Calibri" panose="020F0502020204030204" pitchFamily="34" charset="0"/>
                <a:cs typeface="Calibri" panose="020F0502020204030204" pitchFamily="34" charset="0"/>
              </a:rPr>
              <a:t>University of Rochester</a:t>
            </a:r>
          </a:p>
          <a:p>
            <a:pPr algn="ctr"/>
            <a:r>
              <a:rPr lang="en-US" sz="2000" dirty="0">
                <a:latin typeface="Calibri" panose="020F0502020204030204" pitchFamily="34" charset="0"/>
                <a:cs typeface="Calibri" panose="020F0502020204030204" pitchFamily="34" charset="0"/>
              </a:rPr>
              <a:t>Export Control Officer</a:t>
            </a:r>
          </a:p>
        </p:txBody>
      </p:sp>
      <p:sp>
        <p:nvSpPr>
          <p:cNvPr id="6" name="TextBox 5">
            <a:extLst>
              <a:ext uri="{FF2B5EF4-FFF2-40B4-BE49-F238E27FC236}">
                <a16:creationId xmlns:a16="http://schemas.microsoft.com/office/drawing/2014/main" id="{876DB494-603B-523B-F429-EFFC6AB282D2}"/>
              </a:ext>
            </a:extLst>
          </p:cNvPr>
          <p:cNvSpPr txBox="1"/>
          <p:nvPr/>
        </p:nvSpPr>
        <p:spPr>
          <a:xfrm>
            <a:off x="9965826" y="5537063"/>
            <a:ext cx="2988297" cy="646331"/>
          </a:xfrm>
          <a:prstGeom prst="rect">
            <a:avLst/>
          </a:prstGeom>
          <a:noFill/>
        </p:spPr>
        <p:txBody>
          <a:bodyPr wrap="square">
            <a:spAutoFit/>
          </a:bodyPr>
          <a:lstStyle/>
          <a:p>
            <a:pPr eaLnBrk="1" hangingPunct="1">
              <a:defRPr/>
            </a:pPr>
            <a:r>
              <a:rPr lang="en-US" dirty="0">
                <a:solidFill>
                  <a:schemeClr val="accent1">
                    <a:lumMod val="50000"/>
                  </a:schemeClr>
                </a:solidFill>
                <a:latin typeface="Arial" pitchFamily="34" charset="0"/>
                <a:cs typeface="Arial" pitchFamily="34" charset="0"/>
              </a:rPr>
              <a:t>November 26</a:t>
            </a:r>
            <a:r>
              <a:rPr lang="en-US" sz="1800" dirty="0">
                <a:solidFill>
                  <a:schemeClr val="accent1">
                    <a:lumMod val="50000"/>
                  </a:schemeClr>
                </a:solidFill>
                <a:latin typeface="Arial" pitchFamily="34" charset="0"/>
                <a:cs typeface="Arial" pitchFamily="34" charset="0"/>
              </a:rPr>
              <a:t>, 2024</a:t>
            </a:r>
          </a:p>
          <a:p>
            <a:pPr eaLnBrk="1" hangingPunct="1">
              <a:defRPr/>
            </a:pPr>
            <a:r>
              <a:rPr lang="en-US" sz="1800" dirty="0">
                <a:solidFill>
                  <a:schemeClr val="accent1">
                    <a:lumMod val="50000"/>
                  </a:schemeClr>
                </a:solidFill>
                <a:latin typeface="Arial" pitchFamily="34" charset="0"/>
                <a:cs typeface="Arial" pitchFamily="34" charset="0"/>
              </a:rPr>
              <a:t>CLASP</a:t>
            </a:r>
          </a:p>
        </p:txBody>
      </p:sp>
    </p:spTree>
    <p:custDataLst>
      <p:tags r:id="rId1"/>
    </p:custDataLst>
    <p:extLst>
      <p:ext uri="{BB962C8B-B14F-4D97-AF65-F5344CB8AC3E}">
        <p14:creationId xmlns:p14="http://schemas.microsoft.com/office/powerpoint/2010/main" val="1212125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652CE-9A81-913A-91F6-E7FA960D598F}"/>
              </a:ext>
            </a:extLst>
          </p:cNvPr>
          <p:cNvSpPr>
            <a:spLocks noGrp="1"/>
          </p:cNvSpPr>
          <p:nvPr>
            <p:ph type="title"/>
          </p:nvPr>
        </p:nvSpPr>
        <p:spPr>
          <a:xfrm>
            <a:off x="914400" y="324064"/>
            <a:ext cx="10363200" cy="1143000"/>
          </a:xfrm>
        </p:spPr>
        <p:txBody>
          <a:bodyPr/>
          <a:lstStyle/>
          <a:p>
            <a:r>
              <a:rPr lang="en-US" dirty="0">
                <a:solidFill>
                  <a:schemeClr val="tx1"/>
                </a:solidFill>
                <a:latin typeface="Calibri" panose="020F0502020204030204" pitchFamily="34" charset="0"/>
                <a:cs typeface="Calibri" panose="020F0502020204030204" pitchFamily="34" charset="0"/>
              </a:rPr>
              <a:t>International Traffic in Arms Regulations (ITAR)</a:t>
            </a:r>
          </a:p>
        </p:txBody>
      </p:sp>
      <p:sp>
        <p:nvSpPr>
          <p:cNvPr id="3" name="Content Placeholder 2">
            <a:extLst>
              <a:ext uri="{FF2B5EF4-FFF2-40B4-BE49-F238E27FC236}">
                <a16:creationId xmlns:a16="http://schemas.microsoft.com/office/drawing/2014/main" id="{61A5CF8D-80BF-6A46-E889-239939AEEBA8}"/>
              </a:ext>
            </a:extLst>
          </p:cNvPr>
          <p:cNvSpPr>
            <a:spLocks noGrp="1"/>
          </p:cNvSpPr>
          <p:nvPr>
            <p:ph idx="1"/>
          </p:nvPr>
        </p:nvSpPr>
        <p:spPr>
          <a:xfrm>
            <a:off x="914400" y="1539410"/>
            <a:ext cx="10363200" cy="4193570"/>
          </a:xfrm>
        </p:spPr>
        <p:txBody>
          <a:bodyPr/>
          <a:lstStyle/>
          <a:p>
            <a:r>
              <a:rPr lang="en-US" sz="2800" dirty="0">
                <a:latin typeface="Calibri" panose="020F0502020204030204" pitchFamily="34" charset="0"/>
                <a:cs typeface="Calibri" panose="020F0502020204030204" pitchFamily="34" charset="0"/>
              </a:rPr>
              <a:t>The ITAR controls </a:t>
            </a:r>
            <a:r>
              <a:rPr lang="en-US" sz="2800" dirty="0">
                <a:latin typeface="Calibri" panose="020F0502020204030204" pitchFamily="34" charset="0"/>
                <a:cs typeface="Calibri" panose="020F0502020204030204" pitchFamily="34" charset="0"/>
                <a:hlinkClick r:id="rId2"/>
              </a:rPr>
              <a:t>defense articles</a:t>
            </a:r>
            <a:r>
              <a:rPr lang="en-US" sz="2800" dirty="0">
                <a:latin typeface="Calibri" panose="020F0502020204030204" pitchFamily="34" charset="0"/>
                <a:cs typeface="Calibri" panose="020F0502020204030204" pitchFamily="34" charset="0"/>
              </a:rPr>
              <a:t> and </a:t>
            </a:r>
            <a:r>
              <a:rPr lang="en-US" sz="2800" dirty="0">
                <a:latin typeface="Calibri" panose="020F0502020204030204" pitchFamily="34" charset="0"/>
                <a:cs typeface="Calibri" panose="020F0502020204030204" pitchFamily="34" charset="0"/>
                <a:hlinkClick r:id="rId3"/>
              </a:rPr>
              <a:t>defense services</a:t>
            </a:r>
            <a:endParaRPr lang="en-US" sz="2800" dirty="0">
              <a:latin typeface="Calibri" panose="020F0502020204030204" pitchFamily="34" charset="0"/>
              <a:cs typeface="Calibri" panose="020F0502020204030204" pitchFamily="34" charset="0"/>
            </a:endParaRPr>
          </a:p>
          <a:p>
            <a:pPr lvl="1">
              <a:buFont typeface="Wingdings" panose="05000000000000000000" pitchFamily="2" charset="2"/>
              <a:buChar char="Ø"/>
            </a:pPr>
            <a:r>
              <a:rPr lang="en-US" sz="2400" dirty="0">
                <a:latin typeface="Calibri" panose="020F0502020204030204" pitchFamily="34" charset="0"/>
                <a:cs typeface="Calibri" panose="020F0502020204030204" pitchFamily="34" charset="0"/>
              </a:rPr>
              <a:t> items controlled under the ITAR appear on the U.S. Munition List (USML)</a:t>
            </a:r>
          </a:p>
          <a:p>
            <a:pPr marL="457200" lvl="1" indent="0">
              <a:buNone/>
            </a:pPr>
            <a:r>
              <a:rPr lang="en-US" sz="240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hlinkClick r:id="rId4"/>
              </a:rPr>
              <a:t>https://www.ecfr.gov/current/title-22/chapter-I/subchapter-M/part-121</a:t>
            </a:r>
            <a:r>
              <a:rPr lang="en-US" sz="2400" dirty="0">
                <a:latin typeface="Calibri" panose="020F0502020204030204" pitchFamily="34" charset="0"/>
                <a:cs typeface="Calibri" panose="020F0502020204030204" pitchFamily="34" charset="0"/>
              </a:rPr>
              <a:t> </a:t>
            </a:r>
          </a:p>
          <a:p>
            <a:r>
              <a:rPr lang="en-US" sz="2800" dirty="0">
                <a:latin typeface="Calibri" panose="020F0502020204030204" pitchFamily="34" charset="0"/>
                <a:cs typeface="Calibri" panose="020F0502020204030204" pitchFamily="34" charset="0"/>
              </a:rPr>
              <a:t>Immediately contact </a:t>
            </a:r>
            <a:r>
              <a:rPr lang="en-US" sz="2800" dirty="0">
                <a:latin typeface="Calibri" panose="020F0502020204030204" pitchFamily="34" charset="0"/>
                <a:cs typeface="Calibri" panose="020F0502020204030204" pitchFamily="34" charset="0"/>
                <a:hlinkClick r:id="rId5"/>
              </a:rPr>
              <a:t>Josef Mejido</a:t>
            </a:r>
            <a:r>
              <a:rPr lang="en-US" sz="2800" dirty="0">
                <a:latin typeface="Calibri" panose="020F0502020204030204" pitchFamily="34" charset="0"/>
                <a:cs typeface="Calibri" panose="020F0502020204030204" pitchFamily="34" charset="0"/>
              </a:rPr>
              <a:t>, the University’s Export Control Officer and </a:t>
            </a:r>
            <a:r>
              <a:rPr lang="en-US" sz="2800" dirty="0">
                <a:latin typeface="Calibri" panose="020F0502020204030204" pitchFamily="34" charset="0"/>
                <a:cs typeface="Calibri" panose="020F0502020204030204" pitchFamily="34" charset="0"/>
                <a:hlinkClick r:id="rId6"/>
              </a:rPr>
              <a:t>Chris Deeney</a:t>
            </a:r>
            <a:r>
              <a:rPr lang="en-US" sz="2800" dirty="0">
                <a:latin typeface="Calibri" panose="020F0502020204030204" pitchFamily="34" charset="0"/>
                <a:cs typeface="Calibri" panose="020F0502020204030204" pitchFamily="34" charset="0"/>
              </a:rPr>
              <a:t>, the University’s ITAR Empowered Official and Director at the Laboratory for Laser Energetics if there is any chance that the University may engage in any activity involving the ITAR. </a:t>
            </a:r>
          </a:p>
          <a:p>
            <a:r>
              <a:rPr lang="en-US" sz="2800" dirty="0">
                <a:latin typeface="Calibri" panose="020F0502020204030204" pitchFamily="34" charset="0"/>
                <a:cs typeface="Calibri" panose="020F0502020204030204" pitchFamily="34" charset="0"/>
              </a:rPr>
              <a:t>ITAR controlled items and activities are very high risk</a:t>
            </a:r>
            <a:r>
              <a:rPr lang="en-US" dirty="0">
                <a:latin typeface="Calibri" panose="020F0502020204030204" pitchFamily="34" charset="0"/>
                <a:cs typeface="Calibri" panose="020F0502020204030204" pitchFamily="34" charset="0"/>
              </a:rPr>
              <a:t>.</a:t>
            </a:r>
          </a:p>
        </p:txBody>
      </p:sp>
      <p:sp>
        <p:nvSpPr>
          <p:cNvPr id="4" name="TextBox 3">
            <a:extLst>
              <a:ext uri="{FF2B5EF4-FFF2-40B4-BE49-F238E27FC236}">
                <a16:creationId xmlns:a16="http://schemas.microsoft.com/office/drawing/2014/main" id="{73863C1F-1947-43FA-E3C2-64614D4B93FC}"/>
              </a:ext>
            </a:extLst>
          </p:cNvPr>
          <p:cNvSpPr txBox="1"/>
          <p:nvPr/>
        </p:nvSpPr>
        <p:spPr>
          <a:xfrm>
            <a:off x="3811712" y="5805326"/>
            <a:ext cx="8414535" cy="646331"/>
          </a:xfrm>
          <a:prstGeom prst="rect">
            <a:avLst/>
          </a:prstGeom>
          <a:noFill/>
        </p:spPr>
        <p:txBody>
          <a:bodyPr wrap="square" rtlCol="0">
            <a:spAutoFit/>
          </a:bodyPr>
          <a:lstStyle/>
          <a:p>
            <a:r>
              <a:rPr lang="en-US" dirty="0">
                <a:latin typeface="Calibri" panose="020F0502020204030204" pitchFamily="34" charset="0"/>
                <a:cs typeface="Calibri" panose="020F0502020204030204" pitchFamily="34" charset="0"/>
                <a:hlinkClick r:id="rId7"/>
              </a:rPr>
              <a:t>See also:  </a:t>
            </a:r>
            <a:r>
              <a:rPr lang="en-US" dirty="0">
                <a:effectLst/>
                <a:latin typeface="Calibri" panose="020F0502020204030204" pitchFamily="34" charset="0"/>
                <a:cs typeface="Calibri" panose="020F0502020204030204" pitchFamily="34" charset="0"/>
                <a:hlinkClick r:id="rId7"/>
              </a:rPr>
              <a:t>Deemed Export Risks – Guidance for the University of Rochester Community</a:t>
            </a:r>
            <a:endParaRPr lang="en-US" dirty="0">
              <a:effectLst/>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770344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E7A28-2DD9-008D-AEF0-518EEA00F1C8}"/>
              </a:ext>
            </a:extLst>
          </p:cNvPr>
          <p:cNvSpPr>
            <a:spLocks noGrp="1"/>
          </p:cNvSpPr>
          <p:nvPr>
            <p:ph type="title"/>
          </p:nvPr>
        </p:nvSpPr>
        <p:spPr>
          <a:xfrm>
            <a:off x="811659" y="116441"/>
            <a:ext cx="10363200" cy="1143000"/>
          </a:xfrm>
        </p:spPr>
        <p:txBody>
          <a:bodyPr/>
          <a:lstStyle/>
          <a:p>
            <a:r>
              <a:rPr lang="en-US" dirty="0">
                <a:latin typeface="Calibri" panose="020F0502020204030204" pitchFamily="34" charset="0"/>
                <a:cs typeface="Calibri" panose="020F0502020204030204" pitchFamily="34" charset="0"/>
              </a:rPr>
              <a:t>“Export”</a:t>
            </a:r>
          </a:p>
        </p:txBody>
      </p:sp>
      <p:sp>
        <p:nvSpPr>
          <p:cNvPr id="3" name="Content Placeholder 2">
            <a:extLst>
              <a:ext uri="{FF2B5EF4-FFF2-40B4-BE49-F238E27FC236}">
                <a16:creationId xmlns:a16="http://schemas.microsoft.com/office/drawing/2014/main" id="{60A6AD0E-9A6B-2E5F-FB1D-4FF8B36099FC}"/>
              </a:ext>
            </a:extLst>
          </p:cNvPr>
          <p:cNvSpPr>
            <a:spLocks noGrp="1"/>
          </p:cNvSpPr>
          <p:nvPr>
            <p:ph idx="1"/>
          </p:nvPr>
        </p:nvSpPr>
        <p:spPr>
          <a:xfrm>
            <a:off x="914400" y="1526568"/>
            <a:ext cx="10363200" cy="4360524"/>
          </a:xfrm>
        </p:spPr>
        <p:txBody>
          <a:bodyPr/>
          <a:lstStyle/>
          <a:p>
            <a:pPr marL="0" indent="0">
              <a:buNone/>
            </a:pPr>
            <a:r>
              <a:rPr lang="en-US" dirty="0">
                <a:latin typeface="Calibri" panose="020F0502020204030204" pitchFamily="34" charset="0"/>
                <a:cs typeface="Calibri" panose="020F0502020204030204" pitchFamily="34" charset="0"/>
              </a:rPr>
              <a:t>Generally speaking, there are two different types of exports:</a:t>
            </a:r>
          </a:p>
          <a:p>
            <a:pPr marL="0" indent="0">
              <a:buNone/>
            </a:pPr>
            <a:endParaRPr lang="en-US" dirty="0">
              <a:latin typeface="Calibri" panose="020F0502020204030204" pitchFamily="34" charset="0"/>
              <a:cs typeface="Calibri" panose="020F0502020204030204" pitchFamily="34" charset="0"/>
            </a:endParaRPr>
          </a:p>
          <a:p>
            <a:pPr marL="400050" lvl="1" indent="0">
              <a:buNone/>
            </a:pPr>
            <a:r>
              <a:rPr lang="en-US" dirty="0">
                <a:effectLst/>
                <a:latin typeface="Calibri" panose="020F0502020204030204" pitchFamily="34" charset="0"/>
                <a:cs typeface="Calibri" panose="020F0502020204030204" pitchFamily="34" charset="0"/>
              </a:rPr>
              <a:t>(1) An actual shipment or transmission out of the United States, including the sending or taking of an item out of the United States, in any manner;</a:t>
            </a:r>
          </a:p>
          <a:p>
            <a:pPr marL="400050" lvl="1" indent="0">
              <a:buNone/>
            </a:pPr>
            <a:r>
              <a:rPr lang="en-US" dirty="0">
                <a:effectLst/>
                <a:latin typeface="Calibri" panose="020F0502020204030204" pitchFamily="34" charset="0"/>
                <a:cs typeface="Calibri" panose="020F0502020204030204" pitchFamily="34" charset="0"/>
              </a:rPr>
              <a:t>(2) Releasing or otherwise transferring “technology” or source code (but not object code) to a foreign person in the United States (a “deemed export”);</a:t>
            </a:r>
          </a:p>
          <a:p>
            <a:pPr marL="0" indent="0">
              <a:buNone/>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55038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87D29-293B-6B80-5288-B4CA981DF68D}"/>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“foreign person”</a:t>
            </a:r>
          </a:p>
        </p:txBody>
      </p:sp>
      <p:sp>
        <p:nvSpPr>
          <p:cNvPr id="3" name="Content Placeholder 2">
            <a:extLst>
              <a:ext uri="{FF2B5EF4-FFF2-40B4-BE49-F238E27FC236}">
                <a16:creationId xmlns:a16="http://schemas.microsoft.com/office/drawing/2014/main" id="{4C3FF622-ABA5-79B4-EB44-7D5A9D9685E7}"/>
              </a:ext>
            </a:extLst>
          </p:cNvPr>
          <p:cNvSpPr>
            <a:spLocks noGrp="1"/>
          </p:cNvSpPr>
          <p:nvPr>
            <p:ph idx="1"/>
          </p:nvPr>
        </p:nvSpPr>
        <p:spPr/>
        <p:txBody>
          <a:bodyPr/>
          <a:lstStyle/>
          <a:p>
            <a:pPr marL="0" indent="0">
              <a:buNone/>
            </a:pPr>
            <a:r>
              <a:rPr lang="en-US" dirty="0">
                <a:latin typeface="Calibri" panose="020F0502020204030204" pitchFamily="34" charset="0"/>
                <a:cs typeface="Calibri" panose="020F0502020204030204" pitchFamily="34" charset="0"/>
              </a:rPr>
              <a:t>Anyone who is not a:</a:t>
            </a:r>
          </a:p>
          <a:p>
            <a:r>
              <a:rPr lang="en-US" dirty="0">
                <a:latin typeface="Calibri" panose="020F0502020204030204" pitchFamily="34" charset="0"/>
                <a:cs typeface="Calibri" panose="020F0502020204030204" pitchFamily="34" charset="0"/>
              </a:rPr>
              <a:t>U.S. citizen</a:t>
            </a:r>
          </a:p>
          <a:p>
            <a:r>
              <a:rPr lang="en-US" dirty="0">
                <a:latin typeface="Calibri" panose="020F0502020204030204" pitchFamily="34" charset="0"/>
                <a:cs typeface="Calibri" panose="020F0502020204030204" pitchFamily="34" charset="0"/>
              </a:rPr>
              <a:t>U.S. permanent resident/green card holder</a:t>
            </a:r>
          </a:p>
          <a:p>
            <a:r>
              <a:rPr lang="en-US" dirty="0">
                <a:latin typeface="Calibri" panose="020F0502020204030204" pitchFamily="34" charset="0"/>
                <a:cs typeface="Calibri" panose="020F0502020204030204" pitchFamily="34" charset="0"/>
              </a:rPr>
              <a:t>U.S. asylee or refugee</a:t>
            </a:r>
          </a:p>
        </p:txBody>
      </p:sp>
    </p:spTree>
    <p:extLst>
      <p:ext uri="{BB962C8B-B14F-4D97-AF65-F5344CB8AC3E}">
        <p14:creationId xmlns:p14="http://schemas.microsoft.com/office/powerpoint/2010/main" val="1771011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7D53C-7E43-D344-5F0D-AC7EAEE5D42C}"/>
              </a:ext>
            </a:extLst>
          </p:cNvPr>
          <p:cNvSpPr>
            <a:spLocks noGrp="1"/>
          </p:cNvSpPr>
          <p:nvPr>
            <p:ph type="title"/>
          </p:nvPr>
        </p:nvSpPr>
        <p:spPr>
          <a:xfrm>
            <a:off x="357884" y="527401"/>
            <a:ext cx="11476232" cy="2092503"/>
          </a:xfrm>
        </p:spPr>
        <p:txBody>
          <a:bodyPr/>
          <a:lstStyle/>
          <a:p>
            <a:r>
              <a:rPr lang="en-US" dirty="0">
                <a:latin typeface="Calibri" panose="020F0502020204030204" pitchFamily="34" charset="0"/>
                <a:cs typeface="Calibri" panose="020F0502020204030204" pitchFamily="34" charset="0"/>
              </a:rPr>
              <a:t>In terms of technical information (including source code), there are two significant carve outs from the ITAR and EAR</a:t>
            </a:r>
          </a:p>
        </p:txBody>
      </p:sp>
      <p:sp>
        <p:nvSpPr>
          <p:cNvPr id="3" name="Content Placeholder 2">
            <a:extLst>
              <a:ext uri="{FF2B5EF4-FFF2-40B4-BE49-F238E27FC236}">
                <a16:creationId xmlns:a16="http://schemas.microsoft.com/office/drawing/2014/main" id="{11D707FC-09AE-AEA7-8EAF-9061BB7A23A2}"/>
              </a:ext>
            </a:extLst>
          </p:cNvPr>
          <p:cNvSpPr>
            <a:spLocks noGrp="1"/>
          </p:cNvSpPr>
          <p:nvPr>
            <p:ph idx="1"/>
          </p:nvPr>
        </p:nvSpPr>
        <p:spPr>
          <a:xfrm>
            <a:off x="914400" y="2875480"/>
            <a:ext cx="10363200" cy="1107040"/>
          </a:xfrm>
        </p:spPr>
        <p:txBody>
          <a:bodyPr/>
          <a:lstStyle/>
          <a:p>
            <a:r>
              <a:rPr lang="en-US" dirty="0">
                <a:latin typeface="Calibri" panose="020F0502020204030204" pitchFamily="34" charset="0"/>
                <a:cs typeface="Calibri" panose="020F0502020204030204" pitchFamily="34" charset="0"/>
              </a:rPr>
              <a:t>Already published</a:t>
            </a:r>
          </a:p>
          <a:p>
            <a:r>
              <a:rPr lang="en-US" dirty="0">
                <a:latin typeface="Calibri" panose="020F0502020204030204" pitchFamily="34" charset="0"/>
                <a:cs typeface="Calibri" panose="020F0502020204030204" pitchFamily="34" charset="0"/>
                <a:hlinkClick r:id="rId2"/>
              </a:rPr>
              <a:t>Fundamental research </a:t>
            </a:r>
            <a:endParaRPr lang="en-US"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01D7EB9B-9B01-0207-78BC-68971EC28AEC}"/>
              </a:ext>
            </a:extLst>
          </p:cNvPr>
          <p:cNvSpPr txBox="1"/>
          <p:nvPr/>
        </p:nvSpPr>
        <p:spPr>
          <a:xfrm>
            <a:off x="565079" y="5630238"/>
            <a:ext cx="8733033" cy="369332"/>
          </a:xfrm>
          <a:prstGeom prst="rect">
            <a:avLst/>
          </a:prstGeom>
          <a:noFill/>
        </p:spPr>
        <p:txBody>
          <a:bodyPr wrap="square" rtlCol="0">
            <a:spAutoFit/>
          </a:bodyPr>
          <a:lstStyle/>
          <a:p>
            <a:r>
              <a:rPr lang="en-US" dirty="0">
                <a:latin typeface="Calibri" panose="020F0502020204030204" pitchFamily="34" charset="0"/>
                <a:cs typeface="Calibri" panose="020F0502020204030204" pitchFamily="34" charset="0"/>
              </a:rPr>
              <a:t>See </a:t>
            </a:r>
            <a:r>
              <a:rPr lang="en-US" dirty="0">
                <a:latin typeface="Calibri" panose="020F0502020204030204" pitchFamily="34" charset="0"/>
                <a:cs typeface="Calibri" panose="020F0502020204030204" pitchFamily="34" charset="0"/>
                <a:hlinkClick r:id="rId3"/>
              </a:rPr>
              <a:t>Part 120.34 of the ITAR</a:t>
            </a:r>
            <a:r>
              <a:rPr lang="en-US" dirty="0">
                <a:latin typeface="Calibri" panose="020F0502020204030204" pitchFamily="34" charset="0"/>
                <a:cs typeface="Calibri" panose="020F0502020204030204" pitchFamily="34" charset="0"/>
              </a:rPr>
              <a:t>, and </a:t>
            </a:r>
            <a:r>
              <a:rPr lang="en-US" dirty="0">
                <a:latin typeface="Calibri" panose="020F0502020204030204" pitchFamily="34" charset="0"/>
                <a:cs typeface="Calibri" panose="020F0502020204030204" pitchFamily="34" charset="0"/>
                <a:hlinkClick r:id="rId4"/>
              </a:rPr>
              <a:t>734.3(b)(3)</a:t>
            </a:r>
            <a:r>
              <a:rPr lang="en-US" dirty="0">
                <a:latin typeface="Calibri" panose="020F0502020204030204" pitchFamily="34" charset="0"/>
                <a:cs typeface="Calibri" panose="020F0502020204030204" pitchFamily="34" charset="0"/>
              </a:rPr>
              <a:t> of the EAR </a:t>
            </a:r>
          </a:p>
        </p:txBody>
      </p:sp>
    </p:spTree>
    <p:extLst>
      <p:ext uri="{BB962C8B-B14F-4D97-AF65-F5344CB8AC3E}">
        <p14:creationId xmlns:p14="http://schemas.microsoft.com/office/powerpoint/2010/main" val="41456526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EC122-BB48-3748-FC11-1B66D29316F6}"/>
              </a:ext>
            </a:extLst>
          </p:cNvPr>
          <p:cNvSpPr>
            <a:spLocks noGrp="1"/>
          </p:cNvSpPr>
          <p:nvPr>
            <p:ph type="title"/>
          </p:nvPr>
        </p:nvSpPr>
        <p:spPr>
          <a:xfrm>
            <a:off x="914400" y="190500"/>
            <a:ext cx="10363200" cy="1143000"/>
          </a:xfrm>
        </p:spPr>
        <p:txBody>
          <a:bodyPr/>
          <a:lstStyle/>
          <a:p>
            <a:r>
              <a:rPr lang="en-US" dirty="0">
                <a:latin typeface="Calibri" panose="020F0502020204030204" pitchFamily="34" charset="0"/>
                <a:cs typeface="Calibri" panose="020F0502020204030204" pitchFamily="34" charset="0"/>
              </a:rPr>
              <a:t>Fundamental research under the EAR</a:t>
            </a:r>
          </a:p>
        </p:txBody>
      </p:sp>
      <p:sp>
        <p:nvSpPr>
          <p:cNvPr id="3" name="Content Placeholder 2">
            <a:extLst>
              <a:ext uri="{FF2B5EF4-FFF2-40B4-BE49-F238E27FC236}">
                <a16:creationId xmlns:a16="http://schemas.microsoft.com/office/drawing/2014/main" id="{ADFCE3B1-8BDA-6A49-C3F5-BA147DE4494E}"/>
              </a:ext>
            </a:extLst>
          </p:cNvPr>
          <p:cNvSpPr>
            <a:spLocks noGrp="1"/>
          </p:cNvSpPr>
          <p:nvPr>
            <p:ph idx="1"/>
          </p:nvPr>
        </p:nvSpPr>
        <p:spPr>
          <a:xfrm>
            <a:off x="914400" y="1672976"/>
            <a:ext cx="10363200" cy="4114800"/>
          </a:xfrm>
        </p:spPr>
        <p:txBody>
          <a:bodyPr/>
          <a:lstStyle/>
          <a:p>
            <a:pPr marL="0" indent="0">
              <a:buNone/>
            </a:pPr>
            <a:r>
              <a:rPr lang="en-US" sz="2800" dirty="0"/>
              <a:t>“</a:t>
            </a:r>
            <a:r>
              <a:rPr lang="en-US" sz="2800" b="1" i="1" dirty="0">
                <a:effectLst/>
              </a:rPr>
              <a:t>Fundamental research.</a:t>
            </a:r>
            <a:r>
              <a:rPr lang="en-US" sz="2800" dirty="0"/>
              <a:t> “Technology” or “software” that arises during, or results from, fundamental research and is intended to be published is not subject to the EAR.”</a:t>
            </a:r>
          </a:p>
          <a:p>
            <a:pPr marL="0" indent="0">
              <a:buNone/>
            </a:pPr>
            <a:endParaRPr lang="en-US" sz="2800" dirty="0"/>
          </a:p>
          <a:p>
            <a:pPr marL="0" indent="0">
              <a:buNone/>
            </a:pPr>
            <a:r>
              <a:rPr lang="en-US" sz="2800" dirty="0"/>
              <a:t>“</a:t>
            </a:r>
            <a:r>
              <a:rPr lang="en-US" sz="2800" b="1" i="1" dirty="0">
                <a:effectLst/>
              </a:rPr>
              <a:t>Fundamental research definition. Fundamental research</a:t>
            </a:r>
            <a:r>
              <a:rPr lang="en-US" sz="2800" dirty="0"/>
              <a:t> means research in science, engineering, or mathematics, the results of which ordinarily are published and shared broadly within the research community, and for which the researchers have not accepted restrictions for proprietary or national security reasons.”</a:t>
            </a:r>
          </a:p>
        </p:txBody>
      </p:sp>
    </p:spTree>
    <p:extLst>
      <p:ext uri="{BB962C8B-B14F-4D97-AF65-F5344CB8AC3E}">
        <p14:creationId xmlns:p14="http://schemas.microsoft.com/office/powerpoint/2010/main" val="2485114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F4105E-29EF-1655-D5BE-B1632DE67714}"/>
              </a:ext>
            </a:extLst>
          </p:cNvPr>
          <p:cNvSpPr>
            <a:spLocks noGrp="1"/>
          </p:cNvSpPr>
          <p:nvPr>
            <p:ph idx="1"/>
          </p:nvPr>
        </p:nvSpPr>
        <p:spPr>
          <a:xfrm>
            <a:off x="914400" y="1210635"/>
            <a:ext cx="10363200" cy="4114800"/>
          </a:xfrm>
        </p:spPr>
        <p:txBody>
          <a:bodyPr/>
          <a:lstStyle/>
          <a:p>
            <a:pPr marL="0" indent="0">
              <a:buNone/>
            </a:pPr>
            <a:r>
              <a:rPr lang="en-US" sz="2800" dirty="0">
                <a:latin typeface="Calibri" panose="020F0502020204030204" pitchFamily="34" charset="0"/>
                <a:cs typeface="Calibri" panose="020F0502020204030204" pitchFamily="34" charset="0"/>
              </a:rPr>
              <a:t>NOTE: Under both the EAR and ITAR, “published” along with the “fundamental research” exclusion from U.S. export control laws </a:t>
            </a:r>
            <a:r>
              <a:rPr lang="en-US" sz="2800" u="sng" dirty="0">
                <a:latin typeface="Calibri" panose="020F0502020204030204" pitchFamily="34" charset="0"/>
                <a:cs typeface="Calibri" panose="020F0502020204030204" pitchFamily="34" charset="0"/>
              </a:rPr>
              <a:t>only applies to information</a:t>
            </a:r>
            <a:r>
              <a:rPr lang="en-US" sz="2800" dirty="0">
                <a:latin typeface="Calibri" panose="020F0502020204030204" pitchFamily="34" charset="0"/>
                <a:cs typeface="Calibri" panose="020F0502020204030204" pitchFamily="34" charset="0"/>
              </a:rPr>
              <a:t>.  </a:t>
            </a:r>
          </a:p>
          <a:p>
            <a:pPr marL="0" indent="0">
              <a:buNone/>
            </a:pPr>
            <a:endParaRPr lang="en-US" sz="2800" dirty="0">
              <a:latin typeface="Calibri" panose="020F0502020204030204" pitchFamily="34" charset="0"/>
              <a:cs typeface="Calibri" panose="020F0502020204030204" pitchFamily="34" charset="0"/>
            </a:endParaRPr>
          </a:p>
          <a:p>
            <a:pPr marL="0" indent="0">
              <a:buNone/>
            </a:pPr>
            <a:r>
              <a:rPr lang="en-US" sz="2800" dirty="0">
                <a:latin typeface="Calibri" panose="020F0502020204030204" pitchFamily="34" charset="0"/>
                <a:cs typeface="Calibri" panose="020F0502020204030204" pitchFamily="34" charset="0"/>
              </a:rPr>
              <a:t>Physical objects, including items like viruses, bacteria, equipment, devices, hardware, etc. are subject to U.S. export control laws, even if created or utilized during a fundamental research project, and may require an export license prior to export out of the U.S.</a:t>
            </a:r>
          </a:p>
        </p:txBody>
      </p:sp>
    </p:spTree>
    <p:extLst>
      <p:ext uri="{BB962C8B-B14F-4D97-AF65-F5344CB8AC3E}">
        <p14:creationId xmlns:p14="http://schemas.microsoft.com/office/powerpoint/2010/main" val="1213803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A0C8A-D6E0-D540-F156-439953711486}"/>
              </a:ext>
            </a:extLst>
          </p:cNvPr>
          <p:cNvSpPr>
            <a:spLocks noGrp="1"/>
          </p:cNvSpPr>
          <p:nvPr>
            <p:ph type="title"/>
          </p:nvPr>
        </p:nvSpPr>
        <p:spPr>
          <a:xfrm>
            <a:off x="986320" y="0"/>
            <a:ext cx="10363200" cy="1143000"/>
          </a:xfrm>
        </p:spPr>
        <p:txBody>
          <a:bodyPr/>
          <a:lstStyle/>
          <a:p>
            <a:r>
              <a:rPr lang="en-US" dirty="0">
                <a:solidFill>
                  <a:schemeClr val="tx1"/>
                </a:solidFill>
                <a:latin typeface="Calibri" panose="020F0502020204030204" pitchFamily="34" charset="0"/>
                <a:cs typeface="Calibri" panose="020F0502020204030204" pitchFamily="34" charset="0"/>
              </a:rPr>
              <a:t>Non-fundamental research in STEM fields</a:t>
            </a:r>
          </a:p>
        </p:txBody>
      </p:sp>
      <p:sp>
        <p:nvSpPr>
          <p:cNvPr id="3" name="Content Placeholder 2">
            <a:extLst>
              <a:ext uri="{FF2B5EF4-FFF2-40B4-BE49-F238E27FC236}">
                <a16:creationId xmlns:a16="http://schemas.microsoft.com/office/drawing/2014/main" id="{B220C270-7EA6-A513-507F-911727265347}"/>
              </a:ext>
            </a:extLst>
          </p:cNvPr>
          <p:cNvSpPr>
            <a:spLocks noGrp="1"/>
          </p:cNvSpPr>
          <p:nvPr>
            <p:ph idx="1"/>
          </p:nvPr>
        </p:nvSpPr>
        <p:spPr>
          <a:xfrm>
            <a:off x="842480" y="978612"/>
            <a:ext cx="10363200" cy="5216703"/>
          </a:xfrm>
        </p:spPr>
        <p:txBody>
          <a:bodyPr/>
          <a:lstStyle/>
          <a:p>
            <a:pPr marL="0" indent="0">
              <a:buNone/>
            </a:pPr>
            <a:r>
              <a:rPr lang="en-US" dirty="0">
                <a:latin typeface="Calibri" panose="020F0502020204030204" pitchFamily="34" charset="0"/>
                <a:cs typeface="Calibri" panose="020F0502020204030204" pitchFamily="34" charset="0"/>
              </a:rPr>
              <a:t>Contact the University’s Export Control Officer if a project may </a:t>
            </a:r>
            <a:r>
              <a:rPr lang="en-US" u="sng" dirty="0">
                <a:latin typeface="Calibri" panose="020F0502020204030204" pitchFamily="34" charset="0"/>
                <a:cs typeface="Calibri" panose="020F0502020204030204" pitchFamily="34" charset="0"/>
              </a:rPr>
              <a:t>not</a:t>
            </a:r>
            <a:r>
              <a:rPr lang="en-US" dirty="0">
                <a:latin typeface="Calibri" panose="020F0502020204030204" pitchFamily="34" charset="0"/>
                <a:cs typeface="Calibri" panose="020F0502020204030204" pitchFamily="34" charset="0"/>
              </a:rPr>
              <a:t> be considered </a:t>
            </a:r>
            <a:r>
              <a:rPr lang="en-US" dirty="0">
                <a:latin typeface="Calibri" panose="020F0502020204030204" pitchFamily="34" charset="0"/>
                <a:cs typeface="Calibri" panose="020F0502020204030204" pitchFamily="34" charset="0"/>
                <a:hlinkClick r:id="rId2"/>
              </a:rPr>
              <a:t>fundamental research</a:t>
            </a:r>
            <a:r>
              <a:rPr lang="en-US" dirty="0">
                <a:latin typeface="Calibri" panose="020F0502020204030204" pitchFamily="34" charset="0"/>
                <a:cs typeface="Calibri" panose="020F0502020204030204" pitchFamily="34" charset="0"/>
              </a:rPr>
              <a:t> </a:t>
            </a:r>
          </a:p>
          <a:p>
            <a:pPr lvl="1">
              <a:buFont typeface="Wingdings" panose="05000000000000000000" pitchFamily="2" charset="2"/>
              <a:buChar char="Ø"/>
            </a:pPr>
            <a:r>
              <a:rPr lang="en-US" dirty="0">
                <a:latin typeface="Calibri" panose="020F0502020204030204" pitchFamily="34" charset="0"/>
                <a:cs typeface="Calibri" panose="020F0502020204030204" pitchFamily="34" charset="0"/>
              </a:rPr>
              <a:t>Such projects/technical information may be subject to U.S. export control laws, and consequently may have </a:t>
            </a:r>
            <a:r>
              <a:rPr lang="en-US" u="sng" dirty="0">
                <a:latin typeface="Calibri" panose="020F0502020204030204" pitchFamily="34" charset="0"/>
                <a:cs typeface="Calibri" panose="020F0502020204030204" pitchFamily="34" charset="0"/>
              </a:rPr>
              <a:t>foreign person access restrictions</a:t>
            </a:r>
            <a:r>
              <a:rPr lang="en-US" dirty="0">
                <a:latin typeface="Calibri" panose="020F0502020204030204" pitchFamily="34" charset="0"/>
                <a:cs typeface="Calibri" panose="020F0502020204030204" pitchFamily="34" charset="0"/>
              </a:rPr>
              <a:t> based on the applicable technology (or software)</a:t>
            </a:r>
          </a:p>
          <a:p>
            <a:pPr marL="457200" lvl="1" indent="0">
              <a:buNone/>
            </a:pPr>
            <a:endParaRPr lang="en-US" sz="1100" dirty="0">
              <a:latin typeface="Calibri" panose="020F0502020204030204" pitchFamily="34" charset="0"/>
              <a:cs typeface="Calibri" panose="020F0502020204030204" pitchFamily="34" charset="0"/>
            </a:endParaRPr>
          </a:p>
          <a:p>
            <a:pPr marL="0" indent="0">
              <a:buNone/>
            </a:pPr>
            <a:r>
              <a:rPr lang="en-US" dirty="0">
                <a:latin typeface="Calibri" panose="020F0502020204030204" pitchFamily="34" charset="0"/>
                <a:cs typeface="Calibri" panose="020F0502020204030204" pitchFamily="34" charset="0"/>
              </a:rPr>
              <a:t>Examples of non-fundamental research include: </a:t>
            </a:r>
          </a:p>
          <a:p>
            <a:r>
              <a:rPr lang="en-US" dirty="0">
                <a:latin typeface="Calibri" panose="020F0502020204030204" pitchFamily="34" charset="0"/>
                <a:cs typeface="Calibri" panose="020F0502020204030204" pitchFamily="34" charset="0"/>
              </a:rPr>
              <a:t>research that has a publication approval requirement</a:t>
            </a:r>
          </a:p>
          <a:p>
            <a:r>
              <a:rPr lang="en-US" dirty="0">
                <a:latin typeface="Calibri" panose="020F0502020204030204" pitchFamily="34" charset="0"/>
                <a:cs typeface="Calibri" panose="020F0502020204030204" pitchFamily="34" charset="0"/>
              </a:rPr>
              <a:t>deciding to keep research as proprietary/not intended for publication</a:t>
            </a:r>
          </a:p>
          <a:p>
            <a:endParaRPr lang="en-US" dirty="0"/>
          </a:p>
        </p:txBody>
      </p:sp>
    </p:spTree>
    <p:extLst>
      <p:ext uri="{BB962C8B-B14F-4D97-AF65-F5344CB8AC3E}">
        <p14:creationId xmlns:p14="http://schemas.microsoft.com/office/powerpoint/2010/main" val="21842977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428B8-7345-966D-17D4-25BA5CFF68A7}"/>
              </a:ext>
            </a:extLst>
          </p:cNvPr>
          <p:cNvSpPr>
            <a:spLocks noGrp="1"/>
          </p:cNvSpPr>
          <p:nvPr>
            <p:ph type="title"/>
          </p:nvPr>
        </p:nvSpPr>
        <p:spPr>
          <a:xfrm>
            <a:off x="219182" y="277402"/>
            <a:ext cx="11753636" cy="2054832"/>
          </a:xfrm>
        </p:spPr>
        <p:txBody>
          <a:bodyPr/>
          <a:lstStyle/>
          <a:p>
            <a:r>
              <a:rPr lang="en-US" sz="4200" dirty="0">
                <a:solidFill>
                  <a:schemeClr val="tx1"/>
                </a:solidFill>
                <a:latin typeface="Calibri" panose="020F0502020204030204" pitchFamily="34" charset="0"/>
                <a:cs typeface="Calibri" panose="020F0502020204030204" pitchFamily="34" charset="0"/>
              </a:rPr>
              <a:t>Receiving confidential </a:t>
            </a:r>
            <a:br>
              <a:rPr lang="en-US" sz="4200" dirty="0">
                <a:solidFill>
                  <a:schemeClr val="tx1"/>
                </a:solidFill>
                <a:latin typeface="Calibri" panose="020F0502020204030204" pitchFamily="34" charset="0"/>
                <a:cs typeface="Calibri" panose="020F0502020204030204" pitchFamily="34" charset="0"/>
              </a:rPr>
            </a:br>
            <a:r>
              <a:rPr lang="en-US" sz="4200" dirty="0">
                <a:solidFill>
                  <a:schemeClr val="tx1"/>
                </a:solidFill>
                <a:latin typeface="Calibri" panose="020F0502020204030204" pitchFamily="34" charset="0"/>
                <a:cs typeface="Calibri" panose="020F0502020204030204" pitchFamily="34" charset="0"/>
              </a:rPr>
              <a:t>technical information and/or source code  </a:t>
            </a:r>
            <a:br>
              <a:rPr lang="en-US" sz="4200" dirty="0">
                <a:solidFill>
                  <a:schemeClr val="tx1"/>
                </a:solidFill>
                <a:latin typeface="Calibri" panose="020F0502020204030204" pitchFamily="34" charset="0"/>
                <a:cs typeface="Calibri" panose="020F0502020204030204" pitchFamily="34" charset="0"/>
              </a:rPr>
            </a:br>
            <a:r>
              <a:rPr lang="en-US" sz="4200" dirty="0">
                <a:solidFill>
                  <a:schemeClr val="tx1"/>
                </a:solidFill>
                <a:latin typeface="Calibri" panose="020F0502020204030204" pitchFamily="34" charset="0"/>
                <a:cs typeface="Calibri" panose="020F0502020204030204" pitchFamily="34" charset="0"/>
              </a:rPr>
              <a:t>(even if done in the context of fundamental research </a:t>
            </a:r>
          </a:p>
        </p:txBody>
      </p:sp>
      <p:sp>
        <p:nvSpPr>
          <p:cNvPr id="3" name="Content Placeholder 2">
            <a:extLst>
              <a:ext uri="{FF2B5EF4-FFF2-40B4-BE49-F238E27FC236}">
                <a16:creationId xmlns:a16="http://schemas.microsoft.com/office/drawing/2014/main" id="{67EE1EA5-1AF4-FDFA-387F-2B78A62519BB}"/>
              </a:ext>
            </a:extLst>
          </p:cNvPr>
          <p:cNvSpPr>
            <a:spLocks noGrp="1"/>
          </p:cNvSpPr>
          <p:nvPr>
            <p:ph idx="1"/>
          </p:nvPr>
        </p:nvSpPr>
        <p:spPr>
          <a:xfrm>
            <a:off x="438364" y="2486346"/>
            <a:ext cx="11753636" cy="2280863"/>
          </a:xfrm>
        </p:spPr>
        <p:txBody>
          <a:bodyPr/>
          <a:lstStyle/>
          <a:p>
            <a:pPr marL="0" indent="0">
              <a:buNone/>
            </a:pPr>
            <a:r>
              <a:rPr lang="en-US" sz="2800" dirty="0">
                <a:latin typeface="Calibri" panose="020F0502020204030204" pitchFamily="34" charset="0"/>
                <a:cs typeface="Calibri" panose="020F0502020204030204" pitchFamily="34" charset="0"/>
              </a:rPr>
              <a:t>Incoming technical information and/or source code to the University may have </a:t>
            </a:r>
            <a:r>
              <a:rPr lang="en-US" sz="2800" u="sng" dirty="0">
                <a:latin typeface="Calibri" panose="020F0502020204030204" pitchFamily="34" charset="0"/>
                <a:cs typeface="Calibri" panose="020F0502020204030204" pitchFamily="34" charset="0"/>
              </a:rPr>
              <a:t>foreign person access restrictions</a:t>
            </a:r>
            <a:r>
              <a:rPr lang="en-US" sz="2800" dirty="0">
                <a:latin typeface="Calibri" panose="020F0502020204030204" pitchFamily="34" charset="0"/>
                <a:cs typeface="Calibri" panose="020F0502020204030204" pitchFamily="34" charset="0"/>
              </a:rPr>
              <a:t> based on U.S. export control laws</a:t>
            </a:r>
          </a:p>
          <a:p>
            <a:pPr marL="400050" lvl="1" indent="0">
              <a:buNone/>
            </a:pPr>
            <a:r>
              <a:rPr lang="en-US" sz="2400" dirty="0">
                <a:latin typeface="Calibri" panose="020F0502020204030204" pitchFamily="34" charset="0"/>
                <a:cs typeface="Calibri" panose="020F0502020204030204" pitchFamily="34" charset="0"/>
              </a:rPr>
              <a:t>Examples include, receiving technical information or source code that is </a:t>
            </a:r>
            <a:r>
              <a:rPr lang="en-US" sz="2400" u="sng" dirty="0">
                <a:latin typeface="Calibri" panose="020F0502020204030204" pitchFamily="34" charset="0"/>
                <a:cs typeface="Calibri" panose="020F0502020204030204" pitchFamily="34" charset="0"/>
              </a:rPr>
              <a:t>NOT</a:t>
            </a:r>
            <a:r>
              <a:rPr lang="en-US" sz="2400" dirty="0">
                <a:latin typeface="Calibri" panose="020F0502020204030204" pitchFamily="34" charset="0"/>
                <a:cs typeface="Calibri" panose="020F0502020204030204" pitchFamily="34" charset="0"/>
              </a:rPr>
              <a:t>:</a:t>
            </a:r>
          </a:p>
          <a:p>
            <a:pPr marL="1257300" lvl="2" indent="-457200"/>
            <a:r>
              <a:rPr lang="en-US" dirty="0">
                <a:latin typeface="Calibri" panose="020F0502020204030204" pitchFamily="34" charset="0"/>
                <a:cs typeface="Calibri" panose="020F0502020204030204" pitchFamily="34" charset="0"/>
              </a:rPr>
              <a:t>already published; or</a:t>
            </a:r>
          </a:p>
          <a:p>
            <a:pPr marL="1257300" lvl="2" indent="-457200"/>
            <a:r>
              <a:rPr lang="en-US" dirty="0">
                <a:latin typeface="Calibri" panose="020F0502020204030204" pitchFamily="34" charset="0"/>
                <a:cs typeface="Calibri" panose="020F0502020204030204" pitchFamily="34" charset="0"/>
              </a:rPr>
              <a:t>the result of fundamental research </a:t>
            </a:r>
          </a:p>
          <a:p>
            <a:pPr marL="0" indent="0">
              <a:buNone/>
            </a:pPr>
            <a:endParaRPr lang="en-US" dirty="0"/>
          </a:p>
        </p:txBody>
      </p:sp>
      <p:sp>
        <p:nvSpPr>
          <p:cNvPr id="4" name="TextBox 3">
            <a:extLst>
              <a:ext uri="{FF2B5EF4-FFF2-40B4-BE49-F238E27FC236}">
                <a16:creationId xmlns:a16="http://schemas.microsoft.com/office/drawing/2014/main" id="{5AFC861D-ECC3-7AB2-91C3-C2EFBFD5B6E7}"/>
              </a:ext>
            </a:extLst>
          </p:cNvPr>
          <p:cNvSpPr txBox="1"/>
          <p:nvPr/>
        </p:nvSpPr>
        <p:spPr>
          <a:xfrm>
            <a:off x="630148" y="5106257"/>
            <a:ext cx="11342670" cy="646331"/>
          </a:xfrm>
          <a:prstGeom prst="rect">
            <a:avLst/>
          </a:prstGeom>
          <a:noFill/>
        </p:spPr>
        <p:txBody>
          <a:bodyPr wrap="square" rtlCol="0">
            <a:spAutoFit/>
          </a:bodyPr>
          <a:lstStyle/>
          <a:p>
            <a:r>
              <a:rPr lang="en-US" dirty="0">
                <a:latin typeface="Calibri" panose="020F0502020204030204" pitchFamily="34" charset="0"/>
                <a:cs typeface="Calibri" panose="020F0502020204030204" pitchFamily="34" charset="0"/>
              </a:rPr>
              <a:t>The University’s Export Control Officer can help make export compliance determinations on these types of potentially controlled inputs coming into the University</a:t>
            </a:r>
          </a:p>
        </p:txBody>
      </p:sp>
    </p:spTree>
    <p:extLst>
      <p:ext uri="{BB962C8B-B14F-4D97-AF65-F5344CB8AC3E}">
        <p14:creationId xmlns:p14="http://schemas.microsoft.com/office/powerpoint/2010/main" val="4221009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1" descr="A screenshot of a computer&#10;&#10;Description automatically generated">
            <a:extLst>
              <a:ext uri="{FF2B5EF4-FFF2-40B4-BE49-F238E27FC236}">
                <a16:creationId xmlns:a16="http://schemas.microsoft.com/office/drawing/2014/main" id="{AD38A624-2E65-4EBD-B250-BA7AC9102C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8884" y="308226"/>
            <a:ext cx="10234333" cy="5732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0604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6B6D7-5D00-4C97-16E8-F88C4E982EE1}"/>
              </a:ext>
            </a:extLst>
          </p:cNvPr>
          <p:cNvSpPr>
            <a:spLocks noGrp="1"/>
          </p:cNvSpPr>
          <p:nvPr>
            <p:ph type="title"/>
          </p:nvPr>
        </p:nvSpPr>
        <p:spPr>
          <a:xfrm>
            <a:off x="914400" y="113016"/>
            <a:ext cx="10363200" cy="1143000"/>
          </a:xfrm>
        </p:spPr>
        <p:txBody>
          <a:bodyPr/>
          <a:lstStyle/>
          <a:p>
            <a:r>
              <a:rPr lang="en-US" dirty="0">
                <a:latin typeface="Calibri" panose="020F0502020204030204" pitchFamily="34" charset="0"/>
                <a:cs typeface="Calibri" panose="020F0502020204030204" pitchFamily="34" charset="0"/>
              </a:rPr>
              <a:t>Technology Control Plans (TCPs)</a:t>
            </a:r>
          </a:p>
        </p:txBody>
      </p:sp>
      <p:sp>
        <p:nvSpPr>
          <p:cNvPr id="3" name="Content Placeholder 2">
            <a:extLst>
              <a:ext uri="{FF2B5EF4-FFF2-40B4-BE49-F238E27FC236}">
                <a16:creationId xmlns:a16="http://schemas.microsoft.com/office/drawing/2014/main" id="{8CFF6E16-6DA2-6BA8-C082-5B5949F41801}"/>
              </a:ext>
            </a:extLst>
          </p:cNvPr>
          <p:cNvSpPr>
            <a:spLocks noGrp="1"/>
          </p:cNvSpPr>
          <p:nvPr>
            <p:ph idx="1"/>
          </p:nvPr>
        </p:nvSpPr>
        <p:spPr>
          <a:xfrm>
            <a:off x="667820" y="1368175"/>
            <a:ext cx="10363200" cy="4717551"/>
          </a:xfrm>
        </p:spPr>
        <p:txBody>
          <a:bodyPr/>
          <a:lstStyle/>
          <a:p>
            <a:r>
              <a:rPr lang="en-US" sz="2800" dirty="0">
                <a:latin typeface="Calibri" panose="020F0502020204030204" pitchFamily="34" charset="0"/>
                <a:cs typeface="Calibri" panose="020F0502020204030204" pitchFamily="34" charset="0"/>
              </a:rPr>
              <a:t>Recommended by both BIS and DDTC for organizations that have export controlled technology and foreign persons.</a:t>
            </a:r>
          </a:p>
          <a:p>
            <a:r>
              <a:rPr lang="en-US" sz="2800" dirty="0">
                <a:latin typeface="Calibri" panose="020F0502020204030204" pitchFamily="34" charset="0"/>
                <a:cs typeface="Calibri" panose="020F0502020204030204" pitchFamily="34" charset="0"/>
              </a:rPr>
              <a:t>A TCP outlines procedures for safeguarding such export controlled technical information, and typically includes the following elements: </a:t>
            </a:r>
          </a:p>
          <a:p>
            <a:pPr lvl="1">
              <a:buFont typeface="Courier New" panose="02070309020205020404" pitchFamily="49" charset="0"/>
              <a:buChar char="o"/>
            </a:pPr>
            <a:r>
              <a:rPr lang="en-US" sz="2400" dirty="0">
                <a:latin typeface="Calibri" panose="020F0502020204030204" pitchFamily="34" charset="0"/>
                <a:cs typeface="Calibri" panose="020F0502020204030204" pitchFamily="34" charset="0"/>
              </a:rPr>
              <a:t>Management commitment</a:t>
            </a:r>
          </a:p>
          <a:p>
            <a:pPr lvl="1">
              <a:buFont typeface="Courier New" panose="02070309020205020404" pitchFamily="49" charset="0"/>
              <a:buChar char="o"/>
            </a:pPr>
            <a:r>
              <a:rPr lang="en-US" sz="2400" dirty="0">
                <a:latin typeface="Calibri" panose="020F0502020204030204" pitchFamily="34" charset="0"/>
                <a:cs typeface="Calibri" panose="020F0502020204030204" pitchFamily="34" charset="0"/>
              </a:rPr>
              <a:t>Personnel screening procedures</a:t>
            </a:r>
          </a:p>
          <a:p>
            <a:pPr lvl="1">
              <a:buFont typeface="Courier New" panose="02070309020205020404" pitchFamily="49" charset="0"/>
              <a:buChar char="o"/>
            </a:pPr>
            <a:r>
              <a:rPr lang="en-US" sz="2400" dirty="0">
                <a:latin typeface="Calibri" panose="020F0502020204030204" pitchFamily="34" charset="0"/>
                <a:cs typeface="Calibri" panose="020F0502020204030204" pitchFamily="34" charset="0"/>
              </a:rPr>
              <a:t>Physical security plan</a:t>
            </a:r>
          </a:p>
          <a:p>
            <a:pPr lvl="1">
              <a:buFont typeface="Courier New" panose="02070309020205020404" pitchFamily="49" charset="0"/>
              <a:buChar char="o"/>
            </a:pPr>
            <a:r>
              <a:rPr lang="en-US" sz="2400" dirty="0">
                <a:latin typeface="Calibri" panose="020F0502020204030204" pitchFamily="34" charset="0"/>
                <a:cs typeface="Calibri" panose="020F0502020204030204" pitchFamily="34" charset="0"/>
              </a:rPr>
              <a:t>IT security plan</a:t>
            </a:r>
          </a:p>
          <a:p>
            <a:pPr lvl="1">
              <a:buFont typeface="Courier New" panose="02070309020205020404" pitchFamily="49" charset="0"/>
              <a:buChar char="o"/>
            </a:pPr>
            <a:r>
              <a:rPr lang="en-US" sz="2400" dirty="0">
                <a:latin typeface="Calibri" panose="020F0502020204030204" pitchFamily="34" charset="0"/>
                <a:cs typeface="Calibri" panose="020F0502020204030204" pitchFamily="34" charset="0"/>
              </a:rPr>
              <a:t>Training and awareness</a:t>
            </a:r>
          </a:p>
          <a:p>
            <a:pPr lvl="1">
              <a:buFont typeface="Courier New" panose="02070309020205020404" pitchFamily="49" charset="0"/>
              <a:buChar char="o"/>
            </a:pPr>
            <a:endParaRPr lang="en-US" sz="2400" dirty="0">
              <a:latin typeface="Calibri" panose="020F0502020204030204" pitchFamily="34" charset="0"/>
              <a:cs typeface="Calibri" panose="020F0502020204030204" pitchFamily="34" charset="0"/>
            </a:endParaRPr>
          </a:p>
          <a:p>
            <a:pPr lvl="1">
              <a:buFont typeface="Courier New" panose="02070309020205020404" pitchFamily="49" charset="0"/>
              <a:buChar char="o"/>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90427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39810F5-3158-D020-35C6-DF694C6EA787}"/>
              </a:ext>
            </a:extLst>
          </p:cNvPr>
          <p:cNvSpPr/>
          <p:nvPr/>
        </p:nvSpPr>
        <p:spPr bwMode="auto">
          <a:xfrm>
            <a:off x="328773" y="1900720"/>
            <a:ext cx="11548153" cy="3986372"/>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MS Pゴシック" pitchFamily="-92" charset="-128"/>
            </a:endParaRPr>
          </a:p>
        </p:txBody>
      </p:sp>
      <p:sp>
        <p:nvSpPr>
          <p:cNvPr id="2" name="Title 1">
            <a:extLst>
              <a:ext uri="{FF2B5EF4-FFF2-40B4-BE49-F238E27FC236}">
                <a16:creationId xmlns:a16="http://schemas.microsoft.com/office/drawing/2014/main" id="{8A3790C5-DD91-4152-A815-246582F33053}"/>
              </a:ext>
            </a:extLst>
          </p:cNvPr>
          <p:cNvSpPr>
            <a:spLocks noGrp="1"/>
          </p:cNvSpPr>
          <p:nvPr>
            <p:ph type="title"/>
          </p:nvPr>
        </p:nvSpPr>
        <p:spPr>
          <a:xfrm>
            <a:off x="914400" y="163100"/>
            <a:ext cx="10363200" cy="1398571"/>
          </a:xfrm>
        </p:spPr>
        <p:txBody>
          <a:bodyPr/>
          <a:lstStyle/>
          <a:p>
            <a:r>
              <a:rPr lang="en-US" dirty="0">
                <a:latin typeface="Calibri" panose="020F0502020204030204" pitchFamily="34" charset="0"/>
                <a:cs typeface="Calibri" panose="020F0502020204030204" pitchFamily="34" charset="0"/>
              </a:rPr>
              <a:t>Big picture export compliance matters to reach out to me about</a:t>
            </a:r>
          </a:p>
        </p:txBody>
      </p:sp>
      <p:sp>
        <p:nvSpPr>
          <p:cNvPr id="3" name="Content Placeholder 2">
            <a:extLst>
              <a:ext uri="{FF2B5EF4-FFF2-40B4-BE49-F238E27FC236}">
                <a16:creationId xmlns:a16="http://schemas.microsoft.com/office/drawing/2014/main" id="{CDC002E9-EF2E-F1F7-40DE-4F4B22830F66}"/>
              </a:ext>
            </a:extLst>
          </p:cNvPr>
          <p:cNvSpPr>
            <a:spLocks noGrp="1"/>
          </p:cNvSpPr>
          <p:nvPr>
            <p:ph idx="1"/>
          </p:nvPr>
        </p:nvSpPr>
        <p:spPr>
          <a:xfrm>
            <a:off x="405829" y="1900720"/>
            <a:ext cx="11380342" cy="3986372"/>
          </a:xfrm>
        </p:spPr>
        <p:txBody>
          <a:bodyPr/>
          <a:lstStyle/>
          <a:p>
            <a:r>
              <a:rPr lang="en-US" sz="2800" dirty="0">
                <a:latin typeface="Calibri" panose="020F0502020204030204" pitchFamily="34" charset="0"/>
                <a:cs typeface="Calibri" panose="020F0502020204030204" pitchFamily="34" charset="0"/>
              </a:rPr>
              <a:t>Involvement with a party in an OFAC comprehensively sanctioned country</a:t>
            </a:r>
          </a:p>
          <a:p>
            <a:r>
              <a:rPr lang="en-US" sz="2800" dirty="0">
                <a:latin typeface="Calibri" panose="020F0502020204030204" pitchFamily="34" charset="0"/>
                <a:cs typeface="Calibri" panose="020F0502020204030204" pitchFamily="34" charset="0"/>
              </a:rPr>
              <a:t>Activities with a party on a U.S. Government restricted party list</a:t>
            </a:r>
          </a:p>
          <a:p>
            <a:r>
              <a:rPr lang="en-US" sz="2800" dirty="0">
                <a:latin typeface="Calibri" panose="020F0502020204030204" pitchFamily="34" charset="0"/>
                <a:cs typeface="Calibri" panose="020F0502020204030204" pitchFamily="34" charset="0"/>
              </a:rPr>
              <a:t>Defense/military applications of projects or items</a:t>
            </a:r>
          </a:p>
          <a:p>
            <a:r>
              <a:rPr lang="en-US" sz="2800" dirty="0">
                <a:latin typeface="Calibri" panose="020F0502020204030204" pitchFamily="34" charset="0"/>
                <a:cs typeface="Calibri" panose="020F0502020204030204" pitchFamily="34" charset="0"/>
              </a:rPr>
              <a:t>If technical information (or software/source code) is </a:t>
            </a:r>
            <a:r>
              <a:rPr lang="en-US" sz="2800" u="sng" dirty="0">
                <a:latin typeface="Calibri" panose="020F0502020204030204" pitchFamily="34" charset="0"/>
                <a:cs typeface="Calibri" panose="020F0502020204030204" pitchFamily="34" charset="0"/>
              </a:rPr>
              <a:t>not</a:t>
            </a:r>
            <a:r>
              <a:rPr lang="en-US" sz="2800" dirty="0">
                <a:latin typeface="Calibri" panose="020F0502020204030204" pitchFamily="34" charset="0"/>
                <a:cs typeface="Calibri" panose="020F0502020204030204" pitchFamily="34" charset="0"/>
              </a:rPr>
              <a:t> already </a:t>
            </a:r>
            <a:r>
              <a:rPr lang="en-US" sz="2800" u="sng" dirty="0">
                <a:latin typeface="Calibri" panose="020F0502020204030204" pitchFamily="34" charset="0"/>
                <a:cs typeface="Calibri" panose="020F0502020204030204" pitchFamily="34" charset="0"/>
              </a:rPr>
              <a:t>published</a:t>
            </a:r>
            <a:r>
              <a:rPr lang="en-US" sz="2800" dirty="0">
                <a:latin typeface="Calibri" panose="020F0502020204030204" pitchFamily="34" charset="0"/>
                <a:cs typeface="Calibri" panose="020F0502020204030204" pitchFamily="34" charset="0"/>
              </a:rPr>
              <a:t> and is </a:t>
            </a:r>
            <a:r>
              <a:rPr lang="en-US" sz="2800" u="sng" dirty="0">
                <a:latin typeface="Calibri" panose="020F0502020204030204" pitchFamily="34" charset="0"/>
                <a:cs typeface="Calibri" panose="020F0502020204030204" pitchFamily="34" charset="0"/>
              </a:rPr>
              <a:t>not</a:t>
            </a:r>
            <a:r>
              <a:rPr lang="en-US" sz="2800" dirty="0">
                <a:latin typeface="Calibri" panose="020F0502020204030204" pitchFamily="34" charset="0"/>
                <a:cs typeface="Calibri" panose="020F0502020204030204" pitchFamily="34" charset="0"/>
              </a:rPr>
              <a:t> </a:t>
            </a:r>
            <a:r>
              <a:rPr lang="en-US" sz="2800" u="sng" dirty="0">
                <a:latin typeface="Calibri" panose="020F0502020204030204" pitchFamily="34" charset="0"/>
                <a:cs typeface="Calibri" panose="020F0502020204030204" pitchFamily="34" charset="0"/>
              </a:rPr>
              <a:t>fundamental research</a:t>
            </a:r>
            <a:r>
              <a:rPr lang="en-US" sz="2800" dirty="0">
                <a:latin typeface="Calibri" panose="020F0502020204030204" pitchFamily="34" charset="0"/>
                <a:cs typeface="Calibri" panose="020F0502020204030204" pitchFamily="34" charset="0"/>
              </a:rPr>
              <a:t> then there may be foreign person access restrictions…even for activities at the University/in the U.S. </a:t>
            </a:r>
          </a:p>
          <a:p>
            <a:r>
              <a:rPr lang="en-US" sz="2800" dirty="0">
                <a:latin typeface="Calibri" panose="020F0502020204030204" pitchFamily="34" charset="0"/>
                <a:cs typeface="Calibri" panose="020F0502020204030204" pitchFamily="34" charset="0"/>
              </a:rPr>
              <a:t>If sending or taking (typically higher tech) items out of the U.S., we need to know the applicable ECCN and determine if an export license is required</a:t>
            </a:r>
          </a:p>
        </p:txBody>
      </p:sp>
    </p:spTree>
    <p:extLst>
      <p:ext uri="{BB962C8B-B14F-4D97-AF65-F5344CB8AC3E}">
        <p14:creationId xmlns:p14="http://schemas.microsoft.com/office/powerpoint/2010/main" val="23792666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A5563-B211-593A-E473-85E9D48063BB}"/>
              </a:ext>
            </a:extLst>
          </p:cNvPr>
          <p:cNvSpPr>
            <a:spLocks noGrp="1"/>
          </p:cNvSpPr>
          <p:nvPr>
            <p:ph type="title"/>
          </p:nvPr>
        </p:nvSpPr>
        <p:spPr>
          <a:xfrm>
            <a:off x="914400" y="419100"/>
            <a:ext cx="10363200" cy="1143000"/>
          </a:xfrm>
        </p:spPr>
        <p:txBody>
          <a:bodyPr/>
          <a:lstStyle/>
          <a:p>
            <a:r>
              <a:rPr lang="en-US" dirty="0">
                <a:solidFill>
                  <a:schemeClr val="tx1"/>
                </a:solidFill>
                <a:latin typeface="Calibri" panose="020F0502020204030204" pitchFamily="34" charset="0"/>
                <a:cs typeface="Calibri" panose="020F0502020204030204" pitchFamily="34" charset="0"/>
              </a:rPr>
              <a:t>Physical exports</a:t>
            </a:r>
          </a:p>
        </p:txBody>
      </p:sp>
      <p:sp>
        <p:nvSpPr>
          <p:cNvPr id="3" name="Content Placeholder 2">
            <a:extLst>
              <a:ext uri="{FF2B5EF4-FFF2-40B4-BE49-F238E27FC236}">
                <a16:creationId xmlns:a16="http://schemas.microsoft.com/office/drawing/2014/main" id="{6E82CC72-AB2B-DC56-E98B-17FAE364ED1B}"/>
              </a:ext>
            </a:extLst>
          </p:cNvPr>
          <p:cNvSpPr>
            <a:spLocks noGrp="1"/>
          </p:cNvSpPr>
          <p:nvPr>
            <p:ph idx="1"/>
          </p:nvPr>
        </p:nvSpPr>
        <p:spPr>
          <a:xfrm>
            <a:off x="914400" y="1752600"/>
            <a:ext cx="10363200" cy="4114800"/>
          </a:xfrm>
        </p:spPr>
        <p:txBody>
          <a:bodyPr/>
          <a:lstStyle/>
          <a:p>
            <a:pPr marL="0" indent="0">
              <a:buNone/>
            </a:pPr>
            <a:r>
              <a:rPr lang="en-US" dirty="0">
                <a:latin typeface="Calibri" panose="020F0502020204030204" pitchFamily="34" charset="0"/>
                <a:cs typeface="Calibri" panose="020F0502020204030204" pitchFamily="34" charset="0"/>
              </a:rPr>
              <a:t>Sending, taking, or transmitting an item out of the U.S. may require an export license prior to export.</a:t>
            </a:r>
          </a:p>
          <a:p>
            <a:pPr marL="0" indent="0">
              <a:buNone/>
            </a:pPr>
            <a:r>
              <a:rPr lang="en-US" dirty="0">
                <a:latin typeface="Calibri" panose="020F0502020204030204" pitchFamily="34" charset="0"/>
                <a:cs typeface="Calibri" panose="020F0502020204030204" pitchFamily="34" charset="0"/>
              </a:rPr>
              <a:t>U.S. export license requirements depend on the item being exported, the destination country, the end user/use, along with the applicable set of U.S. export regulations (e.g. EAR or ITAR)</a:t>
            </a:r>
          </a:p>
          <a:p>
            <a:r>
              <a:rPr lang="en-US" dirty="0">
                <a:latin typeface="Calibri" panose="020F0502020204030204" pitchFamily="34" charset="0"/>
                <a:cs typeface="Calibri" panose="020F0502020204030204" pitchFamily="34" charset="0"/>
              </a:rPr>
              <a:t>Please consult with the University’s Export Control Officer prior to exporting items</a:t>
            </a:r>
          </a:p>
          <a:p>
            <a:pPr marL="457200" lvl="1" indent="0">
              <a:buNone/>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730188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C34FF-C6E4-4EC9-461E-5A6200A999C0}"/>
              </a:ext>
            </a:extLst>
          </p:cNvPr>
          <p:cNvSpPr>
            <a:spLocks noGrp="1"/>
          </p:cNvSpPr>
          <p:nvPr>
            <p:ph type="title"/>
          </p:nvPr>
        </p:nvSpPr>
        <p:spPr>
          <a:xfrm>
            <a:off x="914400" y="419100"/>
            <a:ext cx="10363200" cy="1143000"/>
          </a:xfrm>
        </p:spPr>
        <p:txBody>
          <a:bodyPr/>
          <a:lstStyle/>
          <a:p>
            <a:r>
              <a:rPr lang="en-US" dirty="0">
                <a:latin typeface="Calibri" panose="020F0502020204030204" pitchFamily="34" charset="0"/>
                <a:cs typeface="Calibri" panose="020F0502020204030204" pitchFamily="34" charset="0"/>
              </a:rPr>
              <a:t>Exports</a:t>
            </a:r>
          </a:p>
        </p:txBody>
      </p:sp>
      <p:sp>
        <p:nvSpPr>
          <p:cNvPr id="3" name="Content Placeholder 2">
            <a:extLst>
              <a:ext uri="{FF2B5EF4-FFF2-40B4-BE49-F238E27FC236}">
                <a16:creationId xmlns:a16="http://schemas.microsoft.com/office/drawing/2014/main" id="{97299B1D-1915-16E7-1E56-35D9A9DEB021}"/>
              </a:ext>
            </a:extLst>
          </p:cNvPr>
          <p:cNvSpPr>
            <a:spLocks noGrp="1"/>
          </p:cNvSpPr>
          <p:nvPr>
            <p:ph idx="1"/>
          </p:nvPr>
        </p:nvSpPr>
        <p:spPr>
          <a:xfrm>
            <a:off x="914400" y="1752600"/>
            <a:ext cx="10363200" cy="4114800"/>
          </a:xfrm>
        </p:spPr>
        <p:txBody>
          <a:bodyPr/>
          <a:lstStyle/>
          <a:p>
            <a:r>
              <a:rPr lang="en-US" dirty="0">
                <a:latin typeface="Calibri" panose="020F0502020204030204" pitchFamily="34" charset="0"/>
                <a:cs typeface="Calibri" panose="020F0502020204030204" pitchFamily="34" charset="0"/>
              </a:rPr>
              <a:t>Determine if the item is controlled under the ITAR</a:t>
            </a:r>
          </a:p>
          <a:p>
            <a:pPr marL="0" indent="0">
              <a:buNone/>
            </a:pP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If not subject to the ITAR, then determine the applicable </a:t>
            </a:r>
            <a:r>
              <a:rPr lang="en-US" dirty="0">
                <a:latin typeface="Calibri" panose="020F0502020204030204" pitchFamily="34" charset="0"/>
                <a:cs typeface="Calibri" panose="020F0502020204030204" pitchFamily="34" charset="0"/>
                <a:hlinkClick r:id="rId2"/>
              </a:rPr>
              <a:t>Export Control Classification Number (ECCN)</a:t>
            </a:r>
            <a:endParaRPr lang="en-US" dirty="0">
              <a:latin typeface="Calibri" panose="020F0502020204030204" pitchFamily="34" charset="0"/>
              <a:cs typeface="Calibri" panose="020F0502020204030204" pitchFamily="34" charset="0"/>
            </a:endParaRPr>
          </a:p>
          <a:p>
            <a:pPr lvl="1">
              <a:buFont typeface="Wingdings" panose="05000000000000000000" pitchFamily="2" charset="2"/>
              <a:buChar char="Ø"/>
            </a:pPr>
            <a:r>
              <a:rPr lang="en-US" dirty="0">
                <a:latin typeface="Calibri" panose="020F0502020204030204" pitchFamily="34" charset="0"/>
                <a:cs typeface="Calibri" panose="020F0502020204030204" pitchFamily="34" charset="0"/>
              </a:rPr>
              <a:t> If a U.S. company manufactured/sold the item, then typically our first step is to ask the company for the applicable ECCN</a:t>
            </a:r>
          </a:p>
          <a:p>
            <a:pPr marL="1371600" lvl="3" indent="0">
              <a:buNone/>
            </a:pPr>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866339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FDAD7-2B0A-47BC-23FA-DE2D00DD4037}"/>
              </a:ext>
            </a:extLst>
          </p:cNvPr>
          <p:cNvSpPr>
            <a:spLocks noGrp="1"/>
          </p:cNvSpPr>
          <p:nvPr>
            <p:ph type="title"/>
          </p:nvPr>
        </p:nvSpPr>
        <p:spPr>
          <a:xfrm>
            <a:off x="698643" y="-29560"/>
            <a:ext cx="10363200" cy="845049"/>
          </a:xfrm>
        </p:spPr>
        <p:txBody>
          <a:bodyPr/>
          <a:lstStyle/>
          <a:p>
            <a:r>
              <a:rPr lang="en-US" dirty="0">
                <a:latin typeface="Calibri" panose="020F0502020204030204" pitchFamily="34" charset="0"/>
                <a:cs typeface="Calibri" panose="020F0502020204030204" pitchFamily="34" charset="0"/>
                <a:hlinkClick r:id="rId2"/>
              </a:rPr>
              <a:t>ECCNs</a:t>
            </a:r>
            <a:endParaRPr lang="en-US" dirty="0">
              <a:latin typeface="Calibri" panose="020F0502020204030204" pitchFamily="34" charset="0"/>
              <a:cs typeface="Calibri" panose="020F0502020204030204" pitchFamily="34" charset="0"/>
            </a:endParaRPr>
          </a:p>
        </p:txBody>
      </p:sp>
      <p:pic>
        <p:nvPicPr>
          <p:cNvPr id="5" name="Picture 4" descr="A screenshot of a computer&#10;&#10;Description automatically generated">
            <a:extLst>
              <a:ext uri="{FF2B5EF4-FFF2-40B4-BE49-F238E27FC236}">
                <a16:creationId xmlns:a16="http://schemas.microsoft.com/office/drawing/2014/main" id="{116938C9-58CE-DEAB-FFCF-DAFF735CAB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1515" y="815489"/>
            <a:ext cx="8564370" cy="3876675"/>
          </a:xfrm>
          <a:prstGeom prst="rect">
            <a:avLst/>
          </a:prstGeom>
        </p:spPr>
      </p:pic>
      <p:pic>
        <p:nvPicPr>
          <p:cNvPr id="7" name="Picture 6" descr="A close up of a sign&#10;&#10;Description automatically generated">
            <a:extLst>
              <a:ext uri="{FF2B5EF4-FFF2-40B4-BE49-F238E27FC236}">
                <a16:creationId xmlns:a16="http://schemas.microsoft.com/office/drawing/2014/main" id="{9364F870-A5B9-041B-D93A-ACE58D91D68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21515" y="4890659"/>
            <a:ext cx="8862091" cy="1293107"/>
          </a:xfrm>
          <a:prstGeom prst="rect">
            <a:avLst/>
          </a:prstGeom>
        </p:spPr>
      </p:pic>
    </p:spTree>
    <p:extLst>
      <p:ext uri="{BB962C8B-B14F-4D97-AF65-F5344CB8AC3E}">
        <p14:creationId xmlns:p14="http://schemas.microsoft.com/office/powerpoint/2010/main" val="39488705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A031C-389E-F56D-887E-37541032C26D}"/>
              </a:ext>
            </a:extLst>
          </p:cNvPr>
          <p:cNvSpPr>
            <a:spLocks noGrp="1"/>
          </p:cNvSpPr>
          <p:nvPr>
            <p:ph type="title"/>
          </p:nvPr>
        </p:nvSpPr>
        <p:spPr>
          <a:xfrm>
            <a:off x="511995" y="527407"/>
            <a:ext cx="11168009" cy="1143000"/>
          </a:xfrm>
        </p:spPr>
        <p:txBody>
          <a:bodyPr/>
          <a:lstStyle/>
          <a:p>
            <a:r>
              <a:rPr lang="en-US" dirty="0">
                <a:latin typeface="Calibri" panose="020F0502020204030204" pitchFamily="34" charset="0"/>
                <a:cs typeface="Calibri" panose="020F0502020204030204" pitchFamily="34" charset="0"/>
              </a:rPr>
              <a:t>Many U.S. companies already know and will share the applicable ECCNs for their products</a:t>
            </a:r>
          </a:p>
        </p:txBody>
      </p:sp>
      <p:sp>
        <p:nvSpPr>
          <p:cNvPr id="3" name="Content Placeholder 2">
            <a:extLst>
              <a:ext uri="{FF2B5EF4-FFF2-40B4-BE49-F238E27FC236}">
                <a16:creationId xmlns:a16="http://schemas.microsoft.com/office/drawing/2014/main" id="{5E1C6215-D6CA-FA75-406D-E7FF6CEB6C6D}"/>
              </a:ext>
            </a:extLst>
          </p:cNvPr>
          <p:cNvSpPr>
            <a:spLocks noGrp="1"/>
          </p:cNvSpPr>
          <p:nvPr>
            <p:ph idx="1"/>
          </p:nvPr>
        </p:nvSpPr>
        <p:spPr/>
        <p:txBody>
          <a:bodyPr/>
          <a:lstStyle/>
          <a:p>
            <a:pPr marL="114300" indent="0">
              <a:buNone/>
            </a:pPr>
            <a:r>
              <a:rPr lang="en-US" dirty="0">
                <a:latin typeface="Calibri" panose="020F0502020204030204" pitchFamily="34" charset="0"/>
                <a:cs typeface="Calibri" panose="020F0502020204030204" pitchFamily="34" charset="0"/>
              </a:rPr>
              <a:t>Some companies even have ECCN information available online, e.g.:</a:t>
            </a:r>
          </a:p>
          <a:p>
            <a:pPr marL="114300" indent="0">
              <a:buNone/>
            </a:pPr>
            <a:endParaRPr lang="en-US" dirty="0">
              <a:latin typeface="Calibri" panose="020F0502020204030204" pitchFamily="34" charset="0"/>
              <a:cs typeface="Calibri" panose="020F0502020204030204" pitchFamily="34" charset="0"/>
            </a:endParaRPr>
          </a:p>
          <a:p>
            <a:pPr marL="1371600" lvl="3" indent="0">
              <a:buNone/>
            </a:pPr>
            <a:r>
              <a:rPr lang="en-US" dirty="0">
                <a:latin typeface="Calibri" panose="020F0502020204030204" pitchFamily="34" charset="0"/>
                <a:cs typeface="Calibri" panose="020F0502020204030204" pitchFamily="34" charset="0"/>
              </a:rPr>
              <a:t>Apple - </a:t>
            </a:r>
            <a:r>
              <a:rPr lang="en-US" dirty="0">
                <a:latin typeface="Calibri" panose="020F0502020204030204" pitchFamily="34" charset="0"/>
                <a:cs typeface="Calibri" panose="020F0502020204030204" pitchFamily="34" charset="0"/>
                <a:hlinkClick r:id="rId2"/>
              </a:rPr>
              <a:t>https://www.apple.com/legal/more-resources/gtc.html</a:t>
            </a:r>
            <a:r>
              <a:rPr lang="en-US" dirty="0">
                <a:latin typeface="Calibri" panose="020F0502020204030204" pitchFamily="34" charset="0"/>
                <a:cs typeface="Calibri" panose="020F0502020204030204" pitchFamily="34" charset="0"/>
              </a:rPr>
              <a:t> </a:t>
            </a:r>
          </a:p>
          <a:p>
            <a:pPr marL="1371600" lvl="3" indent="0">
              <a:buNone/>
            </a:pPr>
            <a:r>
              <a:rPr lang="en-US" dirty="0">
                <a:latin typeface="Calibri" panose="020F0502020204030204" pitchFamily="34" charset="0"/>
                <a:cs typeface="Calibri" panose="020F0502020204030204" pitchFamily="34" charset="0"/>
              </a:rPr>
              <a:t>Microsoft - </a:t>
            </a:r>
            <a:r>
              <a:rPr lang="en-US" dirty="0">
                <a:latin typeface="Calibri" panose="020F0502020204030204" pitchFamily="34" charset="0"/>
                <a:cs typeface="Calibri" panose="020F0502020204030204" pitchFamily="34" charset="0"/>
                <a:hlinkClick r:id="rId3"/>
              </a:rPr>
              <a:t>https://www.microsoft.com/en-us/exporting/exporting-information</a:t>
            </a:r>
            <a:r>
              <a:rPr lang="en-US" dirty="0">
                <a:latin typeface="Calibri" panose="020F0502020204030204" pitchFamily="34" charset="0"/>
                <a:cs typeface="Calibri" panose="020F0502020204030204" pitchFamily="34" charset="0"/>
              </a:rPr>
              <a:t> </a:t>
            </a:r>
          </a:p>
          <a:p>
            <a:pPr marL="0" indent="0">
              <a:buNone/>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09390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151B7-0D99-0DB1-8150-EF732378916E}"/>
              </a:ext>
            </a:extLst>
          </p:cNvPr>
          <p:cNvSpPr>
            <a:spLocks noGrp="1"/>
          </p:cNvSpPr>
          <p:nvPr>
            <p:ph type="title"/>
          </p:nvPr>
        </p:nvSpPr>
        <p:spPr>
          <a:xfrm>
            <a:off x="0" y="1"/>
            <a:ext cx="12031038" cy="1993186"/>
          </a:xfrm>
        </p:spPr>
        <p:txBody>
          <a:bodyPr/>
          <a:lstStyle/>
          <a:p>
            <a:r>
              <a:rPr lang="en-US" sz="3200" dirty="0">
                <a:latin typeface="Calibri" panose="020F0502020204030204" pitchFamily="34" charset="0"/>
                <a:cs typeface="Calibri" panose="020F0502020204030204" pitchFamily="34" charset="0"/>
              </a:rPr>
              <a:t>ECCNs matter because they each have different “reasons for control”, which we then look to the </a:t>
            </a:r>
            <a:r>
              <a:rPr lang="en-US" sz="3200" dirty="0">
                <a:latin typeface="Calibri" panose="020F0502020204030204" pitchFamily="34" charset="0"/>
                <a:cs typeface="Calibri" panose="020F0502020204030204" pitchFamily="34" charset="0"/>
                <a:hlinkClick r:id="rId2"/>
              </a:rPr>
              <a:t>Commerce Country Chart</a:t>
            </a:r>
            <a:r>
              <a:rPr lang="en-US" sz="3200" dirty="0">
                <a:latin typeface="Calibri" panose="020F0502020204030204" pitchFamily="34" charset="0"/>
                <a:cs typeface="Calibri" panose="020F0502020204030204" pitchFamily="34" charset="0"/>
              </a:rPr>
              <a:t> to determine if an export license is required to a particular destination</a:t>
            </a:r>
          </a:p>
        </p:txBody>
      </p:sp>
      <p:pic>
        <p:nvPicPr>
          <p:cNvPr id="5" name="Picture 4" descr="A table of text and symbols&#10;&#10;Description automatically generated with medium confidence">
            <a:extLst>
              <a:ext uri="{FF2B5EF4-FFF2-40B4-BE49-F238E27FC236}">
                <a16:creationId xmlns:a16="http://schemas.microsoft.com/office/drawing/2014/main" id="{609F0B7D-19C6-F406-7ED8-4BB31C0F73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8615" y="1875469"/>
            <a:ext cx="9893808" cy="3867349"/>
          </a:xfrm>
          <a:prstGeom prst="rect">
            <a:avLst/>
          </a:prstGeom>
        </p:spPr>
      </p:pic>
    </p:spTree>
    <p:extLst>
      <p:ext uri="{BB962C8B-B14F-4D97-AF65-F5344CB8AC3E}">
        <p14:creationId xmlns:p14="http://schemas.microsoft.com/office/powerpoint/2010/main" val="42151685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9F9B6-A599-BEE3-8244-FFA91F2E8F08}"/>
              </a:ext>
            </a:extLst>
          </p:cNvPr>
          <p:cNvSpPr>
            <a:spLocks noGrp="1"/>
          </p:cNvSpPr>
          <p:nvPr>
            <p:ph type="title"/>
          </p:nvPr>
        </p:nvSpPr>
        <p:spPr>
          <a:xfrm>
            <a:off x="914400" y="0"/>
            <a:ext cx="10363200" cy="1143000"/>
          </a:xfrm>
        </p:spPr>
        <p:txBody>
          <a:bodyPr/>
          <a:lstStyle/>
          <a:p>
            <a:r>
              <a:rPr lang="en-US" dirty="0">
                <a:latin typeface="Calibri" panose="020F0502020204030204" pitchFamily="34" charset="0"/>
                <a:cs typeface="Calibri" panose="020F0502020204030204" pitchFamily="34" charset="0"/>
              </a:rPr>
              <a:t>International Visitors</a:t>
            </a:r>
          </a:p>
        </p:txBody>
      </p:sp>
      <p:sp>
        <p:nvSpPr>
          <p:cNvPr id="3" name="Content Placeholder 2">
            <a:extLst>
              <a:ext uri="{FF2B5EF4-FFF2-40B4-BE49-F238E27FC236}">
                <a16:creationId xmlns:a16="http://schemas.microsoft.com/office/drawing/2014/main" id="{AA4FD72F-EBB6-C6B5-F974-31B66E13C7E4}"/>
              </a:ext>
            </a:extLst>
          </p:cNvPr>
          <p:cNvSpPr>
            <a:spLocks noGrp="1"/>
          </p:cNvSpPr>
          <p:nvPr>
            <p:ph idx="1"/>
          </p:nvPr>
        </p:nvSpPr>
        <p:spPr>
          <a:xfrm>
            <a:off x="791110" y="1143000"/>
            <a:ext cx="10363200" cy="5000946"/>
          </a:xfrm>
        </p:spPr>
        <p:txBody>
          <a:bodyPr/>
          <a:lstStyle/>
          <a:p>
            <a:pPr marL="0" indent="0">
              <a:buNone/>
            </a:pPr>
            <a:r>
              <a:rPr lang="en-US" dirty="0">
                <a:latin typeface="Calibri" panose="020F0502020204030204" pitchFamily="34" charset="0"/>
                <a:cs typeface="Calibri" panose="020F0502020204030204" pitchFamily="34" charset="0"/>
              </a:rPr>
              <a:t>International visitors to the University can be an export compliance risk. </a:t>
            </a:r>
          </a:p>
          <a:p>
            <a:pPr marL="0" indent="0">
              <a:buNone/>
            </a:pPr>
            <a:r>
              <a:rPr lang="en-US" dirty="0">
                <a:latin typeface="Calibri" panose="020F0502020204030204" pitchFamily="34" charset="0"/>
                <a:cs typeface="Calibri" panose="020F0502020204030204" pitchFamily="34" charset="0"/>
              </a:rPr>
              <a:t>For example, visitors may themselves be or are associated with a restricted party, may be a citizen of a comprehensively sanctioned country, or may be engaging in research activity that is subject to export control laws.</a:t>
            </a:r>
          </a:p>
          <a:p>
            <a:pPr marL="0" indent="0">
              <a:buNone/>
            </a:pPr>
            <a:r>
              <a:rPr lang="en-US" dirty="0">
                <a:latin typeface="Calibri" panose="020F0502020204030204" pitchFamily="34" charset="0"/>
                <a:cs typeface="Calibri" panose="020F0502020204030204" pitchFamily="34" charset="0"/>
              </a:rPr>
              <a:t>Please follow the established visitor processes outlined on the </a:t>
            </a:r>
            <a:r>
              <a:rPr lang="en-US" dirty="0">
                <a:latin typeface="Calibri" panose="020F0502020204030204" pitchFamily="34" charset="0"/>
                <a:cs typeface="Calibri" panose="020F0502020204030204" pitchFamily="34" charset="0"/>
                <a:hlinkClick r:id="rId2"/>
              </a:rPr>
              <a:t>University’s U.S. Export Compliance and Research Security page</a:t>
            </a:r>
            <a:r>
              <a:rPr lang="en-US" dirty="0">
                <a:latin typeface="Calibri" panose="020F0502020204030204" pitchFamily="34" charset="0"/>
                <a:cs typeface="Calibri" panose="020F0502020204030204" pitchFamily="34" charset="0"/>
              </a:rPr>
              <a:t> when hosting international visitors</a:t>
            </a:r>
          </a:p>
        </p:txBody>
      </p:sp>
    </p:spTree>
    <p:extLst>
      <p:ext uri="{BB962C8B-B14F-4D97-AF65-F5344CB8AC3E}">
        <p14:creationId xmlns:p14="http://schemas.microsoft.com/office/powerpoint/2010/main" val="36856915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50294-A73A-1F9A-B3E0-FBDA7D0A861D}"/>
              </a:ext>
            </a:extLst>
          </p:cNvPr>
          <p:cNvSpPr>
            <a:spLocks noGrp="1"/>
          </p:cNvSpPr>
          <p:nvPr>
            <p:ph type="title"/>
          </p:nvPr>
        </p:nvSpPr>
        <p:spPr>
          <a:xfrm>
            <a:off x="821934" y="-65927"/>
            <a:ext cx="10363200" cy="1143000"/>
          </a:xfrm>
        </p:spPr>
        <p:txBody>
          <a:bodyPr/>
          <a:lstStyle/>
          <a:p>
            <a:r>
              <a:rPr lang="en-US" dirty="0">
                <a:latin typeface="Calibri" panose="020F0502020204030204" pitchFamily="34" charset="0"/>
                <a:cs typeface="Calibri" panose="020F0502020204030204" pitchFamily="34" charset="0"/>
              </a:rPr>
              <a:t>Foreign Travel</a:t>
            </a:r>
          </a:p>
        </p:txBody>
      </p:sp>
      <p:sp>
        <p:nvSpPr>
          <p:cNvPr id="3" name="Content Placeholder 2">
            <a:extLst>
              <a:ext uri="{FF2B5EF4-FFF2-40B4-BE49-F238E27FC236}">
                <a16:creationId xmlns:a16="http://schemas.microsoft.com/office/drawing/2014/main" id="{5B1CFBD4-3093-89D5-92D3-42BD0D09851C}"/>
              </a:ext>
            </a:extLst>
          </p:cNvPr>
          <p:cNvSpPr>
            <a:spLocks noGrp="1"/>
          </p:cNvSpPr>
          <p:nvPr>
            <p:ph idx="1"/>
          </p:nvPr>
        </p:nvSpPr>
        <p:spPr>
          <a:xfrm>
            <a:off x="523981" y="940940"/>
            <a:ext cx="11301574" cy="6240695"/>
          </a:xfrm>
        </p:spPr>
        <p:txBody>
          <a:bodyPr/>
          <a:lstStyle/>
          <a:p>
            <a:pPr marL="0" indent="0">
              <a:buNone/>
            </a:pPr>
            <a:r>
              <a:rPr lang="en-US" sz="2800" dirty="0">
                <a:latin typeface="Calibri" panose="020F0502020204030204" pitchFamily="34" charset="0"/>
                <a:cs typeface="Calibri" panose="020F0502020204030204" pitchFamily="34" charset="0"/>
              </a:rPr>
              <a:t>Foreign travel is an export control risk because it may involve:</a:t>
            </a:r>
          </a:p>
          <a:p>
            <a:pPr>
              <a:buFont typeface="Arial" panose="020B0604020202020204" pitchFamily="34" charset="0"/>
              <a:buChar char="•"/>
            </a:pPr>
            <a:r>
              <a:rPr lang="en-US" sz="2800" dirty="0">
                <a:latin typeface="Calibri" panose="020F0502020204030204" pitchFamily="34" charset="0"/>
                <a:cs typeface="Calibri" panose="020F0502020204030204" pitchFamily="34" charset="0"/>
              </a:rPr>
              <a:t>sending or taking items that have export restrictions,</a:t>
            </a:r>
          </a:p>
          <a:p>
            <a:pPr>
              <a:buFont typeface="Arial" panose="020B0604020202020204" pitchFamily="34" charset="0"/>
              <a:buChar char="•"/>
            </a:pPr>
            <a:r>
              <a:rPr lang="en-US" sz="2800" dirty="0">
                <a:latin typeface="Calibri" panose="020F0502020204030204" pitchFamily="34" charset="0"/>
                <a:cs typeface="Calibri" panose="020F0502020204030204" pitchFamily="34" charset="0"/>
              </a:rPr>
              <a:t>engaging with restricted parties,</a:t>
            </a:r>
          </a:p>
          <a:p>
            <a:pPr>
              <a:buFont typeface="Arial" panose="020B0604020202020204" pitchFamily="34" charset="0"/>
              <a:buChar char="•"/>
            </a:pPr>
            <a:r>
              <a:rPr lang="en-US" sz="2800" dirty="0">
                <a:latin typeface="Calibri" panose="020F0502020204030204" pitchFamily="34" charset="0"/>
                <a:cs typeface="Calibri" panose="020F0502020204030204" pitchFamily="34" charset="0"/>
              </a:rPr>
              <a:t>engaging in activities with end-use or end-user restrictions under U.S. export control laws, or</a:t>
            </a:r>
          </a:p>
          <a:p>
            <a:pPr>
              <a:buFont typeface="Arial" panose="020B0604020202020204" pitchFamily="34" charset="0"/>
              <a:buChar char="•"/>
            </a:pPr>
            <a:r>
              <a:rPr lang="en-US" sz="2800" dirty="0">
                <a:latin typeface="Calibri" panose="020F0502020204030204" pitchFamily="34" charset="0"/>
                <a:cs typeface="Calibri" panose="020F0502020204030204" pitchFamily="34" charset="0"/>
              </a:rPr>
              <a:t>OFAC sanctioned countries or regions.</a:t>
            </a:r>
          </a:p>
          <a:p>
            <a:pPr marL="0" indent="0">
              <a:buNone/>
            </a:pPr>
            <a:endParaRPr lang="en-US" sz="2400" dirty="0">
              <a:latin typeface="Calibri" panose="020F0502020204030204" pitchFamily="34" charset="0"/>
              <a:cs typeface="Calibri" panose="020F0502020204030204" pitchFamily="34" charset="0"/>
            </a:endParaRPr>
          </a:p>
          <a:p>
            <a:pPr marL="0" indent="0">
              <a:buNone/>
            </a:pPr>
            <a:r>
              <a:rPr lang="en-US" sz="2800" dirty="0">
                <a:latin typeface="Calibri" panose="020F0502020204030204" pitchFamily="34" charset="0"/>
                <a:cs typeface="Calibri" panose="020F0502020204030204" pitchFamily="34" charset="0"/>
              </a:rPr>
              <a:t>The University’s </a:t>
            </a:r>
            <a:r>
              <a:rPr lang="en-US" sz="2800" dirty="0">
                <a:latin typeface="Calibri" panose="020F0502020204030204" pitchFamily="34" charset="0"/>
                <a:cs typeface="Calibri" panose="020F0502020204030204" pitchFamily="34" charset="0"/>
                <a:hlinkClick r:id="rId2"/>
              </a:rPr>
              <a:t>Export Control Officer</a:t>
            </a:r>
            <a:r>
              <a:rPr lang="en-US" sz="2800" dirty="0">
                <a:latin typeface="Calibri" panose="020F0502020204030204" pitchFamily="34" charset="0"/>
                <a:cs typeface="Calibri" panose="020F0502020204030204" pitchFamily="34" charset="0"/>
              </a:rPr>
              <a:t> can help determine potential export compliance risks associated with travel to/involving certain destinations and parties. Faculty are strongly encouraged to register travel (individually or completed by department) in the University’s </a:t>
            </a:r>
            <a:r>
              <a:rPr lang="en-US" sz="2800" dirty="0">
                <a:latin typeface="Calibri" panose="020F0502020204030204" pitchFamily="34" charset="0"/>
                <a:cs typeface="Calibri" panose="020F0502020204030204" pitchFamily="34" charset="0"/>
                <a:hlinkClick r:id="rId3"/>
              </a:rPr>
              <a:t>travel registry system</a:t>
            </a:r>
            <a:r>
              <a:rPr lang="en-US" sz="2800" dirty="0">
                <a:latin typeface="Calibri" panose="020F0502020204030204" pitchFamily="34" charset="0"/>
                <a:cs typeface="Calibri" panose="020F0502020204030204" pitchFamily="34" charset="0"/>
              </a:rPr>
              <a:t>.</a:t>
            </a:r>
          </a:p>
          <a:p>
            <a:pPr marL="0" indent="0">
              <a:buNone/>
            </a:pPr>
            <a:endParaRPr lang="en-US" dirty="0"/>
          </a:p>
        </p:txBody>
      </p:sp>
    </p:spTree>
    <p:extLst>
      <p:ext uri="{BB962C8B-B14F-4D97-AF65-F5344CB8AC3E}">
        <p14:creationId xmlns:p14="http://schemas.microsoft.com/office/powerpoint/2010/main" val="12647669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603D1-C749-B83D-C2C2-0B0F8B620A52}"/>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Other U.S. export regulations to consider</a:t>
            </a:r>
          </a:p>
        </p:txBody>
      </p:sp>
      <p:sp>
        <p:nvSpPr>
          <p:cNvPr id="3" name="Content Placeholder 2">
            <a:extLst>
              <a:ext uri="{FF2B5EF4-FFF2-40B4-BE49-F238E27FC236}">
                <a16:creationId xmlns:a16="http://schemas.microsoft.com/office/drawing/2014/main" id="{8BEE0771-8D5A-A94E-767F-A87385E39DDC}"/>
              </a:ext>
            </a:extLst>
          </p:cNvPr>
          <p:cNvSpPr>
            <a:spLocks noGrp="1"/>
          </p:cNvSpPr>
          <p:nvPr>
            <p:ph idx="1"/>
          </p:nvPr>
        </p:nvSpPr>
        <p:spPr/>
        <p:txBody>
          <a:bodyPr/>
          <a:lstStyle/>
          <a:p>
            <a:r>
              <a:rPr lang="en-US" dirty="0">
                <a:latin typeface="Calibri" panose="020F0502020204030204" pitchFamily="34" charset="0"/>
                <a:cs typeface="Calibri" panose="020F0502020204030204" pitchFamily="34" charset="0"/>
              </a:rPr>
              <a:t>Nuclear Regulatory Commission (NRC) – “</a:t>
            </a:r>
            <a:r>
              <a:rPr lang="en-US" dirty="0">
                <a:latin typeface="Calibri" panose="020F0502020204030204" pitchFamily="34" charset="0"/>
                <a:cs typeface="Calibri" panose="020F0502020204030204" pitchFamily="34" charset="0"/>
                <a:hlinkClick r:id="rId2"/>
              </a:rPr>
              <a:t>Part 110</a:t>
            </a:r>
            <a:r>
              <a:rPr lang="en-US" dirty="0">
                <a:latin typeface="Calibri" panose="020F0502020204030204" pitchFamily="34" charset="0"/>
                <a:cs typeface="Calibri" panose="020F0502020204030204" pitchFamily="34" charset="0"/>
              </a:rPr>
              <a:t>”</a:t>
            </a:r>
          </a:p>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Department of Energy (DOE) – “</a:t>
            </a:r>
            <a:r>
              <a:rPr lang="en-US" dirty="0">
                <a:latin typeface="Calibri" panose="020F0502020204030204" pitchFamily="34" charset="0"/>
                <a:cs typeface="Calibri" panose="020F0502020204030204" pitchFamily="34" charset="0"/>
                <a:hlinkClick r:id="rId3"/>
              </a:rPr>
              <a:t>Part 810</a:t>
            </a:r>
            <a:r>
              <a:rPr lang="en-US" dirty="0">
                <a:latin typeface="Calibri" panose="020F0502020204030204" pitchFamily="34" charset="0"/>
                <a:cs typeface="Calibri" panose="020F0502020204030204" pitchFamily="34" charset="0"/>
              </a:rPr>
              <a:t>”</a:t>
            </a:r>
          </a:p>
          <a:p>
            <a:pPr marL="457200" lvl="1" indent="0">
              <a:buNone/>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006352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00C85-27D6-E7D2-B0F7-F214ABE5810C}"/>
              </a:ext>
            </a:extLst>
          </p:cNvPr>
          <p:cNvSpPr>
            <a:spLocks noGrp="1"/>
          </p:cNvSpPr>
          <p:nvPr>
            <p:ph type="title"/>
          </p:nvPr>
        </p:nvSpPr>
        <p:spPr>
          <a:xfrm>
            <a:off x="914399" y="318499"/>
            <a:ext cx="10363200" cy="737599"/>
          </a:xfrm>
        </p:spPr>
        <p:txBody>
          <a:bodyPr/>
          <a:lstStyle/>
          <a:p>
            <a:r>
              <a:rPr lang="en-US" dirty="0">
                <a:latin typeface="Calibri" panose="020F0502020204030204" pitchFamily="34" charset="0"/>
                <a:cs typeface="Calibri" panose="020F0502020204030204" pitchFamily="34" charset="0"/>
              </a:rPr>
              <a:t>Summary of key points to consider</a:t>
            </a:r>
          </a:p>
        </p:txBody>
      </p:sp>
      <p:sp>
        <p:nvSpPr>
          <p:cNvPr id="3" name="Content Placeholder 2">
            <a:extLst>
              <a:ext uri="{FF2B5EF4-FFF2-40B4-BE49-F238E27FC236}">
                <a16:creationId xmlns:a16="http://schemas.microsoft.com/office/drawing/2014/main" id="{2BDDE046-5589-B6A6-0BC7-3C5B05285A82}"/>
              </a:ext>
            </a:extLst>
          </p:cNvPr>
          <p:cNvSpPr>
            <a:spLocks noGrp="1"/>
          </p:cNvSpPr>
          <p:nvPr>
            <p:ph idx="1"/>
          </p:nvPr>
        </p:nvSpPr>
        <p:spPr>
          <a:xfrm>
            <a:off x="183222" y="1241033"/>
            <a:ext cx="11825555" cy="4114800"/>
          </a:xfrm>
        </p:spPr>
        <p:txBody>
          <a:bodyPr/>
          <a:lstStyle/>
          <a:p>
            <a:r>
              <a:rPr lang="en-US" sz="3000" dirty="0">
                <a:latin typeface="Calibri" panose="020F0502020204030204" pitchFamily="34" charset="0"/>
                <a:cs typeface="Calibri" panose="020F0502020204030204" pitchFamily="34" charset="0"/>
              </a:rPr>
              <a:t>Involvement with an OFAC comprehensively sanctioned country</a:t>
            </a:r>
          </a:p>
          <a:p>
            <a:r>
              <a:rPr lang="en-US" sz="3000" dirty="0">
                <a:latin typeface="Calibri" panose="020F0502020204030204" pitchFamily="34" charset="0"/>
                <a:cs typeface="Calibri" panose="020F0502020204030204" pitchFamily="34" charset="0"/>
              </a:rPr>
              <a:t>Will the University be engaging with a restricted party</a:t>
            </a:r>
          </a:p>
          <a:p>
            <a:r>
              <a:rPr lang="en-US" sz="3000" dirty="0">
                <a:latin typeface="Calibri" panose="020F0502020204030204" pitchFamily="34" charset="0"/>
                <a:cs typeface="Calibri" panose="020F0502020204030204" pitchFamily="34" charset="0"/>
              </a:rPr>
              <a:t>Defense/military applications, and items/activities subject to the ITAR</a:t>
            </a:r>
          </a:p>
          <a:p>
            <a:r>
              <a:rPr lang="en-US" sz="3000" dirty="0">
                <a:latin typeface="Calibri" panose="020F0502020204030204" pitchFamily="34" charset="0"/>
                <a:cs typeface="Calibri" panose="020F0502020204030204" pitchFamily="34" charset="0"/>
              </a:rPr>
              <a:t>If technical information (or software/source code) are not already published or fundamental research, then there may be deemed export risks for activities even done solely in the U.S. at the University</a:t>
            </a:r>
          </a:p>
          <a:p>
            <a:r>
              <a:rPr lang="en-US" sz="3000" dirty="0">
                <a:latin typeface="Calibri" panose="020F0502020204030204" pitchFamily="34" charset="0"/>
                <a:cs typeface="Calibri" panose="020F0502020204030204" pitchFamily="34" charset="0"/>
              </a:rPr>
              <a:t>If sending or taking items out of the U.S., determine the applicable ECCN and assess if an export license is required</a:t>
            </a:r>
          </a:p>
        </p:txBody>
      </p:sp>
    </p:spTree>
    <p:extLst>
      <p:ext uri="{BB962C8B-B14F-4D97-AF65-F5344CB8AC3E}">
        <p14:creationId xmlns:p14="http://schemas.microsoft.com/office/powerpoint/2010/main" val="42382172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284" y="505830"/>
            <a:ext cx="11592674" cy="2247728"/>
          </a:xfrm>
        </p:spPr>
        <p:txBody>
          <a:bodyPr/>
          <a:lstStyle/>
          <a:p>
            <a:pPr algn="l"/>
            <a:r>
              <a:rPr lang="en-US" sz="4000" dirty="0">
                <a:latin typeface="Calibri" panose="020F0502020204030204" pitchFamily="34" charset="0"/>
                <a:cs typeface="Calibri" panose="020F0502020204030204" pitchFamily="34" charset="0"/>
              </a:rPr>
              <a:t>For more detailed University export compliance information, please review:</a:t>
            </a:r>
            <a:br>
              <a:rPr lang="en-US" sz="4000" dirty="0">
                <a:latin typeface="Calibri" panose="020F0502020204030204" pitchFamily="34" charset="0"/>
                <a:cs typeface="Calibri" panose="020F0502020204030204" pitchFamily="34" charset="0"/>
              </a:rPr>
            </a:br>
            <a:r>
              <a:rPr lang="en-US" sz="2000" dirty="0">
                <a:latin typeface="Calibri" panose="020F0502020204030204" pitchFamily="34" charset="0"/>
                <a:cs typeface="Calibri" panose="020F0502020204030204" pitchFamily="34" charset="0"/>
                <a:hlinkClick r:id="rId2"/>
              </a:rPr>
              <a:t>https://www.rochester.edu/university-research/compliance/research-security/us-export-compliance/</a:t>
            </a:r>
            <a:r>
              <a:rPr lang="en-US" sz="3600" dirty="0">
                <a:latin typeface="Calibri" panose="020F0502020204030204" pitchFamily="34" charset="0"/>
                <a:cs typeface="Calibri" panose="020F0502020204030204" pitchFamily="34" charset="0"/>
              </a:rPr>
              <a:t> </a:t>
            </a:r>
            <a:br>
              <a:rPr lang="en-US" sz="3600" dirty="0">
                <a:latin typeface="Calibri" panose="020F0502020204030204" pitchFamily="34" charset="0"/>
                <a:cs typeface="Calibri" panose="020F0502020204030204" pitchFamily="34" charset="0"/>
              </a:rPr>
            </a:br>
            <a:r>
              <a:rPr lang="en-US" sz="2000" dirty="0">
                <a:latin typeface="Calibri" panose="020F0502020204030204" pitchFamily="34" charset="0"/>
                <a:cs typeface="Calibri" panose="020F0502020204030204" pitchFamily="34" charset="0"/>
                <a:hlinkClick r:id="rId3"/>
              </a:rPr>
              <a:t>http://www.rochester.edu/orpa/compliance/#export</a:t>
            </a:r>
            <a:r>
              <a:rPr lang="en-US" sz="2000" dirty="0">
                <a:latin typeface="Calibri" panose="020F0502020204030204" pitchFamily="34" charset="0"/>
                <a:cs typeface="Calibri" panose="020F0502020204030204" pitchFamily="34" charset="0"/>
              </a:rPr>
              <a:t> </a:t>
            </a:r>
            <a:br>
              <a:rPr lang="en-US" sz="4000" dirty="0">
                <a:latin typeface="Calibri" panose="020F0502020204030204" pitchFamily="34" charset="0"/>
                <a:cs typeface="Calibri" panose="020F0502020204030204" pitchFamily="34" charset="0"/>
              </a:rPr>
            </a:br>
            <a:endParaRPr lang="en-US" sz="4000"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138380" y="4345927"/>
            <a:ext cx="8703468" cy="2811464"/>
          </a:xfrm>
        </p:spPr>
        <p:txBody>
          <a:bodyPr>
            <a:normAutofit/>
          </a:bodyPr>
          <a:lstStyle/>
          <a:p>
            <a:pPr marL="0" indent="0">
              <a:spcBef>
                <a:spcPts val="0"/>
              </a:spcBef>
              <a:buNone/>
            </a:pPr>
            <a:r>
              <a:rPr lang="en-US" sz="2600" dirty="0">
                <a:latin typeface="Calibri" panose="020F0502020204030204" pitchFamily="34" charset="0"/>
                <a:cs typeface="Calibri" panose="020F0502020204030204" pitchFamily="34" charset="0"/>
              </a:rPr>
              <a:t>Josef Mejido, M.S., J.D.</a:t>
            </a:r>
          </a:p>
          <a:p>
            <a:pPr marL="0" indent="0">
              <a:spcBef>
                <a:spcPts val="0"/>
              </a:spcBef>
              <a:buNone/>
            </a:pPr>
            <a:r>
              <a:rPr lang="en-US" sz="2600" dirty="0">
                <a:latin typeface="Calibri" panose="020F0502020204030204" pitchFamily="34" charset="0"/>
                <a:cs typeface="Calibri" panose="020F0502020204030204" pitchFamily="34" charset="0"/>
              </a:rPr>
              <a:t>Export Control Officer </a:t>
            </a:r>
          </a:p>
          <a:p>
            <a:pPr marL="0" indent="0">
              <a:spcBef>
                <a:spcPts val="0"/>
              </a:spcBef>
              <a:buNone/>
            </a:pPr>
            <a:r>
              <a:rPr lang="en-US" sz="2600" dirty="0">
                <a:latin typeface="Calibri" panose="020F0502020204030204" pitchFamily="34" charset="0"/>
                <a:cs typeface="Calibri" panose="020F0502020204030204" pitchFamily="34" charset="0"/>
              </a:rPr>
              <a:t>University of Rochester </a:t>
            </a:r>
          </a:p>
          <a:p>
            <a:pPr marL="0" indent="0">
              <a:spcBef>
                <a:spcPts val="0"/>
              </a:spcBef>
              <a:buNone/>
            </a:pPr>
            <a:r>
              <a:rPr lang="en-US" sz="2600" u="sng" dirty="0">
                <a:latin typeface="Calibri" panose="020F0502020204030204" pitchFamily="34" charset="0"/>
                <a:cs typeface="Calibri" panose="020F0502020204030204" pitchFamily="34" charset="0"/>
                <a:hlinkClick r:id="rId4"/>
              </a:rPr>
              <a:t>josef.mejido@rochester.edu</a:t>
            </a:r>
            <a:r>
              <a:rPr lang="en-US" sz="2600" dirty="0">
                <a:latin typeface="Calibri" panose="020F0502020204030204" pitchFamily="34" charset="0"/>
                <a:cs typeface="Calibri" panose="020F0502020204030204" pitchFamily="34" charset="0"/>
              </a:rPr>
              <a:t> or </a:t>
            </a:r>
            <a:r>
              <a:rPr lang="en-US" sz="2600" u="sng" dirty="0">
                <a:latin typeface="Calibri" panose="020F0502020204030204" pitchFamily="34" charset="0"/>
                <a:cs typeface="Calibri" panose="020F0502020204030204" pitchFamily="34" charset="0"/>
                <a:hlinkClick r:id="rId5"/>
              </a:rPr>
              <a:t>export@rochester.edu</a:t>
            </a:r>
            <a:r>
              <a:rPr lang="en-US" sz="2600" u="sng" dirty="0">
                <a:latin typeface="Calibri" panose="020F0502020204030204" pitchFamily="34" charset="0"/>
                <a:cs typeface="Calibri" panose="020F0502020204030204" pitchFamily="34" charset="0"/>
              </a:rPr>
              <a:t> </a:t>
            </a:r>
            <a:endParaRPr lang="en-US" sz="2600"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91288B17-6871-FC97-7DCD-B53D31AED928}"/>
              </a:ext>
            </a:extLst>
          </p:cNvPr>
          <p:cNvSpPr txBox="1"/>
          <p:nvPr/>
        </p:nvSpPr>
        <p:spPr>
          <a:xfrm>
            <a:off x="434940" y="2888023"/>
            <a:ext cx="11668018" cy="1323439"/>
          </a:xfrm>
          <a:prstGeom prst="rect">
            <a:avLst/>
          </a:prstGeom>
          <a:noFill/>
        </p:spPr>
        <p:txBody>
          <a:bodyPr wrap="square" rtlCol="0">
            <a:spAutoFit/>
          </a:bodyPr>
          <a:lstStyle/>
          <a:p>
            <a:r>
              <a:rPr lang="en-US" sz="4000" dirty="0">
                <a:latin typeface="Calibri" panose="020F0502020204030204" pitchFamily="34" charset="0"/>
                <a:cs typeface="Calibri" panose="020F0502020204030204" pitchFamily="34" charset="0"/>
              </a:rPr>
              <a:t>Also, please reach out to me with any export compliance questions</a:t>
            </a:r>
          </a:p>
        </p:txBody>
      </p:sp>
    </p:spTree>
    <p:extLst>
      <p:ext uri="{BB962C8B-B14F-4D97-AF65-F5344CB8AC3E}">
        <p14:creationId xmlns:p14="http://schemas.microsoft.com/office/powerpoint/2010/main" val="4153192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20C2E4-1E10-D1F8-D2DD-7F03CAF9346E}"/>
              </a:ext>
            </a:extLst>
          </p:cNvPr>
          <p:cNvSpPr>
            <a:spLocks noGrp="1"/>
          </p:cNvSpPr>
          <p:nvPr>
            <p:ph idx="1"/>
          </p:nvPr>
        </p:nvSpPr>
        <p:spPr>
          <a:xfrm>
            <a:off x="914400" y="1981200"/>
            <a:ext cx="10363200" cy="1768867"/>
          </a:xfrm>
        </p:spPr>
        <p:txBody>
          <a:bodyPr/>
          <a:lstStyle/>
          <a:p>
            <a:pPr marL="0" indent="0">
              <a:buNone/>
            </a:pPr>
            <a:r>
              <a:rPr lang="en-US" dirty="0">
                <a:latin typeface="Calibri" panose="020F0502020204030204" pitchFamily="34" charset="0"/>
                <a:cs typeface="Calibri" panose="020F0502020204030204" pitchFamily="34" charset="0"/>
              </a:rPr>
              <a:t>U.S. export control laws are primarily based on U.S. national security and foreign policy</a:t>
            </a:r>
          </a:p>
        </p:txBody>
      </p:sp>
    </p:spTree>
    <p:extLst>
      <p:ext uri="{BB962C8B-B14F-4D97-AF65-F5344CB8AC3E}">
        <p14:creationId xmlns:p14="http://schemas.microsoft.com/office/powerpoint/2010/main" val="2690523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6D7EC-ADA4-7608-A0E2-1EE8CA6CFB64}"/>
              </a:ext>
            </a:extLst>
          </p:cNvPr>
          <p:cNvSpPr>
            <a:spLocks noGrp="1"/>
          </p:cNvSpPr>
          <p:nvPr>
            <p:ph type="title"/>
          </p:nvPr>
        </p:nvSpPr>
        <p:spPr>
          <a:xfrm>
            <a:off x="914400" y="148975"/>
            <a:ext cx="10363200" cy="850615"/>
          </a:xfrm>
        </p:spPr>
        <p:txBody>
          <a:bodyPr/>
          <a:lstStyle/>
          <a:p>
            <a:r>
              <a:rPr lang="en-US" dirty="0">
                <a:latin typeface="Calibri" panose="020F0502020204030204" pitchFamily="34" charset="0"/>
                <a:cs typeface="Calibri" panose="020F0502020204030204" pitchFamily="34" charset="0"/>
              </a:rPr>
              <a:t>Primary U.S. export regulations/frameworks</a:t>
            </a:r>
          </a:p>
        </p:txBody>
      </p:sp>
      <p:sp>
        <p:nvSpPr>
          <p:cNvPr id="3" name="Content Placeholder 2">
            <a:extLst>
              <a:ext uri="{FF2B5EF4-FFF2-40B4-BE49-F238E27FC236}">
                <a16:creationId xmlns:a16="http://schemas.microsoft.com/office/drawing/2014/main" id="{B9102C02-B41B-4B4A-1801-BC9E84529433}"/>
              </a:ext>
            </a:extLst>
          </p:cNvPr>
          <p:cNvSpPr>
            <a:spLocks noGrp="1"/>
          </p:cNvSpPr>
          <p:nvPr>
            <p:ph idx="1"/>
          </p:nvPr>
        </p:nvSpPr>
        <p:spPr>
          <a:xfrm>
            <a:off x="770561" y="1188376"/>
            <a:ext cx="10363200" cy="4791184"/>
          </a:xfrm>
        </p:spPr>
        <p:txBody>
          <a:bodyPr/>
          <a:lstStyle/>
          <a:p>
            <a:r>
              <a:rPr lang="en-US" dirty="0">
                <a:latin typeface="Calibri" panose="020F0502020204030204" pitchFamily="34" charset="0"/>
                <a:cs typeface="Calibri" panose="020F0502020204030204" pitchFamily="34" charset="0"/>
                <a:hlinkClick r:id="rId2"/>
              </a:rPr>
              <a:t>Export Administration Regulations (EAR)</a:t>
            </a:r>
            <a:endParaRPr lang="en-US" dirty="0">
              <a:latin typeface="Calibri" panose="020F0502020204030204" pitchFamily="34" charset="0"/>
              <a:cs typeface="Calibri" panose="020F0502020204030204" pitchFamily="34" charset="0"/>
            </a:endParaRPr>
          </a:p>
          <a:p>
            <a:pPr lvl="1">
              <a:buFont typeface="Wingdings" panose="05000000000000000000" pitchFamily="2" charset="2"/>
              <a:buChar char="Ø"/>
            </a:pPr>
            <a:r>
              <a:rPr lang="en-US" dirty="0">
                <a:latin typeface="Calibri" panose="020F0502020204030204" pitchFamily="34" charset="0"/>
                <a:cs typeface="Calibri" panose="020F0502020204030204" pitchFamily="34" charset="0"/>
              </a:rPr>
              <a:t> administered by the U.S. Department of Commerce’s Bureau of Industry and Security (BIS)</a:t>
            </a:r>
          </a:p>
          <a:p>
            <a:pPr marL="457200" lvl="1" indent="0">
              <a:buNone/>
            </a:pPr>
            <a:endParaRPr lang="en-US" sz="1050"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hlinkClick r:id="rId3"/>
              </a:rPr>
              <a:t>International Traffic in Arms (ITAR)</a:t>
            </a:r>
            <a:endParaRPr lang="en-US" dirty="0">
              <a:latin typeface="Calibri" panose="020F0502020204030204" pitchFamily="34" charset="0"/>
              <a:cs typeface="Calibri" panose="020F0502020204030204" pitchFamily="34" charset="0"/>
            </a:endParaRPr>
          </a:p>
          <a:p>
            <a:pPr lvl="1">
              <a:buFont typeface="Wingdings" panose="05000000000000000000" pitchFamily="2" charset="2"/>
              <a:buChar char="Ø"/>
            </a:pPr>
            <a:r>
              <a:rPr lang="en-US" dirty="0">
                <a:latin typeface="Calibri" panose="020F0502020204030204" pitchFamily="34" charset="0"/>
                <a:cs typeface="Calibri" panose="020F0502020204030204" pitchFamily="34" charset="0"/>
              </a:rPr>
              <a:t> administered by the U.S. Department of State’s Directorate of Defense Trade Controls (DDTC)</a:t>
            </a:r>
          </a:p>
          <a:p>
            <a:r>
              <a:rPr lang="en-US" dirty="0">
                <a:latin typeface="Calibri" panose="020F0502020204030204" pitchFamily="34" charset="0"/>
                <a:cs typeface="Calibri" panose="020F0502020204030204" pitchFamily="34" charset="0"/>
                <a:hlinkClick r:id="rId4"/>
              </a:rPr>
              <a:t>OFAC sanctions</a:t>
            </a:r>
            <a:endParaRPr lang="en-US" dirty="0">
              <a:latin typeface="Calibri" panose="020F0502020204030204" pitchFamily="34" charset="0"/>
              <a:cs typeface="Calibri" panose="020F0502020204030204" pitchFamily="34" charset="0"/>
            </a:endParaRPr>
          </a:p>
          <a:p>
            <a:pPr lvl="1">
              <a:buFont typeface="Wingdings" panose="05000000000000000000" pitchFamily="2" charset="2"/>
              <a:buChar char="Ø"/>
            </a:pPr>
            <a:r>
              <a:rPr lang="en-US" dirty="0">
                <a:latin typeface="Calibri" panose="020F0502020204030204" pitchFamily="34" charset="0"/>
                <a:cs typeface="Calibri" panose="020F0502020204030204" pitchFamily="34" charset="0"/>
              </a:rPr>
              <a:t> administered by the U.S. Department of the Treasury’s Office of Foreign Assets Control (OFAC)</a:t>
            </a:r>
          </a:p>
        </p:txBody>
      </p:sp>
    </p:spTree>
    <p:extLst>
      <p:ext uri="{BB962C8B-B14F-4D97-AF65-F5344CB8AC3E}">
        <p14:creationId xmlns:p14="http://schemas.microsoft.com/office/powerpoint/2010/main" val="414937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8145A-1790-B2A1-2393-B14AC2991F4F}"/>
              </a:ext>
            </a:extLst>
          </p:cNvPr>
          <p:cNvSpPr>
            <a:spLocks noGrp="1"/>
          </p:cNvSpPr>
          <p:nvPr>
            <p:ph type="title"/>
          </p:nvPr>
        </p:nvSpPr>
        <p:spPr>
          <a:xfrm>
            <a:off x="0" y="190500"/>
            <a:ext cx="12192000" cy="1143000"/>
          </a:xfrm>
        </p:spPr>
        <p:txBody>
          <a:bodyPr/>
          <a:lstStyle/>
          <a:p>
            <a:r>
              <a:rPr lang="en-US" dirty="0">
                <a:solidFill>
                  <a:schemeClr val="tx1"/>
                </a:solidFill>
                <a:latin typeface="Calibri" panose="020F0502020204030204" pitchFamily="34" charset="0"/>
                <a:cs typeface="Calibri" panose="020F0502020204030204" pitchFamily="34" charset="0"/>
              </a:rPr>
              <a:t>OFAC comprehensively sanctioned countries/regions</a:t>
            </a:r>
          </a:p>
        </p:txBody>
      </p:sp>
      <p:sp>
        <p:nvSpPr>
          <p:cNvPr id="3" name="Content Placeholder 2">
            <a:extLst>
              <a:ext uri="{FF2B5EF4-FFF2-40B4-BE49-F238E27FC236}">
                <a16:creationId xmlns:a16="http://schemas.microsoft.com/office/drawing/2014/main" id="{765E166D-8F8E-5A6B-EF32-F5283F773A0D}"/>
              </a:ext>
            </a:extLst>
          </p:cNvPr>
          <p:cNvSpPr>
            <a:spLocks noGrp="1"/>
          </p:cNvSpPr>
          <p:nvPr>
            <p:ph idx="1"/>
          </p:nvPr>
        </p:nvSpPr>
        <p:spPr>
          <a:xfrm>
            <a:off x="893852" y="1580508"/>
            <a:ext cx="10818688" cy="3741505"/>
          </a:xfrm>
        </p:spPr>
        <p:txBody>
          <a:bodyPr/>
          <a:lstStyle/>
          <a:p>
            <a:pPr marL="57150" indent="0">
              <a:buNone/>
            </a:pPr>
            <a:r>
              <a:rPr lang="en-US" dirty="0">
                <a:latin typeface="Calibri" panose="020F0502020204030204" pitchFamily="34" charset="0"/>
                <a:cs typeface="Calibri" panose="020F0502020204030204" pitchFamily="34" charset="0"/>
              </a:rPr>
              <a:t>Before engaging/collaborating with parties in any of these locations, contact the University’s Export Control Officer. </a:t>
            </a:r>
          </a:p>
          <a:p>
            <a:pPr marL="57150" indent="0">
              <a:buNone/>
            </a:pPr>
            <a:endParaRPr lang="en-US" sz="1200" dirty="0">
              <a:latin typeface="Calibri" panose="020F0502020204030204" pitchFamily="34" charset="0"/>
              <a:cs typeface="Calibri" panose="020F0502020204030204" pitchFamily="34" charset="0"/>
            </a:endParaRPr>
          </a:p>
          <a:p>
            <a:pPr marL="57150" indent="0">
              <a:buNone/>
            </a:pPr>
            <a:r>
              <a:rPr lang="en-US" dirty="0">
                <a:latin typeface="Calibri" panose="020F0502020204030204" pitchFamily="34" charset="0"/>
                <a:cs typeface="Calibri" panose="020F0502020204030204" pitchFamily="34" charset="0"/>
              </a:rPr>
              <a:t>Subject to comprehensive sanctions: </a:t>
            </a:r>
          </a:p>
          <a:p>
            <a:pPr marL="514350" indent="-457200"/>
            <a:r>
              <a:rPr lang="en-US" sz="2800" b="1" u="sng" dirty="0">
                <a:latin typeface="Calibri" panose="020F0502020204030204" pitchFamily="34" charset="0"/>
                <a:cs typeface="Calibri" panose="020F0502020204030204" pitchFamily="34" charset="0"/>
              </a:rPr>
              <a:t>Cuba</a:t>
            </a:r>
            <a:r>
              <a:rPr lang="en-US" sz="2800" b="1" dirty="0">
                <a:latin typeface="Calibri" panose="020F0502020204030204" pitchFamily="34" charset="0"/>
                <a:cs typeface="Calibri" panose="020F0502020204030204" pitchFamily="34" charset="0"/>
              </a:rPr>
              <a:t>, </a:t>
            </a:r>
            <a:r>
              <a:rPr lang="en-US" sz="2800" b="1" u="sng" dirty="0">
                <a:latin typeface="Calibri" panose="020F0502020204030204" pitchFamily="34" charset="0"/>
                <a:cs typeface="Calibri" panose="020F0502020204030204" pitchFamily="34" charset="0"/>
              </a:rPr>
              <a:t>Iran</a:t>
            </a:r>
            <a:r>
              <a:rPr lang="en-US" sz="2800" b="1" dirty="0">
                <a:latin typeface="Calibri" panose="020F0502020204030204" pitchFamily="34" charset="0"/>
                <a:cs typeface="Calibri" panose="020F0502020204030204" pitchFamily="34" charset="0"/>
              </a:rPr>
              <a:t>, </a:t>
            </a:r>
            <a:r>
              <a:rPr lang="en-US" sz="2800" b="1" u="sng" dirty="0">
                <a:latin typeface="Calibri" panose="020F0502020204030204" pitchFamily="34" charset="0"/>
                <a:cs typeface="Calibri" panose="020F0502020204030204" pitchFamily="34" charset="0"/>
              </a:rPr>
              <a:t>North Korea</a:t>
            </a:r>
            <a:r>
              <a:rPr lang="en-US" sz="2800" b="1" dirty="0">
                <a:latin typeface="Calibri" panose="020F0502020204030204" pitchFamily="34" charset="0"/>
                <a:cs typeface="Calibri" panose="020F0502020204030204" pitchFamily="34" charset="0"/>
              </a:rPr>
              <a:t>, </a:t>
            </a:r>
            <a:r>
              <a:rPr lang="en-US" sz="2800" b="1" u="sng" dirty="0">
                <a:latin typeface="Calibri" panose="020F0502020204030204" pitchFamily="34" charset="0"/>
                <a:cs typeface="Calibri" panose="020F0502020204030204" pitchFamily="34" charset="0"/>
              </a:rPr>
              <a:t>Syria</a:t>
            </a:r>
            <a:r>
              <a:rPr lang="en-US" sz="2800" b="1" dirty="0">
                <a:latin typeface="Calibri" panose="020F0502020204030204" pitchFamily="34" charset="0"/>
                <a:cs typeface="Calibri" panose="020F0502020204030204" pitchFamily="34" charset="0"/>
              </a:rPr>
              <a:t>, </a:t>
            </a:r>
            <a:r>
              <a:rPr lang="en-US" sz="2800" b="1" u="sng" dirty="0">
                <a:latin typeface="Calibri" panose="020F0502020204030204" pitchFamily="34" charset="0"/>
                <a:cs typeface="Calibri" panose="020F0502020204030204" pitchFamily="34" charset="0"/>
              </a:rPr>
              <a:t>particular regions of Ukraine</a:t>
            </a:r>
            <a:r>
              <a:rPr lang="en-US" sz="2800" b="1" dirty="0">
                <a:latin typeface="Calibri" panose="020F0502020204030204" pitchFamily="34" charset="0"/>
                <a:cs typeface="Calibri" panose="020F0502020204030204" pitchFamily="34" charset="0"/>
              </a:rPr>
              <a:t> </a:t>
            </a:r>
            <a:r>
              <a:rPr lang="en-US" sz="2800" dirty="0">
                <a:latin typeface="Calibri" panose="020F0502020204030204" pitchFamily="34" charset="0"/>
                <a:cs typeface="Calibri" panose="020F0502020204030204" pitchFamily="34" charset="0"/>
              </a:rPr>
              <a:t>(Crimea, Donetsk and Luhansk), …</a:t>
            </a:r>
          </a:p>
          <a:p>
            <a:pPr marL="57150" indent="0">
              <a:buNone/>
            </a:pPr>
            <a:r>
              <a:rPr lang="en-US" dirty="0">
                <a:latin typeface="Calibri" panose="020F0502020204030204" pitchFamily="34" charset="0"/>
                <a:cs typeface="Calibri" panose="020F0502020204030204" pitchFamily="34" charset="0"/>
              </a:rPr>
              <a:t>Subject to evolving sanctions:</a:t>
            </a:r>
          </a:p>
          <a:p>
            <a:pPr marL="514350" indent="-457200"/>
            <a:r>
              <a:rPr lang="en-US" sz="2800" b="1" u="sng" dirty="0">
                <a:latin typeface="Calibri" panose="020F0502020204030204" pitchFamily="34" charset="0"/>
                <a:cs typeface="Calibri" panose="020F0502020204030204" pitchFamily="34" charset="0"/>
              </a:rPr>
              <a:t>Russia</a:t>
            </a:r>
          </a:p>
          <a:p>
            <a:endParaRPr lang="en-US" dirty="0"/>
          </a:p>
        </p:txBody>
      </p:sp>
      <p:sp>
        <p:nvSpPr>
          <p:cNvPr id="4" name="TextBox 3">
            <a:extLst>
              <a:ext uri="{FF2B5EF4-FFF2-40B4-BE49-F238E27FC236}">
                <a16:creationId xmlns:a16="http://schemas.microsoft.com/office/drawing/2014/main" id="{91957047-060E-8BAE-2541-D0920307A258}"/>
              </a:ext>
            </a:extLst>
          </p:cNvPr>
          <p:cNvSpPr txBox="1"/>
          <p:nvPr/>
        </p:nvSpPr>
        <p:spPr>
          <a:xfrm>
            <a:off x="6318607" y="5345986"/>
            <a:ext cx="5873393" cy="830997"/>
          </a:xfrm>
          <a:prstGeom prst="rect">
            <a:avLst/>
          </a:prstGeom>
          <a:noFill/>
        </p:spPr>
        <p:txBody>
          <a:bodyPr wrap="square" rtlCol="0">
            <a:spAutoFit/>
          </a:bodyPr>
          <a:lstStyle/>
          <a:p>
            <a:r>
              <a:rPr lang="en-US" sz="2400" b="1" dirty="0">
                <a:latin typeface="Calibri" panose="020F0502020204030204" pitchFamily="34" charset="0"/>
                <a:cs typeface="Calibri" panose="020F0502020204030204" pitchFamily="34" charset="0"/>
              </a:rPr>
              <a:t>NOTE:  OFAC sanctions may apply even if performing fundamental research</a:t>
            </a:r>
          </a:p>
        </p:txBody>
      </p:sp>
    </p:spTree>
    <p:extLst>
      <p:ext uri="{BB962C8B-B14F-4D97-AF65-F5344CB8AC3E}">
        <p14:creationId xmlns:p14="http://schemas.microsoft.com/office/powerpoint/2010/main" val="3033268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58E2E-3308-FDD2-40CD-40C418CC056B}"/>
              </a:ext>
            </a:extLst>
          </p:cNvPr>
          <p:cNvSpPr>
            <a:spLocks noGrp="1"/>
          </p:cNvSpPr>
          <p:nvPr>
            <p:ph type="title"/>
          </p:nvPr>
        </p:nvSpPr>
        <p:spPr/>
        <p:txBody>
          <a:bodyPr/>
          <a:lstStyle/>
          <a:p>
            <a:r>
              <a:rPr lang="en-US" dirty="0">
                <a:solidFill>
                  <a:schemeClr val="tx1"/>
                </a:solidFill>
                <a:latin typeface="Calibri" panose="020F0502020204030204" pitchFamily="34" charset="0"/>
                <a:cs typeface="Calibri" panose="020F0502020204030204" pitchFamily="34" charset="0"/>
              </a:rPr>
              <a:t>Restricted Party Screening</a:t>
            </a:r>
          </a:p>
        </p:txBody>
      </p:sp>
      <p:sp>
        <p:nvSpPr>
          <p:cNvPr id="3" name="Content Placeholder 2">
            <a:extLst>
              <a:ext uri="{FF2B5EF4-FFF2-40B4-BE49-F238E27FC236}">
                <a16:creationId xmlns:a16="http://schemas.microsoft.com/office/drawing/2014/main" id="{5E8B226B-0AD0-36FA-623E-F2EF7D066C97}"/>
              </a:ext>
            </a:extLst>
          </p:cNvPr>
          <p:cNvSpPr>
            <a:spLocks noGrp="1"/>
          </p:cNvSpPr>
          <p:nvPr>
            <p:ph idx="1"/>
          </p:nvPr>
        </p:nvSpPr>
        <p:spPr>
          <a:xfrm>
            <a:off x="852755" y="1752600"/>
            <a:ext cx="10972800" cy="4495800"/>
          </a:xfrm>
        </p:spPr>
        <p:txBody>
          <a:bodyPr/>
          <a:lstStyle/>
          <a:p>
            <a:pPr marL="0" indent="0">
              <a:buNone/>
            </a:pPr>
            <a:r>
              <a:rPr lang="en-US" dirty="0">
                <a:latin typeface="Calibri" panose="020F0502020204030204" pitchFamily="34" charset="0"/>
                <a:cs typeface="Calibri" panose="020F0502020204030204" pitchFamily="34" charset="0"/>
              </a:rPr>
              <a:t>Before engaging/collaborating with foreign parties, ensure that such parties are not subject to certain U.S. restrictions related to export compliance or research security</a:t>
            </a:r>
          </a:p>
          <a:p>
            <a:pPr marL="0" indent="0">
              <a:buNone/>
            </a:pP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Requests to perform restricted party screening can be sent to the University’s Export Control Officer</a:t>
            </a:r>
          </a:p>
        </p:txBody>
      </p:sp>
      <p:sp>
        <p:nvSpPr>
          <p:cNvPr id="4" name="TextBox 3">
            <a:extLst>
              <a:ext uri="{FF2B5EF4-FFF2-40B4-BE49-F238E27FC236}">
                <a16:creationId xmlns:a16="http://schemas.microsoft.com/office/drawing/2014/main" id="{CA3C71A4-1C0F-EC40-F058-F6E2A56103E9}"/>
              </a:ext>
            </a:extLst>
          </p:cNvPr>
          <p:cNvSpPr txBox="1"/>
          <p:nvPr/>
        </p:nvSpPr>
        <p:spPr>
          <a:xfrm>
            <a:off x="6215865" y="5316195"/>
            <a:ext cx="5780926" cy="830997"/>
          </a:xfrm>
          <a:prstGeom prst="rect">
            <a:avLst/>
          </a:prstGeom>
          <a:noFill/>
        </p:spPr>
        <p:txBody>
          <a:bodyPr wrap="square" rtlCol="0">
            <a:spAutoFit/>
          </a:bodyPr>
          <a:lstStyle/>
          <a:p>
            <a:r>
              <a:rPr lang="en-US" sz="2400" b="1" dirty="0">
                <a:latin typeface="Calibri" panose="020F0502020204030204" pitchFamily="34" charset="0"/>
                <a:cs typeface="Calibri" panose="020F0502020204030204" pitchFamily="34" charset="0"/>
              </a:rPr>
              <a:t>NOTE:  some foreign </a:t>
            </a:r>
            <a:r>
              <a:rPr lang="en-US" sz="2400" b="1" u="sng" dirty="0">
                <a:latin typeface="Calibri" panose="020F0502020204030204" pitchFamily="34" charset="0"/>
                <a:cs typeface="Calibri" panose="020F0502020204030204" pitchFamily="34" charset="0"/>
              </a:rPr>
              <a:t>universities</a:t>
            </a:r>
            <a:r>
              <a:rPr lang="en-US" sz="2400" b="1" dirty="0">
                <a:latin typeface="Calibri" panose="020F0502020204030204" pitchFamily="34" charset="0"/>
                <a:cs typeface="Calibri" panose="020F0502020204030204" pitchFamily="34" charset="0"/>
              </a:rPr>
              <a:t> appear on U.S. Government restricted party lists </a:t>
            </a:r>
          </a:p>
        </p:txBody>
      </p:sp>
    </p:spTree>
    <p:extLst>
      <p:ext uri="{BB962C8B-B14F-4D97-AF65-F5344CB8AC3E}">
        <p14:creationId xmlns:p14="http://schemas.microsoft.com/office/powerpoint/2010/main" val="3883572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09600" y="274638"/>
            <a:ext cx="10972800" cy="1143000"/>
          </a:xfrm>
        </p:spPr>
        <p:txBody>
          <a:bodyPr>
            <a:normAutofit fontScale="90000"/>
          </a:bodyPr>
          <a:lstStyle/>
          <a:p>
            <a:r>
              <a:rPr lang="en-US" dirty="0">
                <a:solidFill>
                  <a:schemeClr val="tx1"/>
                </a:solidFill>
                <a:latin typeface="Arial" panose="020B0604020202020204" pitchFamily="34" charset="0"/>
                <a:cs typeface="Arial" panose="020B0604020202020204" pitchFamily="34" charset="0"/>
              </a:rPr>
              <a:t>Incomplete list of universities / </a:t>
            </a:r>
            <a:r>
              <a:rPr lang="en-US">
                <a:solidFill>
                  <a:schemeClr val="tx1"/>
                </a:solidFill>
                <a:latin typeface="Arial" panose="020B0604020202020204" pitchFamily="34" charset="0"/>
                <a:cs typeface="Arial" panose="020B0604020202020204" pitchFamily="34" charset="0"/>
              </a:rPr>
              <a:t>research institutions </a:t>
            </a:r>
            <a:r>
              <a:rPr lang="en-US" dirty="0">
                <a:solidFill>
                  <a:schemeClr val="tx1"/>
                </a:solidFill>
                <a:latin typeface="Arial" panose="020B0604020202020204" pitchFamily="34" charset="0"/>
                <a:cs typeface="Arial" panose="020B0604020202020204" pitchFamily="34" charset="0"/>
              </a:rPr>
              <a:t>that are on U.S. restricted party lists</a:t>
            </a:r>
          </a:p>
        </p:txBody>
      </p:sp>
      <p:sp>
        <p:nvSpPr>
          <p:cNvPr id="8" name="Content Placeholder 2"/>
          <p:cNvSpPr>
            <a:spLocks noGrp="1"/>
          </p:cNvSpPr>
          <p:nvPr>
            <p:ph idx="1"/>
          </p:nvPr>
        </p:nvSpPr>
        <p:spPr>
          <a:xfrm>
            <a:off x="251668" y="1597044"/>
            <a:ext cx="8717280" cy="4525963"/>
          </a:xfrm>
        </p:spPr>
        <p:txBody>
          <a:bodyPr>
            <a:normAutofit fontScale="92500" lnSpcReduction="20000"/>
          </a:bodyPr>
          <a:lstStyle/>
          <a:p>
            <a:r>
              <a:rPr lang="en-US" sz="1600" u="sng" dirty="0">
                <a:latin typeface="Calibri" panose="020F0502020204030204" pitchFamily="34" charset="0"/>
                <a:cs typeface="Calibri" panose="020F0502020204030204" pitchFamily="34" charset="0"/>
              </a:rPr>
              <a:t>Entity list</a:t>
            </a:r>
          </a:p>
          <a:p>
            <a:pPr lvl="1">
              <a:buFont typeface="Courier New" panose="02070309020205020404" pitchFamily="49" charset="0"/>
              <a:buChar char="o"/>
            </a:pPr>
            <a:r>
              <a:rPr lang="en-US" sz="1600" dirty="0" err="1">
                <a:latin typeface="Calibri" panose="020F0502020204030204" pitchFamily="34" charset="0"/>
                <a:cs typeface="Calibri" panose="020F0502020204030204" pitchFamily="34" charset="0"/>
              </a:rPr>
              <a:t>Beihang</a:t>
            </a:r>
            <a:r>
              <a:rPr lang="en-US" sz="1600" dirty="0">
                <a:latin typeface="Calibri" panose="020F0502020204030204" pitchFamily="34" charset="0"/>
                <a:cs typeface="Calibri" panose="020F0502020204030204" pitchFamily="34" charset="0"/>
              </a:rPr>
              <a:t> University</a:t>
            </a:r>
          </a:p>
          <a:p>
            <a:pPr lvl="1">
              <a:buFont typeface="Courier New" panose="02070309020205020404" pitchFamily="49" charset="0"/>
              <a:buChar char="o"/>
            </a:pPr>
            <a:r>
              <a:rPr lang="en-US" sz="1600" dirty="0">
                <a:latin typeface="Calibri" panose="020F0502020204030204" pitchFamily="34" charset="0"/>
                <a:cs typeface="Calibri" panose="020F0502020204030204" pitchFamily="34" charset="0"/>
              </a:rPr>
              <a:t>Beijing University of Posts and Telecommunications</a:t>
            </a:r>
          </a:p>
          <a:p>
            <a:pPr lvl="1">
              <a:buFont typeface="Courier New" panose="02070309020205020404" pitchFamily="49" charset="0"/>
              <a:buChar char="o"/>
            </a:pPr>
            <a:r>
              <a:rPr lang="en-US" sz="1600" dirty="0">
                <a:latin typeface="Calibri" panose="020F0502020204030204" pitchFamily="34" charset="0"/>
                <a:cs typeface="Calibri" panose="020F0502020204030204" pitchFamily="34" charset="0"/>
              </a:rPr>
              <a:t>Beijing Institute of Technology</a:t>
            </a:r>
          </a:p>
          <a:p>
            <a:pPr lvl="1">
              <a:buFont typeface="Courier New" panose="02070309020205020404" pitchFamily="49" charset="0"/>
              <a:buChar char="o"/>
            </a:pPr>
            <a:r>
              <a:rPr lang="en-US" sz="1600" dirty="0">
                <a:latin typeface="Calibri" panose="020F0502020204030204" pitchFamily="34" charset="0"/>
                <a:cs typeface="Calibri" panose="020F0502020204030204" pitchFamily="34" charset="0"/>
              </a:rPr>
              <a:t>Beijing University of Aeronautics and Astronautics (</a:t>
            </a:r>
            <a:r>
              <a:rPr lang="en-US" sz="1600" dirty="0" err="1">
                <a:latin typeface="Calibri" panose="020F0502020204030204" pitchFamily="34" charset="0"/>
                <a:cs typeface="Calibri" panose="020F0502020204030204" pitchFamily="34" charset="0"/>
              </a:rPr>
              <a:t>Beihang</a:t>
            </a:r>
            <a:r>
              <a:rPr lang="en-US" sz="1600" dirty="0">
                <a:latin typeface="Calibri" panose="020F0502020204030204" pitchFamily="34" charset="0"/>
                <a:cs typeface="Calibri" panose="020F0502020204030204" pitchFamily="34" charset="0"/>
              </a:rPr>
              <a:t> University)</a:t>
            </a:r>
          </a:p>
          <a:p>
            <a:pPr lvl="1">
              <a:buFont typeface="Courier New" panose="02070309020205020404" pitchFamily="49" charset="0"/>
              <a:buChar char="o"/>
            </a:pPr>
            <a:r>
              <a:rPr lang="en-US" sz="1600" dirty="0">
                <a:latin typeface="Calibri" panose="020F0502020204030204" pitchFamily="34" charset="0"/>
                <a:cs typeface="Calibri" panose="020F0502020204030204" pitchFamily="34" charset="0"/>
              </a:rPr>
              <a:t>Nanjing University of Aeronautics and Astronautics</a:t>
            </a:r>
          </a:p>
          <a:p>
            <a:pPr lvl="1">
              <a:buFont typeface="Courier New" panose="02070309020205020404" pitchFamily="49" charset="0"/>
              <a:buChar char="o"/>
            </a:pPr>
            <a:r>
              <a:rPr lang="en-US" sz="1600" dirty="0">
                <a:latin typeface="Calibri" panose="020F0502020204030204" pitchFamily="34" charset="0"/>
                <a:cs typeface="Calibri" panose="020F0502020204030204" pitchFamily="34" charset="0"/>
              </a:rPr>
              <a:t>Nanjing University of Science and Technology</a:t>
            </a:r>
          </a:p>
          <a:p>
            <a:pPr lvl="1">
              <a:buFont typeface="Courier New" panose="02070309020205020404" pitchFamily="49" charset="0"/>
              <a:buChar char="o"/>
            </a:pPr>
            <a:r>
              <a:rPr lang="en-US" sz="1600" dirty="0">
                <a:latin typeface="Calibri" panose="020F0502020204030204" pitchFamily="34" charset="0"/>
                <a:cs typeface="Calibri" panose="020F0502020204030204" pitchFamily="34" charset="0"/>
              </a:rPr>
              <a:t>National University of Defense Technology </a:t>
            </a:r>
          </a:p>
          <a:p>
            <a:pPr lvl="1">
              <a:buFont typeface="Courier New" panose="02070309020205020404" pitchFamily="49" charset="0"/>
              <a:buChar char="o"/>
            </a:pPr>
            <a:r>
              <a:rPr lang="en-US" sz="1600" dirty="0">
                <a:latin typeface="Calibri" panose="020F0502020204030204" pitchFamily="34" charset="0"/>
                <a:cs typeface="Calibri" panose="020F0502020204030204" pitchFamily="34" charset="0"/>
              </a:rPr>
              <a:t>Northwestern </a:t>
            </a:r>
            <a:r>
              <a:rPr lang="en-US" sz="1600" dirty="0" err="1">
                <a:latin typeface="Calibri" panose="020F0502020204030204" pitchFamily="34" charset="0"/>
                <a:cs typeface="Calibri" panose="020F0502020204030204" pitchFamily="34" charset="0"/>
              </a:rPr>
              <a:t>Polytechnical</a:t>
            </a:r>
            <a:r>
              <a:rPr lang="en-US" sz="1600" dirty="0">
                <a:latin typeface="Calibri" panose="020F0502020204030204" pitchFamily="34" charset="0"/>
                <a:cs typeface="Calibri" panose="020F0502020204030204" pitchFamily="34" charset="0"/>
              </a:rPr>
              <a:t> University</a:t>
            </a:r>
          </a:p>
          <a:p>
            <a:pPr lvl="1">
              <a:buFont typeface="Courier New" panose="02070309020205020404" pitchFamily="49" charset="0"/>
              <a:buChar char="o"/>
            </a:pPr>
            <a:r>
              <a:rPr lang="en-US" sz="1600" dirty="0">
                <a:latin typeface="Calibri" panose="020F0502020204030204" pitchFamily="34" charset="0"/>
                <a:cs typeface="Calibri" panose="020F0502020204030204" pitchFamily="34" charset="0"/>
              </a:rPr>
              <a:t>Sichuan University</a:t>
            </a:r>
          </a:p>
          <a:p>
            <a:pPr lvl="1">
              <a:buFont typeface="Courier New" panose="02070309020205020404" pitchFamily="49" charset="0"/>
              <a:buChar char="o"/>
            </a:pPr>
            <a:r>
              <a:rPr lang="en-US" sz="1600" dirty="0">
                <a:latin typeface="Calibri" panose="020F0502020204030204" pitchFamily="34" charset="0"/>
                <a:cs typeface="Calibri" panose="020F0502020204030204" pitchFamily="34" charset="0"/>
              </a:rPr>
              <a:t>Tianjin University</a:t>
            </a:r>
          </a:p>
          <a:p>
            <a:pPr lvl="1">
              <a:buFont typeface="Courier New" panose="02070309020205020404" pitchFamily="49" charset="0"/>
              <a:buChar char="o"/>
            </a:pPr>
            <a:r>
              <a:rPr lang="en-US" sz="1600" dirty="0">
                <a:latin typeface="Calibri" panose="020F0502020204030204" pitchFamily="34" charset="0"/>
                <a:cs typeface="Calibri" panose="020F0502020204030204" pitchFamily="34" charset="0"/>
              </a:rPr>
              <a:t>Harbin Institute of Technology</a:t>
            </a:r>
          </a:p>
          <a:p>
            <a:pPr lvl="1">
              <a:buFont typeface="Courier New" panose="02070309020205020404" pitchFamily="49" charset="0"/>
              <a:buChar char="o"/>
            </a:pPr>
            <a:r>
              <a:rPr lang="en-US" sz="1600" dirty="0">
                <a:latin typeface="Calibri" panose="020F0502020204030204" pitchFamily="34" charset="0"/>
                <a:cs typeface="Calibri" panose="020F0502020204030204" pitchFamily="34" charset="0"/>
              </a:rPr>
              <a:t>Harbin Engineering University</a:t>
            </a:r>
          </a:p>
          <a:p>
            <a:pPr lvl="1">
              <a:buFont typeface="Courier New" panose="02070309020205020404" pitchFamily="49" charset="0"/>
              <a:buChar char="o"/>
            </a:pPr>
            <a:r>
              <a:rPr lang="en-US" sz="1600" dirty="0">
                <a:latin typeface="Calibri" panose="020F0502020204030204" pitchFamily="34" charset="0"/>
                <a:cs typeface="Calibri" panose="020F0502020204030204" pitchFamily="34" charset="0"/>
              </a:rPr>
              <a:t>University of Science and Technology of China</a:t>
            </a:r>
          </a:p>
          <a:p>
            <a:pPr lvl="1">
              <a:buFont typeface="Courier New" panose="02070309020205020404" pitchFamily="49" charset="0"/>
              <a:buChar char="o"/>
            </a:pPr>
            <a:r>
              <a:rPr lang="en-US" sz="1600" dirty="0">
                <a:latin typeface="Calibri" panose="020F0502020204030204" pitchFamily="34" charset="0"/>
                <a:cs typeface="Calibri" panose="020F0502020204030204" pitchFamily="34" charset="0"/>
              </a:rPr>
              <a:t>University of Electronic Science and Technology of China</a:t>
            </a:r>
          </a:p>
          <a:p>
            <a:pPr lvl="1">
              <a:buFont typeface="Courier New" panose="02070309020205020404" pitchFamily="49" charset="0"/>
              <a:buChar char="o"/>
            </a:pPr>
            <a:r>
              <a:rPr lang="en-US" sz="1600" dirty="0">
                <a:latin typeface="Calibri" panose="020F0502020204030204" pitchFamily="34" charset="0"/>
                <a:cs typeface="Calibri" panose="020F0502020204030204" pitchFamily="34" charset="0"/>
              </a:rPr>
              <a:t>Chinese Academy of Sciences, Institute of Physics</a:t>
            </a:r>
          </a:p>
          <a:p>
            <a:pPr marL="457200" lvl="1" indent="0">
              <a:buNone/>
            </a:pPr>
            <a:endParaRPr lang="en-US" sz="1400" dirty="0">
              <a:latin typeface="Calibri" panose="020F0502020204030204" pitchFamily="34" charset="0"/>
              <a:cs typeface="Calibri" panose="020F0502020204030204" pitchFamily="34" charset="0"/>
            </a:endParaRPr>
          </a:p>
          <a:p>
            <a:r>
              <a:rPr lang="en-US" sz="1600" u="sng" dirty="0">
                <a:latin typeface="Calibri" panose="020F0502020204030204" pitchFamily="34" charset="0"/>
                <a:cs typeface="Calibri" panose="020F0502020204030204" pitchFamily="34" charset="0"/>
              </a:rPr>
              <a:t>Unverified list</a:t>
            </a:r>
          </a:p>
          <a:p>
            <a:pPr lvl="1">
              <a:buFont typeface="Courier New" panose="02070309020205020404" pitchFamily="49" charset="0"/>
              <a:buChar char="o"/>
            </a:pPr>
            <a:r>
              <a:rPr lang="en-US" sz="1600" dirty="0">
                <a:latin typeface="Calibri" panose="020F0502020204030204" pitchFamily="34" charset="0"/>
                <a:cs typeface="Calibri" panose="020F0502020204030204" pitchFamily="34" charset="0"/>
              </a:rPr>
              <a:t>Shanghai Institute of Applied Physics, Chinese Academy of Sciences</a:t>
            </a:r>
          </a:p>
        </p:txBody>
      </p:sp>
      <p:sp>
        <p:nvSpPr>
          <p:cNvPr id="9" name="TextBox 8"/>
          <p:cNvSpPr txBox="1"/>
          <p:nvPr/>
        </p:nvSpPr>
        <p:spPr>
          <a:xfrm>
            <a:off x="6959029" y="1798247"/>
            <a:ext cx="4981303" cy="2031325"/>
          </a:xfrm>
          <a:prstGeom prst="rect">
            <a:avLst/>
          </a:prstGeom>
          <a:noFill/>
        </p:spPr>
        <p:txBody>
          <a:bodyPr wrap="square" rtlCol="0">
            <a:spAutoFit/>
          </a:bodyPr>
          <a:lstStyle/>
          <a:p>
            <a:pPr marL="285750" indent="-285750">
              <a:buFont typeface="Wingdings" panose="05000000000000000000" pitchFamily="2" charset="2"/>
              <a:buChar char="§"/>
            </a:pPr>
            <a:r>
              <a:rPr lang="en-US" u="sng" dirty="0">
                <a:latin typeface="Calibri" panose="020F0502020204030204" pitchFamily="34" charset="0"/>
                <a:cs typeface="Calibri" panose="020F0502020204030204" pitchFamily="34" charset="0"/>
              </a:rPr>
              <a:t>Specially Designated Nationals List (SDN)</a:t>
            </a:r>
          </a:p>
          <a:p>
            <a:pPr marL="742950" lvl="1" indent="-285750">
              <a:buFont typeface="Courier New" panose="02070309020205020404" pitchFamily="49" charset="0"/>
              <a:buChar char="o"/>
            </a:pPr>
            <a:r>
              <a:rPr lang="en-US" dirty="0" err="1">
                <a:latin typeface="Calibri" panose="020F0502020204030204" pitchFamily="34" charset="0"/>
                <a:cs typeface="Calibri" panose="020F0502020204030204" pitchFamily="34" charset="0"/>
              </a:rPr>
              <a:t>Baqiyattallah</a:t>
            </a:r>
            <a:r>
              <a:rPr lang="en-US" dirty="0">
                <a:latin typeface="Calibri" panose="020F0502020204030204" pitchFamily="34" charset="0"/>
                <a:cs typeface="Calibri" panose="020F0502020204030204" pitchFamily="34" charset="0"/>
              </a:rPr>
              <a:t> University of Medical Sciences</a:t>
            </a:r>
          </a:p>
          <a:p>
            <a:pPr marL="742950" lvl="1" indent="-285750">
              <a:buFont typeface="Courier New" panose="02070309020205020404" pitchFamily="49" charset="0"/>
              <a:buChar char="o"/>
            </a:pPr>
            <a:r>
              <a:rPr lang="en-US" dirty="0">
                <a:latin typeface="Calibri" panose="020F0502020204030204" pitchFamily="34" charset="0"/>
                <a:cs typeface="Calibri" panose="020F0502020204030204" pitchFamily="34" charset="0"/>
              </a:rPr>
              <a:t>Imam Hossein University</a:t>
            </a:r>
          </a:p>
          <a:p>
            <a:pPr marL="742950" lvl="1" indent="-285750">
              <a:buFont typeface="Courier New" panose="02070309020205020404" pitchFamily="49" charset="0"/>
              <a:buChar char="o"/>
            </a:pPr>
            <a:r>
              <a:rPr lang="en-US" dirty="0">
                <a:latin typeface="Calibri" panose="020F0502020204030204" pitchFamily="34" charset="0"/>
                <a:cs typeface="Calibri" panose="020F0502020204030204" pitchFamily="34" charset="0"/>
              </a:rPr>
              <a:t>Malek </a:t>
            </a:r>
            <a:r>
              <a:rPr lang="en-US" dirty="0" err="1">
                <a:latin typeface="Calibri" panose="020F0502020204030204" pitchFamily="34" charset="0"/>
                <a:cs typeface="Calibri" panose="020F0502020204030204" pitchFamily="34" charset="0"/>
              </a:rPr>
              <a:t>Ashtar</a:t>
            </a:r>
            <a:r>
              <a:rPr lang="en-US" dirty="0">
                <a:latin typeface="Calibri" panose="020F0502020204030204" pitchFamily="34" charset="0"/>
                <a:cs typeface="Calibri" panose="020F0502020204030204" pitchFamily="34" charset="0"/>
              </a:rPr>
              <a:t> University of Technology</a:t>
            </a:r>
          </a:p>
          <a:p>
            <a:pPr marL="742950" lvl="1" indent="-285750">
              <a:buFont typeface="Courier New" panose="02070309020205020404" pitchFamily="49" charset="0"/>
              <a:buChar char="o"/>
            </a:pPr>
            <a:r>
              <a:rPr lang="en-US" dirty="0">
                <a:latin typeface="Calibri" panose="020F0502020204030204" pitchFamily="34" charset="0"/>
                <a:cs typeface="Calibri" panose="020F0502020204030204" pitchFamily="34" charset="0"/>
              </a:rPr>
              <a:t>Pyongyang University of Automation</a:t>
            </a:r>
          </a:p>
          <a:p>
            <a:pPr marL="742950" lvl="1" indent="-285750">
              <a:buFont typeface="Courier New" panose="02070309020205020404" pitchFamily="49" charset="0"/>
              <a:buChar char="o"/>
            </a:pPr>
            <a:r>
              <a:rPr lang="en-US" dirty="0">
                <a:latin typeface="Calibri" panose="020F0502020204030204" pitchFamily="34" charset="0"/>
                <a:cs typeface="Calibri" panose="020F0502020204030204" pitchFamily="34" charset="0"/>
              </a:rPr>
              <a:t>Al-Mustafa International University</a:t>
            </a:r>
          </a:p>
        </p:txBody>
      </p:sp>
      <p:sp>
        <p:nvSpPr>
          <p:cNvPr id="3" name="TextBox 2">
            <a:extLst>
              <a:ext uri="{FF2B5EF4-FFF2-40B4-BE49-F238E27FC236}">
                <a16:creationId xmlns:a16="http://schemas.microsoft.com/office/drawing/2014/main" id="{70020305-B98E-8E91-A0D5-D65D7BA45F80}"/>
              </a:ext>
            </a:extLst>
          </p:cNvPr>
          <p:cNvSpPr txBox="1"/>
          <p:nvPr/>
        </p:nvSpPr>
        <p:spPr>
          <a:xfrm>
            <a:off x="9793030" y="1417638"/>
            <a:ext cx="2065108" cy="261610"/>
          </a:xfrm>
          <a:prstGeom prst="rect">
            <a:avLst/>
          </a:prstGeom>
          <a:noFill/>
        </p:spPr>
        <p:txBody>
          <a:bodyPr wrap="square" rtlCol="0">
            <a:spAutoFit/>
          </a:bodyPr>
          <a:lstStyle/>
          <a:p>
            <a:r>
              <a:rPr lang="en-US" sz="1100" dirty="0"/>
              <a:t>(Accurate as of May 2024)</a:t>
            </a:r>
          </a:p>
        </p:txBody>
      </p:sp>
      <p:sp>
        <p:nvSpPr>
          <p:cNvPr id="5" name="TextBox 4">
            <a:extLst>
              <a:ext uri="{FF2B5EF4-FFF2-40B4-BE49-F238E27FC236}">
                <a16:creationId xmlns:a16="http://schemas.microsoft.com/office/drawing/2014/main" id="{D4AD105B-510B-6165-59EA-7B4FFD647D0D}"/>
              </a:ext>
            </a:extLst>
          </p:cNvPr>
          <p:cNvSpPr txBox="1"/>
          <p:nvPr/>
        </p:nvSpPr>
        <p:spPr>
          <a:xfrm>
            <a:off x="6203855" y="3994089"/>
            <a:ext cx="6097712" cy="2308324"/>
          </a:xfrm>
          <a:prstGeom prst="rect">
            <a:avLst/>
          </a:prstGeom>
          <a:noFill/>
        </p:spPr>
        <p:txBody>
          <a:bodyPr wrap="square">
            <a:spAutoFit/>
          </a:bodyPr>
          <a:lstStyle/>
          <a:p>
            <a:pPr marL="285750" indent="-285750">
              <a:buFont typeface="Wingdings" panose="05000000000000000000" pitchFamily="2" charset="2"/>
              <a:buChar char="§"/>
            </a:pPr>
            <a:r>
              <a:rPr lang="en-US" u="sng" dirty="0">
                <a:latin typeface="Calibri" panose="020F0502020204030204" pitchFamily="34" charset="0"/>
                <a:cs typeface="Calibri" panose="020F0502020204030204" pitchFamily="34" charset="0"/>
              </a:rPr>
              <a:t>1286 List</a:t>
            </a:r>
          </a:p>
          <a:p>
            <a:pPr marL="742950" lvl="1" indent="-285750">
              <a:buFont typeface="Courier New" panose="02070309020205020404" pitchFamily="49" charset="0"/>
              <a:buChar char="o"/>
            </a:pPr>
            <a:r>
              <a:rPr lang="en-US" dirty="0">
                <a:latin typeface="Calibri" panose="020F0502020204030204" pitchFamily="34" charset="0"/>
                <a:cs typeface="Calibri" panose="020F0502020204030204" pitchFamily="34" charset="0"/>
              </a:rPr>
              <a:t>Sun Yat-Sen University</a:t>
            </a:r>
          </a:p>
          <a:p>
            <a:pPr marL="742950" lvl="1" indent="-285750">
              <a:buFont typeface="Courier New" panose="02070309020205020404" pitchFamily="49" charset="0"/>
              <a:buChar char="o"/>
            </a:pPr>
            <a:r>
              <a:rPr lang="en-US" sz="1800" b="0" i="0" u="none" strike="noStrike" dirty="0">
                <a:solidFill>
                  <a:srgbClr val="000000"/>
                </a:solidFill>
                <a:effectLst/>
                <a:latin typeface="Calibri" panose="020F0502020204030204" pitchFamily="34" charset="0"/>
              </a:rPr>
              <a:t>Ocean University of China</a:t>
            </a:r>
          </a:p>
          <a:p>
            <a:pPr marL="742950" lvl="1" indent="-285750">
              <a:buFont typeface="Courier New" panose="02070309020205020404" pitchFamily="49" charset="0"/>
              <a:buChar char="o"/>
            </a:pPr>
            <a:r>
              <a:rPr lang="en-US" dirty="0">
                <a:latin typeface="Calibri" panose="020F0502020204030204" pitchFamily="34" charset="0"/>
                <a:cs typeface="Calibri" panose="020F0502020204030204" pitchFamily="34" charset="0"/>
              </a:rPr>
              <a:t>Chinese Academy of Engineering Physics</a:t>
            </a:r>
          </a:p>
          <a:p>
            <a:pPr marL="742950" lvl="1" indent="-285750">
              <a:buFont typeface="Courier New" panose="02070309020205020404" pitchFamily="49" charset="0"/>
              <a:buChar char="o"/>
            </a:pPr>
            <a:r>
              <a:rPr lang="en-US" dirty="0">
                <a:latin typeface="Calibri" panose="020F0502020204030204" pitchFamily="34" charset="0"/>
                <a:cs typeface="Calibri" panose="020F0502020204030204" pitchFamily="34" charset="0"/>
              </a:rPr>
              <a:t>Chinese Academic of Sciences – Shenyang Institute of Automation</a:t>
            </a:r>
          </a:p>
          <a:p>
            <a:pPr marL="742950" lvl="1" indent="-285750">
              <a:buFont typeface="Courier New" panose="02070309020205020404" pitchFamily="49" charset="0"/>
              <a:buChar char="o"/>
            </a:pPr>
            <a:r>
              <a:rPr lang="en-US" dirty="0">
                <a:latin typeface="Calibri" panose="020F0502020204030204" pitchFamily="34" charset="0"/>
                <a:cs typeface="Calibri" panose="020F0502020204030204" pitchFamily="34" charset="0"/>
              </a:rPr>
              <a:t>Moscow Institute of Physics and Technology (MIPT)</a:t>
            </a:r>
          </a:p>
          <a:p>
            <a:pPr marL="742950" lvl="1" indent="-285750">
              <a:buFont typeface="Courier New" panose="02070309020205020404" pitchFamily="49" charset="0"/>
              <a:buChar char="o"/>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98406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F451F-46D8-B988-C75F-5C2CA732A623}"/>
              </a:ext>
            </a:extLst>
          </p:cNvPr>
          <p:cNvSpPr>
            <a:spLocks noGrp="1"/>
          </p:cNvSpPr>
          <p:nvPr>
            <p:ph type="title"/>
          </p:nvPr>
        </p:nvSpPr>
        <p:spPr>
          <a:xfrm>
            <a:off x="421237" y="-109590"/>
            <a:ext cx="11061843" cy="1143000"/>
          </a:xfrm>
        </p:spPr>
        <p:txBody>
          <a:bodyPr/>
          <a:lstStyle/>
          <a:p>
            <a:r>
              <a:rPr lang="en-US" dirty="0">
                <a:latin typeface="Calibri" panose="020F0502020204030204" pitchFamily="34" charset="0"/>
                <a:cs typeface="Calibri" panose="020F0502020204030204" pitchFamily="34" charset="0"/>
              </a:rPr>
              <a:t>Restricted Party Screening – Visual Compliance</a:t>
            </a:r>
          </a:p>
        </p:txBody>
      </p:sp>
      <p:pic>
        <p:nvPicPr>
          <p:cNvPr id="5" name="Picture 4" descr="A screenshot of a computer&#10;&#10;Description automatically generated">
            <a:extLst>
              <a:ext uri="{FF2B5EF4-FFF2-40B4-BE49-F238E27FC236}">
                <a16:creationId xmlns:a16="http://schemas.microsoft.com/office/drawing/2014/main" id="{249F1D52-492B-82E0-D153-97F92DB25D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1691" y="802828"/>
            <a:ext cx="6289592" cy="5446466"/>
          </a:xfrm>
          <a:prstGeom prst="rect">
            <a:avLst/>
          </a:prstGeom>
        </p:spPr>
      </p:pic>
      <p:sp>
        <p:nvSpPr>
          <p:cNvPr id="7" name="TextBox 6">
            <a:extLst>
              <a:ext uri="{FF2B5EF4-FFF2-40B4-BE49-F238E27FC236}">
                <a16:creationId xmlns:a16="http://schemas.microsoft.com/office/drawing/2014/main" id="{3628A259-F2C9-2247-A5E0-90552BD70537}"/>
              </a:ext>
            </a:extLst>
          </p:cNvPr>
          <p:cNvSpPr txBox="1"/>
          <p:nvPr/>
        </p:nvSpPr>
        <p:spPr>
          <a:xfrm>
            <a:off x="8652653" y="1033410"/>
            <a:ext cx="3624060" cy="369332"/>
          </a:xfrm>
          <a:prstGeom prst="rect">
            <a:avLst/>
          </a:prstGeom>
          <a:noFill/>
        </p:spPr>
        <p:txBody>
          <a:bodyPr wrap="square">
            <a:spAutoFit/>
          </a:bodyPr>
          <a:lstStyle/>
          <a:p>
            <a:r>
              <a:rPr lang="en-US" dirty="0">
                <a:latin typeface="Calibri" panose="020F0502020204030204" pitchFamily="34" charset="0"/>
                <a:cs typeface="Calibri" panose="020F0502020204030204" pitchFamily="34" charset="0"/>
                <a:hlinkClick r:id="rId3"/>
              </a:rPr>
              <a:t>https://www.visualcompliance.com/</a:t>
            </a:r>
            <a:r>
              <a:rPr lang="en-US"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556263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EDF49-F575-9CBF-DFAB-6B6C19C87812}"/>
              </a:ext>
            </a:extLst>
          </p:cNvPr>
          <p:cNvSpPr>
            <a:spLocks noGrp="1"/>
          </p:cNvSpPr>
          <p:nvPr>
            <p:ph type="title"/>
          </p:nvPr>
        </p:nvSpPr>
        <p:spPr/>
        <p:txBody>
          <a:bodyPr/>
          <a:lstStyle/>
          <a:p>
            <a:r>
              <a:rPr lang="en-US" dirty="0">
                <a:solidFill>
                  <a:schemeClr val="tx1"/>
                </a:solidFill>
                <a:latin typeface="Calibri" panose="020F0502020204030204" pitchFamily="34" charset="0"/>
                <a:cs typeface="Calibri" panose="020F0502020204030204" pitchFamily="34" charset="0"/>
              </a:rPr>
              <a:t>Military end-uses / end-users</a:t>
            </a:r>
          </a:p>
        </p:txBody>
      </p:sp>
      <p:sp>
        <p:nvSpPr>
          <p:cNvPr id="3" name="Content Placeholder 2">
            <a:extLst>
              <a:ext uri="{FF2B5EF4-FFF2-40B4-BE49-F238E27FC236}">
                <a16:creationId xmlns:a16="http://schemas.microsoft.com/office/drawing/2014/main" id="{FD4431B4-B108-6967-2626-361DE9856D79}"/>
              </a:ext>
            </a:extLst>
          </p:cNvPr>
          <p:cNvSpPr>
            <a:spLocks noGrp="1"/>
          </p:cNvSpPr>
          <p:nvPr>
            <p:ph idx="1"/>
          </p:nvPr>
        </p:nvSpPr>
        <p:spPr>
          <a:xfrm>
            <a:off x="760287" y="1752600"/>
            <a:ext cx="10671425" cy="4101101"/>
          </a:xfrm>
        </p:spPr>
        <p:txBody>
          <a:bodyPr/>
          <a:lstStyle/>
          <a:p>
            <a:pPr marL="0" indent="0">
              <a:buNone/>
            </a:pPr>
            <a:r>
              <a:rPr lang="en-US" dirty="0">
                <a:latin typeface="Calibri" panose="020F0502020204030204" pitchFamily="34" charset="0"/>
                <a:cs typeface="Calibri" panose="020F0502020204030204" pitchFamily="34" charset="0"/>
              </a:rPr>
              <a:t>Contact the University’s Export Control Officer prior to:</a:t>
            </a:r>
          </a:p>
          <a:p>
            <a:pPr marL="0" indent="0">
              <a:buNone/>
            </a:pP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engaging with any foreign military;</a:t>
            </a:r>
          </a:p>
          <a:p>
            <a:r>
              <a:rPr lang="en-US" dirty="0">
                <a:latin typeface="Calibri" panose="020F0502020204030204" pitchFamily="34" charset="0"/>
                <a:cs typeface="Calibri" panose="020F0502020204030204" pitchFamily="34" charset="0"/>
              </a:rPr>
              <a:t>engaging with any foreign party that performs military/defense work;</a:t>
            </a:r>
          </a:p>
          <a:p>
            <a:r>
              <a:rPr lang="en-US" dirty="0">
                <a:latin typeface="Calibri" panose="020F0502020204030204" pitchFamily="34" charset="0"/>
                <a:cs typeface="Calibri" panose="020F0502020204030204" pitchFamily="34" charset="0"/>
              </a:rPr>
              <a:t>Starting projects that have known military/defense applications</a:t>
            </a:r>
          </a:p>
          <a:p>
            <a:endParaRPr lang="en-US" dirty="0">
              <a:solidFill>
                <a:schemeClr val="accent2">
                  <a:lumMod val="50000"/>
                </a:schemeClr>
              </a:solidFill>
            </a:endParaRPr>
          </a:p>
        </p:txBody>
      </p:sp>
    </p:spTree>
    <p:extLst>
      <p:ext uri="{BB962C8B-B14F-4D97-AF65-F5344CB8AC3E}">
        <p14:creationId xmlns:p14="http://schemas.microsoft.com/office/powerpoint/2010/main" val="28103157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Compliance 11-2015">
  <a:themeElements>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fontScheme name="Office Theme">
      <a:majorFont>
        <a:latin typeface="Times New Roman"/>
        <a:ea typeface="MS Pゴシック"/>
        <a:cs typeface=""/>
      </a:majorFont>
      <a:minorFont>
        <a:latin typeface="Times New Roman"/>
        <a:ea typeface="MS 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ゴシック" pitchFamily="-9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ゴシック" pitchFamily="-92" charset="-128"/>
          </a:defRPr>
        </a:defPPr>
      </a:lstStyle>
    </a:lnDef>
  </a:objectDefaults>
  <a:extraClrSchemeLst>
    <a:extraClrScheme>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10638</TotalTime>
  <Words>1894</Words>
  <Application>Microsoft Office PowerPoint</Application>
  <PresentationFormat>Widescreen</PresentationFormat>
  <Paragraphs>169</Paragraphs>
  <Slides>29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Courier New</vt:lpstr>
      <vt:lpstr>Times New Roman</vt:lpstr>
      <vt:lpstr>Wingdings</vt:lpstr>
      <vt:lpstr>Compliance 11-2015</vt:lpstr>
      <vt:lpstr>Overview of U.S. Export Compliance </vt:lpstr>
      <vt:lpstr>Big picture export compliance matters to reach out to me about</vt:lpstr>
      <vt:lpstr>PowerPoint Presentation</vt:lpstr>
      <vt:lpstr>Primary U.S. export regulations/frameworks</vt:lpstr>
      <vt:lpstr>OFAC comprehensively sanctioned countries/regions</vt:lpstr>
      <vt:lpstr>Restricted Party Screening</vt:lpstr>
      <vt:lpstr>Incomplete list of universities / research institutions that are on U.S. restricted party lists</vt:lpstr>
      <vt:lpstr>Restricted Party Screening – Visual Compliance</vt:lpstr>
      <vt:lpstr>Military end-uses / end-users</vt:lpstr>
      <vt:lpstr>International Traffic in Arms Regulations (ITAR)</vt:lpstr>
      <vt:lpstr>“Export”</vt:lpstr>
      <vt:lpstr>“foreign person”</vt:lpstr>
      <vt:lpstr>In terms of technical information (including source code), there are two significant carve outs from the ITAR and EAR</vt:lpstr>
      <vt:lpstr>Fundamental research under the EAR</vt:lpstr>
      <vt:lpstr>PowerPoint Presentation</vt:lpstr>
      <vt:lpstr>Non-fundamental research in STEM fields</vt:lpstr>
      <vt:lpstr>Receiving confidential  technical information and/or source code   (even if done in the context of fundamental research </vt:lpstr>
      <vt:lpstr>PowerPoint Presentation</vt:lpstr>
      <vt:lpstr>Technology Control Plans (TCPs)</vt:lpstr>
      <vt:lpstr>Physical exports</vt:lpstr>
      <vt:lpstr>Exports</vt:lpstr>
      <vt:lpstr>ECCNs</vt:lpstr>
      <vt:lpstr>Many U.S. companies already know and will share the applicable ECCNs for their products</vt:lpstr>
      <vt:lpstr>ECCNs matter because they each have different “reasons for control”, which we then look to the Commerce Country Chart to determine if an export license is required to a particular destination</vt:lpstr>
      <vt:lpstr>International Visitors</vt:lpstr>
      <vt:lpstr>Foreign Travel</vt:lpstr>
      <vt:lpstr>Other U.S. export regulations to consider</vt:lpstr>
      <vt:lpstr>Summary of key points to consider</vt:lpstr>
      <vt:lpstr>For more detailed University export compliance information, please review: https://www.rochester.edu/university-research/compliance/research-security/us-export-compliance/  http://www.rochester.edu/orpa/compliance/#export  </vt:lpstr>
    </vt:vector>
  </TitlesOfParts>
  <Company>URMC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Export Compliance</dc:title>
  <dc:creator>Mejido, Josef</dc:creator>
  <cp:lastModifiedBy>Mejido, Josef</cp:lastModifiedBy>
  <cp:revision>473</cp:revision>
  <dcterms:created xsi:type="dcterms:W3CDTF">2021-05-18T16:57:19Z</dcterms:created>
  <dcterms:modified xsi:type="dcterms:W3CDTF">2024-11-26T17:01:07Z</dcterms:modified>
</cp:coreProperties>
</file>