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145705683" r:id="rId3"/>
    <p:sldId id="214570568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5F"/>
    <a:srgbClr val="006AFF"/>
    <a:srgbClr val="F9C700"/>
    <a:srgbClr val="FFD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58"/>
  </p:normalViewPr>
  <p:slideViewPr>
    <p:cSldViewPr snapToGrid="0">
      <p:cViewPr varScale="1">
        <p:scale>
          <a:sx n="106" d="100"/>
          <a:sy n="106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A63013D-0CC7-C0E0-EEEC-8D3D0BB142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268095-933E-B76D-CFFB-52BABF2074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2BD17-892C-1E4B-B75F-FF9FDB455A6F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15BDC-3E55-9E5E-3D4A-48F7961BF1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900D5E-822B-37C3-98DD-C50B38A7DF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DD540-F672-2841-B74B-B2879E8AD8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608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64BC9-3BAA-374B-AD96-A60E006D969F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578A3-6689-6740-81DF-5C5EF368A5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880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5E5B9-FE8D-0BFB-A259-2F06D7EE2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ACC437-73C1-F81B-30FE-F215FBEB89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8DF0B1-96BE-C1D0-AFF6-F752519FF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F6FC4-DED2-DE10-1A87-4F7C41DF68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42A7E-6E82-4B52-A416-B38D324D5BB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730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62108-780D-F8E5-C26F-725955DFA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483634-9036-8443-9379-31828F9FE5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CA3DAC-2847-E266-77F9-6440CDAFFD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C79BD8-DE1E-C08F-1A12-F95B2BF1DF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42A7E-6E82-4B52-A416-B38D324D5BB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404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C9F2509-B4A0-11D0-4DF0-C412AB661BF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8649"/>
          <a:stretch>
            <a:fillRect/>
          </a:stretch>
        </p:blipFill>
        <p:spPr>
          <a:xfrm>
            <a:off x="0" y="0"/>
            <a:ext cx="12192000" cy="626487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90CC97F-3AF8-AE99-1C70-07D8864777E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0" y="6116638"/>
            <a:ext cx="12192000" cy="741362"/>
          </a:xfrm>
          <a:prstGeom prst="rect">
            <a:avLst/>
          </a:prstGeom>
          <a:solidFill>
            <a:srgbClr val="F9C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2807DD-CA57-68F4-6490-896D6B04F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768350"/>
            <a:ext cx="6470993" cy="3794126"/>
          </a:xfr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9A6A9-CB98-9E38-56E3-5F6563015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6470993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9C7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University of Rochester shield">
            <a:extLst>
              <a:ext uri="{FF2B5EF4-FFF2-40B4-BE49-F238E27FC236}">
                <a16:creationId xmlns:a16="http://schemas.microsoft.com/office/drawing/2014/main" id="{11966462-5215-9C0E-FC87-B507E6293FA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49172" y="768350"/>
            <a:ext cx="1710978" cy="223657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D74F469-417B-1307-2F2F-A5069DFD0E1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l="20438" t="-9694" b="36565"/>
          <a:stretch>
            <a:fillRect/>
          </a:stretch>
        </p:blipFill>
        <p:spPr>
          <a:xfrm>
            <a:off x="9517548" y="6291864"/>
            <a:ext cx="1974226" cy="39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671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4E247-3BE5-8CEC-BB70-BB506B389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651" y="0"/>
            <a:ext cx="4278122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71873C-8EBB-632F-4CC4-3831EB264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651" y="1600199"/>
            <a:ext cx="4278122" cy="343916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4FFB82-9193-3D34-9C3B-271E9F8FD5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49672" y="1"/>
            <a:ext cx="7142328" cy="61005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C4CF6-901B-A4D1-B3EB-AADFCB028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082BF-58CC-EF44-B443-2FC6A583D4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71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33926-08C2-97D4-6A8C-48643917A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082BF-58CC-EF44-B443-2FC6A583D4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762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8D842-2BD5-CF1D-9718-658AB9AC7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2CB8EE-A2D9-AF02-CD2F-BFB33CB69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34D3F-F95B-4885-AEC6-353B0A579699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040643-E9AF-C5E8-54D4-FF347C228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F49A16-D1D2-3287-4280-D7787BF0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D4498-38BD-40B7-AA88-A4B5AE62CE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876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rrow on a blue background&#10;&#10;AI-generated content may be incorrect.">
            <a:extLst>
              <a:ext uri="{FF2B5EF4-FFF2-40B4-BE49-F238E27FC236}">
                <a16:creationId xmlns:a16="http://schemas.microsoft.com/office/drawing/2014/main" id="{5C9F2509-B4A0-11D0-4DF0-C412AB661B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8649"/>
          <a:stretch>
            <a:fillRect/>
          </a:stretch>
        </p:blipFill>
        <p:spPr>
          <a:xfrm>
            <a:off x="0" y="0"/>
            <a:ext cx="12192000" cy="626487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90CC97F-3AF8-AE99-1C70-07D8864777EC}"/>
              </a:ext>
            </a:extLst>
          </p:cNvPr>
          <p:cNvSpPr/>
          <p:nvPr userDrawn="1"/>
        </p:nvSpPr>
        <p:spPr>
          <a:xfrm>
            <a:off x="0" y="6116638"/>
            <a:ext cx="12192000" cy="741362"/>
          </a:xfrm>
          <a:prstGeom prst="rect">
            <a:avLst/>
          </a:prstGeom>
          <a:solidFill>
            <a:srgbClr val="F9C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2807DD-CA57-68F4-6490-896D6B04F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768350"/>
            <a:ext cx="6470993" cy="3794126"/>
          </a:xfr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9A6A9-CB98-9E38-56E3-5F6563015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6470993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9C7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4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rrow on a blue background&#10;&#10;AI-generated content may be incorrect.">
            <a:extLst>
              <a:ext uri="{FF2B5EF4-FFF2-40B4-BE49-F238E27FC236}">
                <a16:creationId xmlns:a16="http://schemas.microsoft.com/office/drawing/2014/main" id="{AE442822-B708-5DB7-919E-2BCE6D1A50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8649"/>
          <a:stretch>
            <a:fillRect/>
          </a:stretch>
        </p:blipFill>
        <p:spPr>
          <a:xfrm>
            <a:off x="0" y="0"/>
            <a:ext cx="12192000" cy="626487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2C318E1-2203-4A96-287A-FAD166A8C9E7}"/>
              </a:ext>
            </a:extLst>
          </p:cNvPr>
          <p:cNvSpPr/>
          <p:nvPr userDrawn="1"/>
        </p:nvSpPr>
        <p:spPr>
          <a:xfrm>
            <a:off x="0" y="6116638"/>
            <a:ext cx="12192000" cy="741362"/>
          </a:xfrm>
          <a:prstGeom prst="rect">
            <a:avLst/>
          </a:prstGeom>
          <a:solidFill>
            <a:srgbClr val="F9C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714BF5-E8EA-BD98-9455-7518B92A3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18925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69DF1C-7768-4FD0-27E4-0EE27C3FE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3150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9C7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10" descr="U Rochester logo">
            <a:extLst>
              <a:ext uri="{FF2B5EF4-FFF2-40B4-BE49-F238E27FC236}">
                <a16:creationId xmlns:a16="http://schemas.microsoft.com/office/drawing/2014/main" id="{5FD194DB-B64C-4A49-B139-001AC9D7FD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20438" t="-9694" b="36565"/>
          <a:stretch>
            <a:fillRect/>
          </a:stretch>
        </p:blipFill>
        <p:spPr>
          <a:xfrm>
            <a:off x="9517548" y="6291864"/>
            <a:ext cx="1974226" cy="395416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8F1F2-B921-B86B-A40B-772D8FA31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082BF-58CC-EF44-B443-2FC6A583D4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54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99835-4B87-D455-8B5D-9340AC9A3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CAA1956-B63E-D450-0D16-DC1E4CCD94F0}"/>
              </a:ext>
            </a:extLst>
          </p:cNvPr>
          <p:cNvCxnSpPr/>
          <p:nvPr userDrawn="1"/>
        </p:nvCxnSpPr>
        <p:spPr>
          <a:xfrm>
            <a:off x="0" y="1107355"/>
            <a:ext cx="12192000" cy="0"/>
          </a:xfrm>
          <a:prstGeom prst="line">
            <a:avLst/>
          </a:prstGeom>
          <a:ln>
            <a:solidFill>
              <a:srgbClr val="F9C7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A6ECD-0BD7-B7A9-8844-93169EE1A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140" y="1371815"/>
            <a:ext cx="10515600" cy="3545625"/>
          </a:xfrm>
        </p:spPr>
        <p:txBody>
          <a:bodyPr/>
          <a:lstStyle>
            <a:lvl1pPr>
              <a:buClr>
                <a:srgbClr val="006AFF"/>
              </a:buClr>
              <a:defRPr/>
            </a:lvl1pPr>
            <a:lvl2pPr>
              <a:buClr>
                <a:srgbClr val="006AFF"/>
              </a:buClr>
              <a:defRPr/>
            </a:lvl2pPr>
            <a:lvl3pPr>
              <a:buClr>
                <a:srgbClr val="006AFF"/>
              </a:buClr>
              <a:defRPr/>
            </a:lvl3pPr>
            <a:lvl4pPr>
              <a:buClr>
                <a:srgbClr val="006AFF"/>
              </a:buClr>
              <a:defRPr/>
            </a:lvl4pPr>
            <a:lvl5pPr>
              <a:buClr>
                <a:srgbClr val="006AFF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F496D-0E6A-0ACF-A632-0A6112AED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082BF-58CC-EF44-B443-2FC6A583D4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65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 St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8D798-1FD7-852A-07AE-6860B9312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267906"/>
            <a:ext cx="4055076" cy="1167954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70B68-FCF9-67AE-84CA-5784346D98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65356" y="267906"/>
            <a:ext cx="6143368" cy="116795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800100" indent="-342900">
              <a:buFont typeface="Arial" panose="020B0604020202020204" pitchFamily="34" charset="0"/>
              <a:buChar char="•"/>
              <a:defRPr sz="18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FC5955-1A3D-BE22-D828-A941892590C7}"/>
              </a:ext>
            </a:extLst>
          </p:cNvPr>
          <p:cNvCxnSpPr>
            <a:cxnSpLocks/>
          </p:cNvCxnSpPr>
          <p:nvPr userDrawn="1"/>
        </p:nvCxnSpPr>
        <p:spPr>
          <a:xfrm>
            <a:off x="0" y="1789188"/>
            <a:ext cx="12192000" cy="0"/>
          </a:xfrm>
          <a:prstGeom prst="line">
            <a:avLst/>
          </a:prstGeom>
          <a:ln>
            <a:solidFill>
              <a:srgbClr val="F9C7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30A2C9-23D2-E6B1-882C-5849550A8A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5613" y="2161161"/>
            <a:ext cx="4054603" cy="1112807"/>
          </a:xfrm>
          <a:ln>
            <a:noFill/>
          </a:ln>
        </p:spPr>
        <p:txBody>
          <a:bodyPr anchor="ctr" anchorCtr="0">
            <a:noAutofit/>
          </a:bodyPr>
          <a:lstStyle>
            <a:lvl1pPr marL="0" indent="0">
              <a:buNone/>
              <a:defRPr sz="4000">
                <a:solidFill>
                  <a:srgbClr val="006AF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994AD3-CAA3-FFD0-2A84-A966CB8C9BA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965356" y="2160464"/>
            <a:ext cx="6143368" cy="11130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800100" indent="-342900">
              <a:buFont typeface="Arial" panose="020B0604020202020204" pitchFamily="34" charset="0"/>
              <a:buChar char="•"/>
              <a:defRPr sz="18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9279246-E2E7-4A1E-D712-62FE128A095B}"/>
              </a:ext>
            </a:extLst>
          </p:cNvPr>
          <p:cNvCxnSpPr>
            <a:cxnSpLocks/>
          </p:cNvCxnSpPr>
          <p:nvPr userDrawn="1"/>
        </p:nvCxnSpPr>
        <p:spPr>
          <a:xfrm>
            <a:off x="0" y="3637567"/>
            <a:ext cx="12192000" cy="0"/>
          </a:xfrm>
          <a:prstGeom prst="line">
            <a:avLst/>
          </a:prstGeom>
          <a:ln>
            <a:solidFill>
              <a:srgbClr val="F9C7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556016E6-5755-2C0E-9BB4-33AFC3422D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5613" y="3996088"/>
            <a:ext cx="4054603" cy="1112807"/>
          </a:xfrm>
          <a:ln>
            <a:noFill/>
          </a:ln>
        </p:spPr>
        <p:txBody>
          <a:bodyPr anchor="ctr" anchorCtr="0">
            <a:noAutofit/>
          </a:bodyPr>
          <a:lstStyle>
            <a:lvl1pPr marL="0" indent="0">
              <a:buNone/>
              <a:defRPr sz="4000">
                <a:solidFill>
                  <a:srgbClr val="006AF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58B3DE1-72EA-590C-78B5-E20348C19FA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965356" y="4003205"/>
            <a:ext cx="6143368" cy="11130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800100" indent="-342900">
              <a:buFont typeface="Arial" panose="020B0604020202020204" pitchFamily="34" charset="0"/>
              <a:buChar char="•"/>
              <a:defRPr sz="18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EA6D47-F547-B71F-3E69-6A85DBB2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082BF-58CC-EF44-B443-2FC6A583D4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44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8D798-1FD7-852A-07AE-6860B9312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336" y="183609"/>
            <a:ext cx="5545866" cy="851078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994AD3-CAA3-FFD0-2A84-A966CB8C9BA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56335" y="1058881"/>
            <a:ext cx="5252800" cy="14404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FC5955-1A3D-BE22-D828-A941892590C7}"/>
              </a:ext>
            </a:extLst>
          </p:cNvPr>
          <p:cNvCxnSpPr>
            <a:cxnSpLocks/>
          </p:cNvCxnSpPr>
          <p:nvPr userDrawn="1"/>
        </p:nvCxnSpPr>
        <p:spPr>
          <a:xfrm>
            <a:off x="0" y="2675902"/>
            <a:ext cx="6096000" cy="0"/>
          </a:xfrm>
          <a:prstGeom prst="line">
            <a:avLst/>
          </a:prstGeom>
          <a:ln>
            <a:solidFill>
              <a:srgbClr val="F9C7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30A2C9-23D2-E6B1-882C-5849550A8A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6335" y="2894752"/>
            <a:ext cx="5545876" cy="773997"/>
          </a:xfrm>
          <a:ln>
            <a:noFill/>
          </a:ln>
        </p:spPr>
        <p:txBody>
          <a:bodyPr anchor="ctr" anchorCtr="0">
            <a:noAutofit/>
          </a:bodyPr>
          <a:lstStyle>
            <a:lvl1pPr marL="0" indent="0">
              <a:buNone/>
              <a:defRPr sz="3600">
                <a:solidFill>
                  <a:srgbClr val="006AF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58B3DE1-72EA-590C-78B5-E20348C19FA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6335" y="3702438"/>
            <a:ext cx="5252800" cy="147282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9279246-E2E7-4A1E-D712-62FE128A095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0"/>
            <a:ext cx="0" cy="6538912"/>
          </a:xfrm>
          <a:prstGeom prst="line">
            <a:avLst/>
          </a:prstGeom>
          <a:ln>
            <a:solidFill>
              <a:srgbClr val="F9C7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556016E6-5755-2C0E-9BB4-33AFC3422D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82866" y="136525"/>
            <a:ext cx="5525837" cy="879422"/>
          </a:xfrm>
          <a:ln>
            <a:noFill/>
          </a:ln>
        </p:spPr>
        <p:txBody>
          <a:bodyPr anchor="ctr" anchorCtr="0">
            <a:noAutofit/>
          </a:bodyPr>
          <a:lstStyle>
            <a:lvl1pPr marL="0" indent="0">
              <a:buNone/>
              <a:defRPr sz="3600">
                <a:solidFill>
                  <a:srgbClr val="006AF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70B68-FCF9-67AE-84CA-5784346D98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2864" y="1037369"/>
            <a:ext cx="5169865" cy="413789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EA6D47-F547-B71F-3E69-6A85DBB2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082BF-58CC-EF44-B443-2FC6A583D4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00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8D798-1FD7-852A-07AE-6860B9312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336" y="183609"/>
            <a:ext cx="5545866" cy="851078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994AD3-CAA3-FFD0-2A84-A966CB8C9BA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56335" y="1058881"/>
            <a:ext cx="5252800" cy="145327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9279246-E2E7-4A1E-D712-62FE128A095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0"/>
            <a:ext cx="0" cy="6538912"/>
          </a:xfrm>
          <a:prstGeom prst="line">
            <a:avLst/>
          </a:prstGeom>
          <a:ln>
            <a:solidFill>
              <a:srgbClr val="F9C7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556016E6-5755-2C0E-9BB4-33AFC3422D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82866" y="136525"/>
            <a:ext cx="5525837" cy="898159"/>
          </a:xfrm>
          <a:ln>
            <a:noFill/>
          </a:ln>
        </p:spPr>
        <p:txBody>
          <a:bodyPr anchor="ctr" anchorCtr="0">
            <a:noAutofit/>
          </a:bodyPr>
          <a:lstStyle>
            <a:lvl1pPr marL="0" indent="0">
              <a:buNone/>
              <a:defRPr sz="3600">
                <a:solidFill>
                  <a:srgbClr val="006AF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70B68-FCF9-67AE-84CA-5784346D98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96689" y="1037369"/>
            <a:ext cx="5169865" cy="147214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FC5955-1A3D-BE22-D828-A941892590C7}"/>
              </a:ext>
            </a:extLst>
          </p:cNvPr>
          <p:cNvCxnSpPr>
            <a:cxnSpLocks/>
          </p:cNvCxnSpPr>
          <p:nvPr userDrawn="1"/>
        </p:nvCxnSpPr>
        <p:spPr>
          <a:xfrm>
            <a:off x="0" y="2765068"/>
            <a:ext cx="12192000" cy="0"/>
          </a:xfrm>
          <a:prstGeom prst="line">
            <a:avLst/>
          </a:prstGeom>
          <a:ln>
            <a:solidFill>
              <a:srgbClr val="F9C7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30A2C9-23D2-E6B1-882C-5849550A8A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6335" y="2987498"/>
            <a:ext cx="5545876" cy="773997"/>
          </a:xfrm>
          <a:ln>
            <a:noFill/>
          </a:ln>
        </p:spPr>
        <p:txBody>
          <a:bodyPr anchor="ctr" anchorCtr="0">
            <a:noAutofit/>
          </a:bodyPr>
          <a:lstStyle>
            <a:lvl1pPr marL="0" indent="0">
              <a:buNone/>
              <a:defRPr sz="3600">
                <a:solidFill>
                  <a:srgbClr val="006AF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58B3DE1-72EA-590C-78B5-E20348C19FA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6335" y="3795183"/>
            <a:ext cx="5252800" cy="136325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Text Placeholder 23">
            <a:extLst>
              <a:ext uri="{FF2B5EF4-FFF2-40B4-BE49-F238E27FC236}">
                <a16:creationId xmlns:a16="http://schemas.microsoft.com/office/drawing/2014/main" id="{A451C8C4-3100-803B-FD22-298D5C18A54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82866" y="2987498"/>
            <a:ext cx="5525837" cy="773994"/>
          </a:xfrm>
          <a:ln>
            <a:noFill/>
          </a:ln>
        </p:spPr>
        <p:txBody>
          <a:bodyPr anchor="ctr" anchorCtr="0">
            <a:noAutofit/>
          </a:bodyPr>
          <a:lstStyle>
            <a:lvl1pPr marL="0" indent="0">
              <a:buNone/>
              <a:defRPr sz="3600">
                <a:solidFill>
                  <a:srgbClr val="006AF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5236489-4952-C993-026C-6855D8FC8B83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6482864" y="3795183"/>
            <a:ext cx="5169865" cy="138096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EA6D47-F547-B71F-3E69-6A85DBB2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082BF-58CC-EF44-B443-2FC6A583D4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88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BCF37-5DDA-FD52-3EBE-93BD96B6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651" y="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BA41BA-DC79-CFE3-4471-798321C3DF62}"/>
              </a:ext>
            </a:extLst>
          </p:cNvPr>
          <p:cNvCxnSpPr/>
          <p:nvPr userDrawn="1"/>
        </p:nvCxnSpPr>
        <p:spPr>
          <a:xfrm>
            <a:off x="0" y="1107355"/>
            <a:ext cx="12192000" cy="0"/>
          </a:xfrm>
          <a:prstGeom prst="line">
            <a:avLst/>
          </a:prstGeom>
          <a:ln>
            <a:solidFill>
              <a:srgbClr val="F9C7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787D5-E4C9-BBC9-39CB-6CF1E3093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651" y="131603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344F9-E274-3D58-F7AC-A9D5B4FC4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651" y="2139950"/>
            <a:ext cx="5157787" cy="2909570"/>
          </a:xfrm>
        </p:spPr>
        <p:txBody>
          <a:bodyPr/>
          <a:lstStyle>
            <a:lvl1pPr>
              <a:buClr>
                <a:srgbClr val="006AFF"/>
              </a:buClr>
              <a:defRPr/>
            </a:lvl1pPr>
            <a:lvl2pPr>
              <a:buClr>
                <a:srgbClr val="006AFF"/>
              </a:buClr>
              <a:defRPr/>
            </a:lvl2pPr>
            <a:lvl3pPr>
              <a:buClr>
                <a:srgbClr val="006AFF"/>
              </a:buClr>
              <a:defRPr/>
            </a:lvl3pPr>
            <a:lvl4pPr>
              <a:buClr>
                <a:srgbClr val="006AFF"/>
              </a:buClr>
              <a:defRPr/>
            </a:lvl4pPr>
            <a:lvl5pPr>
              <a:buClr>
                <a:srgbClr val="006AFF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A9CC91-8820-B3D7-0257-5D505AF249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90063" y="131603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BDD11-6C20-FE44-80E0-8BF2DA3110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90063" y="2139950"/>
            <a:ext cx="5183188" cy="2909570"/>
          </a:xfrm>
        </p:spPr>
        <p:txBody>
          <a:bodyPr/>
          <a:lstStyle>
            <a:lvl1pPr>
              <a:buClr>
                <a:srgbClr val="006AFF"/>
              </a:buClr>
              <a:defRPr/>
            </a:lvl1pPr>
            <a:lvl2pPr>
              <a:buClr>
                <a:srgbClr val="006AFF"/>
              </a:buClr>
              <a:defRPr/>
            </a:lvl2pPr>
            <a:lvl3pPr>
              <a:buClr>
                <a:srgbClr val="006AFF"/>
              </a:buClr>
              <a:defRPr/>
            </a:lvl3pPr>
            <a:lvl4pPr>
              <a:buClr>
                <a:srgbClr val="006AFF"/>
              </a:buClr>
              <a:defRPr/>
            </a:lvl4pPr>
            <a:lvl5pPr>
              <a:buClr>
                <a:srgbClr val="006AFF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82F4C2-C5ED-902A-B447-046E5B44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082BF-58CC-EF44-B443-2FC6A583D4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316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0583F75-51A2-E048-0CCB-D903E7BF0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651" y="0"/>
            <a:ext cx="4278122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F899A866-86B1-1B33-8B66-68797F6FA4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49672" y="1"/>
            <a:ext cx="7142328" cy="61005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0C54E3-5A4C-CEFF-3AA7-598F871AD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082BF-58CC-EF44-B443-2FC6A583D4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6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19B648-717E-BE08-1104-EC932031F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34C4B-C67F-26EA-ABD9-4D3F7D7B8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5140" y="137181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099F9B-76AE-84FE-5255-3E6060DD594F}"/>
              </a:ext>
            </a:extLst>
          </p:cNvPr>
          <p:cNvSpPr/>
          <p:nvPr userDrawn="1"/>
        </p:nvSpPr>
        <p:spPr>
          <a:xfrm>
            <a:off x="0" y="6116638"/>
            <a:ext cx="12192000" cy="741362"/>
          </a:xfrm>
          <a:prstGeom prst="rect">
            <a:avLst/>
          </a:prstGeom>
          <a:solidFill>
            <a:srgbClr val="F9C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U Rochester logo">
            <a:extLst>
              <a:ext uri="{FF2B5EF4-FFF2-40B4-BE49-F238E27FC236}">
                <a16:creationId xmlns:a16="http://schemas.microsoft.com/office/drawing/2014/main" id="{5819642E-DE0D-C89F-A0DE-C3D640B08C8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 l="20438" t="-9694" b="36565"/>
          <a:stretch>
            <a:fillRect/>
          </a:stretch>
        </p:blipFill>
        <p:spPr>
          <a:xfrm>
            <a:off x="9517548" y="6291864"/>
            <a:ext cx="1974226" cy="395416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66169-CF73-B683-C56E-8248BFA51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550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001E5F"/>
                </a:solidFill>
              </a:defRPr>
            </a:lvl1pPr>
          </a:lstStyle>
          <a:p>
            <a:fld id="{C2E082BF-58CC-EF44-B443-2FC6A583D47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80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1" r:id="rId2"/>
    <p:sldLayoutId id="2147483649" r:id="rId3"/>
    <p:sldLayoutId id="2147483658" r:id="rId4"/>
    <p:sldLayoutId id="2147483652" r:id="rId5"/>
    <p:sldLayoutId id="2147483660" r:id="rId6"/>
    <p:sldLayoutId id="2147483659" r:id="rId7"/>
    <p:sldLayoutId id="2147483653" r:id="rId8"/>
    <p:sldLayoutId id="2147483654" r:id="rId9"/>
    <p:sldLayoutId id="2147483657" r:id="rId10"/>
    <p:sldLayoutId id="2147483655" r:id="rId11"/>
    <p:sldLayoutId id="214748366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6A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1E5F"/>
        </a:buClr>
        <a:buFont typeface="Arial" panose="020B0604020202020204" pitchFamily="34" charset="0"/>
        <a:buChar char="•"/>
        <a:defRPr sz="2400" kern="1200">
          <a:solidFill>
            <a:srgbClr val="001E5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E5F"/>
        </a:buClr>
        <a:buFont typeface="Arial" panose="020B0604020202020204" pitchFamily="34" charset="0"/>
        <a:buChar char="•"/>
        <a:defRPr sz="2000" kern="1200">
          <a:solidFill>
            <a:srgbClr val="001E5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E5F"/>
        </a:buClr>
        <a:buFont typeface="Arial" panose="020B0604020202020204" pitchFamily="34" charset="0"/>
        <a:buChar char="•"/>
        <a:defRPr sz="1800" kern="1200">
          <a:solidFill>
            <a:srgbClr val="001E5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E5F"/>
        </a:buClr>
        <a:buFont typeface="Arial" panose="020B0604020202020204" pitchFamily="34" charset="0"/>
        <a:buChar char="•"/>
        <a:defRPr sz="1600" kern="1200">
          <a:solidFill>
            <a:srgbClr val="001E5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E5F"/>
        </a:buClr>
        <a:buFont typeface="Arial" panose="020B0604020202020204" pitchFamily="34" charset="0"/>
        <a:buChar char="•"/>
        <a:defRPr sz="1600" kern="1200">
          <a:solidFill>
            <a:srgbClr val="001E5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quipadmin@finance.rocheste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equipadmin@finance.rochester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A364C-8C44-2FD5-726E-1004B8726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E1ED4-D52D-1B5F-DA95-D3161D17B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140" y="1371815"/>
            <a:ext cx="10409018" cy="4775488"/>
          </a:xfrm>
        </p:spPr>
        <p:txBody>
          <a:bodyPr>
            <a:noAutofit/>
          </a:bodyPr>
          <a:lstStyle/>
          <a:p>
            <a:pPr marL="228600" lvl="1">
              <a:spcBef>
                <a:spcPts val="1000"/>
              </a:spcBef>
              <a:defRPr/>
            </a:pPr>
            <a:r>
              <a:rPr lang="en-US" altLang="en-US" sz="2800" dirty="0"/>
              <a:t>2026 movable equipment survey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4ADED-2C11-2C47-C80E-D2FF5310F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082BF-58CC-EF44-B443-2FC6A583D47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822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E0489-1F6F-3F91-521D-1E60420FE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DOL Issues New Independent Contractor ...">
            <a:extLst>
              <a:ext uri="{FF2B5EF4-FFF2-40B4-BE49-F238E27FC236}">
                <a16:creationId xmlns:a16="http://schemas.microsoft.com/office/drawing/2014/main" id="{747BC9BB-68A5-AC8F-1E66-58BF94F532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81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Line 4">
            <a:extLst>
              <a:ext uri="{FF2B5EF4-FFF2-40B4-BE49-F238E27FC236}">
                <a16:creationId xmlns:a16="http://schemas.microsoft.com/office/drawing/2014/main" id="{1C9E2B66-96F9-CE86-2471-94C7CF437A1E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787400"/>
            <a:ext cx="11277600" cy="0"/>
          </a:xfrm>
          <a:prstGeom prst="line">
            <a:avLst/>
          </a:prstGeom>
          <a:noFill/>
          <a:ln w="28575">
            <a:solidFill>
              <a:srgbClr val="FFC000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1pPr>
            <a:lvl2pPr marL="609585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2pPr>
            <a:lvl3pPr marL="121917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3pPr>
            <a:lvl4pPr marL="1828754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4pPr>
            <a:lvl5pPr marL="2438339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5pPr>
            <a:lvl6pPr marL="3047924" algn="l" defTabSz="609585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6pPr>
            <a:lvl7pPr marL="3657509" algn="l" defTabSz="609585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7pPr>
            <a:lvl8pPr marL="4267093" algn="l" defTabSz="609585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8pPr>
            <a:lvl9pPr marL="4876678" algn="l" defTabSz="609585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92C5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05874E-0FC6-8352-C8CA-F18788258C2D}"/>
              </a:ext>
            </a:extLst>
          </p:cNvPr>
          <p:cNvSpPr txBox="1"/>
          <p:nvPr/>
        </p:nvSpPr>
        <p:spPr>
          <a:xfrm>
            <a:off x="114934" y="0"/>
            <a:ext cx="11162666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dirty="0">
                <a:solidFill>
                  <a:srgbClr val="006AFF"/>
                </a:solidFill>
                <a:latin typeface="+mj-lt"/>
                <a:ea typeface="+mj-ea"/>
                <a:cs typeface="+mj-cs"/>
              </a:rPr>
              <a:t>Fiscal year 2026 Movable Equipment Survey Update</a:t>
            </a:r>
          </a:p>
          <a:p>
            <a:pPr algn="l"/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5B9AD4">
                  <a:lumMod val="25000"/>
                </a:srgbClr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928693-D11A-25D0-1430-2B5EA77BDE27}"/>
              </a:ext>
            </a:extLst>
          </p:cNvPr>
          <p:cNvSpPr txBox="1"/>
          <p:nvPr/>
        </p:nvSpPr>
        <p:spPr>
          <a:xfrm>
            <a:off x="330741" y="1248392"/>
            <a:ext cx="10946859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400" dirty="0">
                <a:cs typeface="Calibri" panose="020F0502020204030204" pitchFamily="34" charset="0"/>
              </a:rPr>
              <a:t>The University is in the process of implementing the following: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Calibri" panose="020F0502020204030204" pitchFamily="34" charset="0"/>
              </a:rPr>
              <a:t>New outbound integration between Workday Business Assets and URSpace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Calibri" panose="020F0502020204030204" pitchFamily="34" charset="0"/>
              </a:rPr>
              <a:t>New inbound integration between URSpace and Workday Business Assets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400" dirty="0">
              <a:cs typeface="Calibri" panose="020F0502020204030204" pitchFamily="34" charset="0"/>
            </a:endParaRP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These integrations are necessary as the University’s legacy fixed asset system (URFAS) has been decommissioned</a:t>
            </a:r>
          </a:p>
          <a:p>
            <a:pPr lvl="1"/>
            <a:endParaRPr lang="en-US" sz="2400" dirty="0">
              <a:cs typeface="Calibri" panose="020F0502020204030204" pitchFamily="34" charset="0"/>
            </a:endParaRP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In the interim, Financial Reporting sent movable equipment listings from Business Assets to cost centers to update location, serial numbers and responsible person(s) the week of 11/10/2025.  If you did not receive the list, please the Equipment Administrator  </a:t>
            </a:r>
            <a:r>
              <a:rPr lang="en-US" sz="2400" dirty="0">
                <a:cs typeface="Calibri" panose="020F0502020204030204" pitchFamily="34" charset="0"/>
                <a:hlinkClick r:id="rId3"/>
              </a:rPr>
              <a:t>equipadmin@finance.rochester.edu</a:t>
            </a:r>
            <a:r>
              <a:rPr lang="en-US" sz="2400" dirty="0">
                <a:cs typeface="Calibri" panose="020F0502020204030204" pitchFamily="34" charset="0"/>
              </a:rPr>
              <a:t>.</a:t>
            </a:r>
          </a:p>
          <a:p>
            <a:pPr lvl="1"/>
            <a:endParaRPr lang="en-US" sz="2400" dirty="0">
              <a:cs typeface="Calibri" panose="020F0502020204030204" pitchFamily="34" charset="0"/>
            </a:endParaRP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Listings are due back to Financial Reporting by 01/15/2026.</a:t>
            </a:r>
          </a:p>
          <a:p>
            <a:pPr lvl="1"/>
            <a:endParaRPr lang="en-US" sz="2400" dirty="0">
              <a:cs typeface="Calibri" panose="020F0502020204030204" pitchFamily="34" charset="0"/>
            </a:endParaRP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 </a:t>
            </a:r>
          </a:p>
          <a:p>
            <a:pPr lvl="1"/>
            <a:endParaRPr lang="en-US" sz="2400" dirty="0">
              <a:cs typeface="Calibri" panose="020F0502020204030204" pitchFamily="34" charset="0"/>
            </a:endParaRPr>
          </a:p>
          <a:p>
            <a:pPr lvl="1"/>
            <a:endParaRPr lang="en-US" sz="2400" dirty="0">
              <a:cs typeface="Calibri" panose="020F0502020204030204" pitchFamily="34" charset="0"/>
            </a:endParaRPr>
          </a:p>
          <a:p>
            <a:pPr lvl="2"/>
            <a:endParaRPr lang="en-US" sz="2800" dirty="0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934F6F31-AD97-0A06-077F-A5C946162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5508" y="6356350"/>
            <a:ext cx="2743200" cy="365125"/>
          </a:xfrm>
        </p:spPr>
        <p:txBody>
          <a:bodyPr/>
          <a:lstStyle/>
          <a:p>
            <a:fld id="{C2E082BF-58CC-EF44-B443-2FC6A583D47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879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31EE5-EBD9-5371-2EFB-B9F682E27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DOL Issues New Independent Contractor ...">
            <a:extLst>
              <a:ext uri="{FF2B5EF4-FFF2-40B4-BE49-F238E27FC236}">
                <a16:creationId xmlns:a16="http://schemas.microsoft.com/office/drawing/2014/main" id="{CB0763CE-3149-C9AB-07A1-002C31DF660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81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Line 4">
            <a:extLst>
              <a:ext uri="{FF2B5EF4-FFF2-40B4-BE49-F238E27FC236}">
                <a16:creationId xmlns:a16="http://schemas.microsoft.com/office/drawing/2014/main" id="{A8AFFF51-BDB0-AF94-A745-50FF71718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787400"/>
            <a:ext cx="11277600" cy="0"/>
          </a:xfrm>
          <a:prstGeom prst="line">
            <a:avLst/>
          </a:prstGeom>
          <a:noFill/>
          <a:ln w="28575">
            <a:solidFill>
              <a:srgbClr val="FFC000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1pPr>
            <a:lvl2pPr marL="609585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2pPr>
            <a:lvl3pPr marL="1219170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3pPr>
            <a:lvl4pPr marL="1828754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4pPr>
            <a:lvl5pPr marL="2438339"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5pPr>
            <a:lvl6pPr marL="3047924" algn="l" defTabSz="609585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6pPr>
            <a:lvl7pPr marL="3657509" algn="l" defTabSz="609585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7pPr>
            <a:lvl8pPr marL="4267093" algn="l" defTabSz="609585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8pPr>
            <a:lvl9pPr marL="4876678" algn="l" defTabSz="609585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MS Pゴシック" charset="0"/>
                <a:cs typeface="MS P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92C5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3E5C20-6208-325B-BE3A-5032FF3A0F56}"/>
              </a:ext>
            </a:extLst>
          </p:cNvPr>
          <p:cNvSpPr txBox="1"/>
          <p:nvPr/>
        </p:nvSpPr>
        <p:spPr>
          <a:xfrm>
            <a:off x="114934" y="0"/>
            <a:ext cx="11162666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dirty="0">
                <a:solidFill>
                  <a:srgbClr val="006AFF"/>
                </a:solidFill>
                <a:latin typeface="+mj-lt"/>
                <a:ea typeface="+mj-ea"/>
                <a:cs typeface="+mj-cs"/>
              </a:rPr>
              <a:t>Fiscal year 2026 Movable Equipment Survey Update</a:t>
            </a:r>
          </a:p>
          <a:p>
            <a:pPr algn="l"/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5B9AD4">
                  <a:lumMod val="25000"/>
                </a:srgbClr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66236E-A201-CB2F-C8B4-AC38CB7EA1D4}"/>
              </a:ext>
            </a:extLst>
          </p:cNvPr>
          <p:cNvSpPr txBox="1"/>
          <p:nvPr/>
        </p:nvSpPr>
        <p:spPr>
          <a:xfrm>
            <a:off x="330741" y="1248392"/>
            <a:ext cx="10946859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400" dirty="0">
                <a:cs typeface="Calibri" panose="020F0502020204030204" pitchFamily="34" charset="0"/>
              </a:rPr>
              <a:t>Both inbound and outbound integrations are expected to be released to production during the first quarter of calendar year </a:t>
            </a:r>
            <a:r>
              <a:rPr lang="en-US" sz="2400">
                <a:cs typeface="Calibri" panose="020F0502020204030204" pitchFamily="34" charset="0"/>
              </a:rPr>
              <a:t>2026 </a:t>
            </a:r>
          </a:p>
          <a:p>
            <a:pPr lvl="1"/>
            <a:endParaRPr lang="en-US" sz="2400" dirty="0">
              <a:cs typeface="Calibri" panose="020F050202020403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Calibri" panose="020F0502020204030204" pitchFamily="34" charset="0"/>
              </a:rPr>
              <a:t>Formal equipment survey requests distributed to all cost centers once the integrations are fully live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Calibri" panose="020F0502020204030204" pitchFamily="34" charset="0"/>
              </a:rPr>
              <a:t>Equipment surveys are required to be completed during fiscal year 2026 per University and Uniform Guidance regulations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Calibri" panose="020F0502020204030204" pitchFamily="34" charset="0"/>
              </a:rPr>
              <a:t>Financial Reporting will be updating training materials and will provide training via Zoom/Microsoft Teams upon requested</a:t>
            </a:r>
          </a:p>
          <a:p>
            <a:pPr lvl="1"/>
            <a:endParaRPr lang="en-US" sz="2400" dirty="0">
              <a:cs typeface="Calibri" panose="020F0502020204030204" pitchFamily="34" charset="0"/>
            </a:endParaRP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Please direct all questions and concerns regarding the movable equipment updates to the Equipment Administrator  </a:t>
            </a:r>
            <a:r>
              <a:rPr lang="en-US" sz="2400" dirty="0">
                <a:cs typeface="Calibri" panose="020F0502020204030204" pitchFamily="34" charset="0"/>
                <a:hlinkClick r:id="rId3"/>
              </a:rPr>
              <a:t>equipadmin@finance.rochester.edu</a:t>
            </a:r>
            <a:r>
              <a:rPr lang="en-US" sz="2400" dirty="0">
                <a:cs typeface="Calibri" panose="020F0502020204030204" pitchFamily="34" charset="0"/>
              </a:rPr>
              <a:t> as all Financial Reporting staff have access to this mailbox</a:t>
            </a:r>
          </a:p>
          <a:p>
            <a:pPr lvl="2"/>
            <a:endParaRPr lang="en-US" sz="2400" dirty="0">
              <a:cs typeface="Calibri" panose="020F0502020204030204" pitchFamily="34" charset="0"/>
            </a:endParaRPr>
          </a:p>
          <a:p>
            <a:pPr lvl="2"/>
            <a:endParaRPr lang="en-US" sz="2800" dirty="0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D623A921-E025-691E-97AF-3B1DF8FA0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5508" y="6356350"/>
            <a:ext cx="2743200" cy="365125"/>
          </a:xfrm>
        </p:spPr>
        <p:txBody>
          <a:bodyPr/>
          <a:lstStyle/>
          <a:p>
            <a:fld id="{C2E082BF-58CC-EF44-B443-2FC6A583D47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397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4e17f4-cf11-4ce2-b3ef-5de76bf4ce41}" enabled="0" method="" siteId="{374e17f4-cf11-4ce2-b3ef-5de76bf4ce4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7938</TotalTime>
  <Words>237</Words>
  <Application>Microsoft Office PowerPoint</Application>
  <PresentationFormat>Widescreen</PresentationFormat>
  <Paragraphs>28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Garamond</vt:lpstr>
      <vt:lpstr>Office Theme</vt:lpstr>
      <vt:lpstr>Agenda</vt:lpstr>
      <vt:lpstr>PowerPoint Presentation</vt:lpstr>
      <vt:lpstr>PowerPoint Presentation</vt:lpstr>
    </vt:vector>
  </TitlesOfParts>
  <Manager/>
  <Company>University of Rochester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Nguyen, Katherine</dc:creator>
  <cp:keywords>University of Rochester</cp:keywords>
  <dc:description/>
  <cp:lastModifiedBy>Ballou, Caroline</cp:lastModifiedBy>
  <cp:revision>42</cp:revision>
  <dcterms:created xsi:type="dcterms:W3CDTF">2025-09-17T18:36:49Z</dcterms:created>
  <dcterms:modified xsi:type="dcterms:W3CDTF">2025-11-17T17:41:47Z</dcterms:modified>
  <cp:category/>
</cp:coreProperties>
</file>