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9A85-D801-4F94-9129-E4C75401245E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14A-CB1A-44F7-9361-D9C46AAC7231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3133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9A85-D801-4F94-9129-E4C75401245E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14A-CB1A-44F7-9361-D9C46AAC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333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9A85-D801-4F94-9129-E4C75401245E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14A-CB1A-44F7-9361-D9C46AAC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117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9A85-D801-4F94-9129-E4C75401245E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14A-CB1A-44F7-9361-D9C46AAC723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650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9A85-D801-4F94-9129-E4C75401245E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14A-CB1A-44F7-9361-D9C46AAC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6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9A85-D801-4F94-9129-E4C75401245E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14A-CB1A-44F7-9361-D9C46AAC723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5333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9A85-D801-4F94-9129-E4C75401245E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14A-CB1A-44F7-9361-D9C46AAC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2346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9A85-D801-4F94-9129-E4C75401245E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14A-CB1A-44F7-9361-D9C46AAC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1426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9A85-D801-4F94-9129-E4C75401245E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14A-CB1A-44F7-9361-D9C46AAC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412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9A85-D801-4F94-9129-E4C75401245E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14A-CB1A-44F7-9361-D9C46AAC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186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9A85-D801-4F94-9129-E4C75401245E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14A-CB1A-44F7-9361-D9C46AAC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474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9A85-D801-4F94-9129-E4C75401245E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14A-CB1A-44F7-9361-D9C46AAC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56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9A85-D801-4F94-9129-E4C75401245E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14A-CB1A-44F7-9361-D9C46AAC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263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9A85-D801-4F94-9129-E4C75401245E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14A-CB1A-44F7-9361-D9C46AAC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826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9A85-D801-4F94-9129-E4C75401245E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14A-CB1A-44F7-9361-D9C46AAC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105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9A85-D801-4F94-9129-E4C75401245E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14A-CB1A-44F7-9361-D9C46AAC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80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9A85-D801-4F94-9129-E4C75401245E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B614A-CB1A-44F7-9361-D9C46AAC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064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5169A85-D801-4F94-9129-E4C75401245E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0DB614A-CB1A-44F7-9361-D9C46AAC7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7574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RCO@ur.Rochester.ed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B8A3E-6BA2-DBE5-86E6-021F7D147A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Research Compliance Office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830A68-BDFF-1CCD-0429-2CB918544A6E}"/>
              </a:ext>
            </a:extLst>
          </p:cNvPr>
          <p:cNvSpPr txBox="1"/>
          <p:nvPr/>
        </p:nvSpPr>
        <p:spPr>
          <a:xfrm>
            <a:off x="923544" y="4096512"/>
            <a:ext cx="91257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request Template on the next slide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pPr algn="ctr"/>
            <a:r>
              <a:rPr lang="en-US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 to </a:t>
            </a:r>
            <a:r>
              <a:rPr lang="en-US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RCO@ur.Rochester.edu</a:t>
            </a:r>
            <a:endParaRPr lang="en-US" sz="36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239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8053E-ECA4-F4F5-9B0D-C7F57B483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6304"/>
            <a:ext cx="11850624" cy="6711696"/>
          </a:xfrm>
        </p:spPr>
        <p:txBody>
          <a:bodyPr>
            <a:normAutofit fontScale="85000" lnSpcReduction="10000"/>
          </a:bodyPr>
          <a:lstStyle/>
          <a:p>
            <a:pPr marL="0" marR="0">
              <a:buNone/>
            </a:pPr>
            <a:r>
              <a:rPr lang="en-US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Request: Please write a sentence explaining what you are asking the Research Compliance Office to do with your study.</a:t>
            </a:r>
            <a:endParaRPr lang="en-US" sz="2400" dirty="0">
              <a:solidFill>
                <a:srgbClr val="FFFF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buNone/>
            </a:pPr>
            <a:r>
              <a:rPr lang="en-US" sz="20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OnCore</a:t>
            </a:r>
            <a:r>
              <a:rPr lang="en-US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Protocol: (i.e. </a:t>
            </a:r>
            <a:r>
              <a:rPr lang="en-US" sz="20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PULxxxxxx</a:t>
            </a:r>
            <a:r>
              <a:rPr lang="en-US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SURxxxxxx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etc.)</a:t>
            </a:r>
            <a:endParaRPr lang="en-US" sz="2400" dirty="0">
              <a:solidFill>
                <a:srgbClr val="FFFF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buNone/>
            </a:pPr>
            <a:r>
              <a:rPr lang="en-US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Study Title:</a:t>
            </a:r>
            <a:endParaRPr lang="en-US" sz="2400" dirty="0">
              <a:solidFill>
                <a:srgbClr val="FFFF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buNone/>
            </a:pPr>
            <a:r>
              <a:rPr lang="en-US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NCT number:</a:t>
            </a:r>
            <a:endParaRPr lang="en-US" sz="2400" dirty="0">
              <a:solidFill>
                <a:srgbClr val="FFFF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>
              <a:buNone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Who is the Principal Investigator (PI)?</a:t>
            </a:r>
          </a:p>
          <a:p>
            <a:pPr marL="0" marR="0">
              <a:buNone/>
            </a:pPr>
            <a:r>
              <a:rPr lang="en-US" sz="20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OnCore</a:t>
            </a:r>
            <a:r>
              <a:rPr lang="en-US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Calendar: Y/N	 (Does it currently have one built? please state department build or OCR build)</a:t>
            </a:r>
            <a:endParaRPr lang="en-US" sz="2400" dirty="0">
              <a:solidFill>
                <a:srgbClr val="FFFF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>
              <a:buNone/>
            </a:pPr>
            <a:r>
              <a:rPr lang="en-US" sz="20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OnCore</a:t>
            </a:r>
            <a:r>
              <a:rPr lang="en-US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Budget: Y/N 	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Is this in </a:t>
            </a:r>
            <a:r>
              <a:rPr lang="en-US" dirty="0" err="1">
                <a:solidFill>
                  <a:srgbClr val="FFFF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OnCore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prepared by department or OCR?)</a:t>
            </a:r>
            <a:endParaRPr lang="en-US" dirty="0">
              <a:solidFill>
                <a:srgbClr val="FFFF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buNone/>
            </a:pPr>
            <a:r>
              <a:rPr lang="en-US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RPE interface: Y/N 	(Does your study require a presence in </a:t>
            </a:r>
            <a:r>
              <a:rPr lang="en-US" sz="2000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eRecord</a:t>
            </a:r>
            <a:r>
              <a:rPr lang="en-US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?)</a:t>
            </a:r>
            <a:endParaRPr lang="en-US" sz="2400" dirty="0">
              <a:solidFill>
                <a:srgbClr val="FFFF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buNone/>
            </a:pPr>
            <a:r>
              <a:rPr lang="en-US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Billing Risk: (previous determination by MR? if yes, attach email that states this)</a:t>
            </a:r>
          </a:p>
          <a:p>
            <a:pPr marL="0">
              <a:buNone/>
            </a:pPr>
            <a:r>
              <a:rPr lang="en-US" sz="21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is the CTA number?  </a:t>
            </a:r>
            <a:r>
              <a:rPr lang="en-US" sz="2100" dirty="0">
                <a:solidFill>
                  <a:srgbClr val="FFFF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							Who is your ORPA RA?</a:t>
            </a:r>
          </a:p>
          <a:p>
            <a:pPr marL="0" marR="0">
              <a:buNone/>
            </a:pPr>
            <a:r>
              <a:rPr lang="en-US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Required documentation attached:</a:t>
            </a:r>
            <a:endParaRPr lang="en-US" sz="2400" dirty="0">
              <a:solidFill>
                <a:srgbClr val="FFFF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buFont typeface="+mj-lt"/>
              <a:buAutoNum type="arabicPeriod"/>
            </a:pPr>
            <a:r>
              <a:rPr lang="en-US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Protocol: Version…</a:t>
            </a:r>
            <a:endParaRPr lang="en-US" sz="2400" dirty="0">
              <a:solidFill>
                <a:srgbClr val="FFFF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buFont typeface="+mj-lt"/>
              <a:buAutoNum type="arabicPeriod"/>
            </a:pPr>
            <a:r>
              <a:rPr lang="en-US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ICF: Version…</a:t>
            </a:r>
            <a:endParaRPr lang="en-US" sz="2400" dirty="0">
              <a:solidFill>
                <a:srgbClr val="FFFF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buFont typeface="+mj-lt"/>
              <a:buAutoNum type="arabicPeriod"/>
            </a:pPr>
            <a:r>
              <a:rPr lang="en-US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Signed Feasibility </a:t>
            </a:r>
            <a:endParaRPr lang="en-US" sz="2400" dirty="0">
              <a:solidFill>
                <a:srgbClr val="FFFF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buFont typeface="+mj-lt"/>
              <a:buAutoNum type="arabicPeriod"/>
            </a:pPr>
            <a:r>
              <a:rPr lang="en-US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MCA: (Medicare Coverage Analysis) if applicable</a:t>
            </a:r>
            <a:endParaRPr lang="en-US" sz="2400" dirty="0">
              <a:solidFill>
                <a:srgbClr val="FFFF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buFont typeface="+mj-lt"/>
              <a:buAutoNum type="arabicPeriod"/>
            </a:pPr>
            <a:r>
              <a:rPr lang="en-US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IDE/FDA determination: (Investigational Device Exemption) Letter</a:t>
            </a:r>
            <a:endParaRPr lang="en-US" sz="2400" dirty="0">
              <a:solidFill>
                <a:srgbClr val="FFFF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buFont typeface="+mj-lt"/>
              <a:buAutoNum type="arabicPeriod"/>
            </a:pPr>
            <a:r>
              <a:rPr lang="en-US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Sponsor budget:</a:t>
            </a:r>
            <a:endParaRPr lang="en-US" sz="2400" dirty="0">
              <a:solidFill>
                <a:srgbClr val="FFFF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buFont typeface="+mj-lt"/>
              <a:buAutoNum type="arabicPeriod"/>
            </a:pPr>
            <a:r>
              <a:rPr lang="en-US" sz="2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Oncore budget: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233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3455E-684B-0E15-DE1C-C18AB0169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1129836" cy="5413248"/>
          </a:xfrm>
        </p:spPr>
        <p:txBody>
          <a:bodyPr/>
          <a:lstStyle/>
          <a:p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submissions should be as complete as possible with all the information from the previous slide included in the submission.  </a:t>
            </a:r>
          </a:p>
          <a:p>
            <a:endParaRPr lang="en-US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subject line of the email should include your studies </a:t>
            </a:r>
            <a:r>
              <a:rPr lang="en-US" sz="4000" b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OnCore</a:t>
            </a:r>
            <a:r>
              <a:rPr lang="en-US" sz="4000" b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reference number.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136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D80B4-B5F6-5CF4-2C82-F564CE01C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946904"/>
            <a:ext cx="8534400" cy="104749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Activating A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7C913-E3F9-DE47-A16A-5291A7E38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1230420" cy="4334256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Provide a minimum of 24 hours/ 1 business day notice prior to needing a study activated in both </a:t>
            </a:r>
            <a:r>
              <a:rPr lang="en-US" sz="40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OnCore</a:t>
            </a:r>
            <a:r>
              <a:rPr lang="en-US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40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eRecord</a:t>
            </a:r>
            <a:r>
              <a:rPr lang="en-US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r>
              <a:rPr lang="en-US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allows us to ensure that our workflow can </a:t>
            </a:r>
            <a:r>
              <a:rPr lang="en-US" sz="40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completed </a:t>
            </a:r>
            <a:r>
              <a:rPr lang="en-US" sz="4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correctly.</a:t>
            </a:r>
          </a:p>
        </p:txBody>
      </p:sp>
    </p:spTree>
    <p:extLst>
      <p:ext uri="{BB962C8B-B14F-4D97-AF65-F5344CB8AC3E}">
        <p14:creationId xmlns:p14="http://schemas.microsoft.com/office/powerpoint/2010/main" val="3278614655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846</TotalTime>
  <Words>281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Slice</vt:lpstr>
      <vt:lpstr>Research Compliance Office </vt:lpstr>
      <vt:lpstr>PowerPoint Presentation</vt:lpstr>
      <vt:lpstr>PowerPoint Presentation</vt:lpstr>
      <vt:lpstr>Activating A Study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Maiman, Joshua</dc:creator>
  <cp:lastModifiedBy>Maiman, Joshua</cp:lastModifiedBy>
  <cp:revision>9</cp:revision>
  <dcterms:created xsi:type="dcterms:W3CDTF">2025-11-18T13:45:18Z</dcterms:created>
  <dcterms:modified xsi:type="dcterms:W3CDTF">2025-11-25T13:30:46Z</dcterms:modified>
</cp:coreProperties>
</file>