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8" r:id="rId2"/>
    <p:sldId id="260" r:id="rId3"/>
    <p:sldId id="261" r:id="rId4"/>
    <p:sldId id="264" r:id="rId5"/>
    <p:sldId id="262" r:id="rId6"/>
    <p:sldId id="263"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FF"/>
    <a:srgbClr val="001E5F"/>
    <a:srgbClr val="FFD82D"/>
    <a:srgbClr val="FFD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0"/>
    <p:restoredTop sz="72310" autoAdjust="0"/>
  </p:normalViewPr>
  <p:slideViewPr>
    <p:cSldViewPr snapToGrid="0">
      <p:cViewPr varScale="1">
        <p:scale>
          <a:sx n="67" d="100"/>
          <a:sy n="67" d="100"/>
        </p:scale>
        <p:origin x="1164" y="48"/>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852F4-D39B-0C73-2FBF-55EF6865F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CD0969-F3D8-3517-6AE9-BF74280811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B80A5-3815-2646-B5BC-E002C1BF3582}" type="datetimeFigureOut">
              <a:rPr lang="en-US" smtClean="0"/>
              <a:t>12/30/2025</a:t>
            </a:fld>
            <a:endParaRPr lang="en-US"/>
          </a:p>
        </p:txBody>
      </p:sp>
      <p:sp>
        <p:nvSpPr>
          <p:cNvPr id="4" name="Footer Placeholder 3">
            <a:extLst>
              <a:ext uri="{FF2B5EF4-FFF2-40B4-BE49-F238E27FC236}">
                <a16:creationId xmlns:a16="http://schemas.microsoft.com/office/drawing/2014/main" id="{0A6B738B-45E4-8A68-3751-0767A9E3D9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6BC6A5-74C2-D1CC-3931-6260860462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FC860-E3F2-7147-9C17-4BF791493A2A}" type="slidenum">
              <a:rPr lang="en-US" smtClean="0"/>
              <a:t>‹#›</a:t>
            </a:fld>
            <a:endParaRPr lang="en-US"/>
          </a:p>
        </p:txBody>
      </p:sp>
    </p:spTree>
    <p:extLst>
      <p:ext uri="{BB962C8B-B14F-4D97-AF65-F5344CB8AC3E}">
        <p14:creationId xmlns:p14="http://schemas.microsoft.com/office/powerpoint/2010/main" val="282238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6C105-869B-554F-86B2-F7B7D7FBF15C}" type="datetimeFigureOut">
              <a:rPr lang="en-US" smtClean="0"/>
              <a:t>12/30/2025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783F7-297B-3441-9E65-C9D93D1C7D5A}" type="slidenum">
              <a:rPr lang="en-US" smtClean="0"/>
              <a:t>‹#›</a:t>
            </a:fld>
            <a:endParaRPr lang="en-US"/>
          </a:p>
        </p:txBody>
      </p:sp>
    </p:spTree>
    <p:extLst>
      <p:ext uri="{BB962C8B-B14F-4D97-AF65-F5344CB8AC3E}">
        <p14:creationId xmlns:p14="http://schemas.microsoft.com/office/powerpoint/2010/main" val="38028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we have several NIH updates to present.</a:t>
            </a:r>
          </a:p>
        </p:txBody>
      </p:sp>
      <p:sp>
        <p:nvSpPr>
          <p:cNvPr id="4" name="Slide Number Placeholder 3"/>
          <p:cNvSpPr>
            <a:spLocks noGrp="1"/>
          </p:cNvSpPr>
          <p:nvPr>
            <p:ph type="sldNum" sz="quarter" idx="5"/>
          </p:nvPr>
        </p:nvSpPr>
        <p:spPr/>
        <p:txBody>
          <a:bodyPr/>
          <a:lstStyle/>
          <a:p>
            <a:fld id="{919783F7-297B-3441-9E65-C9D93D1C7D5A}" type="slidenum">
              <a:rPr lang="en-US" smtClean="0"/>
              <a:t>1</a:t>
            </a:fld>
            <a:endParaRPr lang="en-US"/>
          </a:p>
        </p:txBody>
      </p:sp>
    </p:spTree>
    <p:extLst>
      <p:ext uri="{BB962C8B-B14F-4D97-AF65-F5344CB8AC3E}">
        <p14:creationId xmlns:p14="http://schemas.microsoft.com/office/powerpoint/2010/main" val="375103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has announced that Research Security training will be required for all senior/key personnel named in NIH applications submitted to deadlines on and after May 25</a:t>
            </a:r>
            <a:r>
              <a:rPr lang="en-US" baseline="30000" dirty="0"/>
              <a:t>th</a:t>
            </a:r>
            <a:r>
              <a:rPr lang="en-US" dirty="0"/>
              <a:t>, 2026. This training must be completed within the 12 months prior to the date of application submission.</a:t>
            </a:r>
          </a:p>
          <a:p>
            <a:endParaRPr lang="en-US" dirty="0"/>
          </a:p>
          <a:p>
            <a:r>
              <a:rPr lang="en-US" dirty="0"/>
              <a:t>This does not change the training requirement associated with submission of Other Support documents. Currently, any senior/key personnel submitting other support documents to NIH must complete the research security training to satisfy the NIH disclosure training requirement. Completing training prior to submitting other support will also satisfy the application training requirement as long as the completion date is within 12 months of application submission.</a:t>
            </a:r>
          </a:p>
          <a:p>
            <a:endParaRPr lang="en-US" dirty="0"/>
          </a:p>
          <a:p>
            <a:r>
              <a:rPr lang="en-US" dirty="0"/>
              <a:t>The research security training is accessible to the University community in </a:t>
            </a:r>
            <a:r>
              <a:rPr lang="en-US" dirty="0" err="1"/>
              <a:t>mypath</a:t>
            </a:r>
            <a:r>
              <a:rPr lang="en-US" dirty="0"/>
              <a:t>, as indicated on the slide.</a:t>
            </a:r>
          </a:p>
          <a:p>
            <a:br>
              <a:rPr lang="en-US" dirty="0"/>
            </a:br>
            <a:r>
              <a:rPr lang="en-US" dirty="0"/>
              <a:t>Further information can be found on the Office of Vice President for Research website, as linked on the slide.</a:t>
            </a:r>
          </a:p>
        </p:txBody>
      </p:sp>
      <p:sp>
        <p:nvSpPr>
          <p:cNvPr id="4" name="Slide Number Placeholder 3"/>
          <p:cNvSpPr>
            <a:spLocks noGrp="1"/>
          </p:cNvSpPr>
          <p:nvPr>
            <p:ph type="sldNum" sz="quarter" idx="5"/>
          </p:nvPr>
        </p:nvSpPr>
        <p:spPr/>
        <p:txBody>
          <a:bodyPr/>
          <a:lstStyle/>
          <a:p>
            <a:fld id="{919783F7-297B-3441-9E65-C9D93D1C7D5A}" type="slidenum">
              <a:rPr lang="en-US" smtClean="0"/>
              <a:t>2</a:t>
            </a:fld>
            <a:endParaRPr lang="en-US"/>
          </a:p>
        </p:txBody>
      </p:sp>
    </p:spTree>
    <p:extLst>
      <p:ext uri="{BB962C8B-B14F-4D97-AF65-F5344CB8AC3E}">
        <p14:creationId xmlns:p14="http://schemas.microsoft.com/office/powerpoint/2010/main" val="228592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announced that the Common Forms, prepared in </a:t>
            </a:r>
            <a:r>
              <a:rPr lang="en-US" dirty="0" err="1"/>
              <a:t>SciENcv</a:t>
            </a:r>
            <a:r>
              <a:rPr lang="en-US" dirty="0"/>
              <a:t>, will be required for NIH submissions to deadlines on and after January 25</a:t>
            </a:r>
            <a:r>
              <a:rPr lang="en-US" baseline="30000" dirty="0"/>
              <a:t>th</a:t>
            </a:r>
            <a:r>
              <a:rPr lang="en-US" dirty="0"/>
              <a:t>, 2026. The system will provide a warning for the January 25</a:t>
            </a:r>
            <a:r>
              <a:rPr lang="en-US" baseline="30000" dirty="0"/>
              <a:t>th</a:t>
            </a:r>
            <a:r>
              <a:rPr lang="en-US" dirty="0"/>
              <a:t> Center and Training grant deadline, and will have a validation preventing submission beginning with the February 5</a:t>
            </a:r>
            <a:r>
              <a:rPr lang="en-US" baseline="30000" dirty="0"/>
              <a:t>th</a:t>
            </a:r>
            <a:r>
              <a:rPr lang="en-US" dirty="0"/>
              <a:t> deadline.</a:t>
            </a:r>
          </a:p>
          <a:p>
            <a:endParaRPr lang="en-US" dirty="0"/>
          </a:p>
          <a:p>
            <a:r>
              <a:rPr lang="en-US" dirty="0"/>
              <a:t>The finalized forms are live in </a:t>
            </a:r>
            <a:r>
              <a:rPr lang="en-US" dirty="0" err="1"/>
              <a:t>SciENcv</a:t>
            </a:r>
            <a:r>
              <a:rPr lang="en-US" dirty="0"/>
              <a:t>, and were converted from the preview forms.</a:t>
            </a:r>
          </a:p>
          <a:p>
            <a:endParaRPr lang="en-US" dirty="0"/>
          </a:p>
          <a:p>
            <a:r>
              <a:rPr lang="en-US" dirty="0"/>
              <a:t>Just prior to the holidays, on December 19</a:t>
            </a:r>
            <a:r>
              <a:rPr lang="en-US" baseline="30000" dirty="0"/>
              <a:t>th</a:t>
            </a:r>
            <a:r>
              <a:rPr lang="en-US" dirty="0"/>
              <a:t>, I sent an ORPA-L with asynchronous training resources and FAQs available. I have not seen any specific training resources released by NIH at this time. ORPA is scheduling a drop-in office hours session in mid-January, and will schedule further sessions if needed through the February R01 and R21 deadlines to provide synchronous support to users. Additionally, NIH has released updated FAQs on the common forms, as linked on the slide.</a:t>
            </a:r>
          </a:p>
        </p:txBody>
      </p:sp>
      <p:sp>
        <p:nvSpPr>
          <p:cNvPr id="4" name="Slide Number Placeholder 3"/>
          <p:cNvSpPr>
            <a:spLocks noGrp="1"/>
          </p:cNvSpPr>
          <p:nvPr>
            <p:ph type="sldNum" sz="quarter" idx="5"/>
          </p:nvPr>
        </p:nvSpPr>
        <p:spPr/>
        <p:txBody>
          <a:bodyPr/>
          <a:lstStyle/>
          <a:p>
            <a:fld id="{919783F7-297B-3441-9E65-C9D93D1C7D5A}" type="slidenum">
              <a:rPr lang="en-US" smtClean="0"/>
              <a:t>3</a:t>
            </a:fld>
            <a:endParaRPr lang="en-US"/>
          </a:p>
        </p:txBody>
      </p:sp>
    </p:spTree>
    <p:extLst>
      <p:ext uri="{BB962C8B-B14F-4D97-AF65-F5344CB8AC3E}">
        <p14:creationId xmlns:p14="http://schemas.microsoft.com/office/powerpoint/2010/main" val="296109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announced updated application policies. Letters of intent (which were never required or binding) will no longer be accepted or requested. Additionally, NIH no longer requires applicants to contact the funding Institute or Center prior to submitting an application that requests $500,000 or more in direct costs in any one budget period.</a:t>
            </a:r>
          </a:p>
          <a:p>
            <a:endParaRPr lang="en-US" dirty="0"/>
          </a:p>
          <a:p>
            <a:r>
              <a:rPr lang="en-US" dirty="0"/>
              <a:t>Please note that at this time, UR dean’s office signoff policies remain unchanged. The dean’s offices for the school of medicine and dentistry, school of arts and sciences, and Hajim school all require ancillary review and signoff for applications requesting $500,000 or more in direct costs in any one budget period.</a:t>
            </a:r>
          </a:p>
        </p:txBody>
      </p:sp>
      <p:sp>
        <p:nvSpPr>
          <p:cNvPr id="4" name="Slide Number Placeholder 3"/>
          <p:cNvSpPr>
            <a:spLocks noGrp="1"/>
          </p:cNvSpPr>
          <p:nvPr>
            <p:ph type="sldNum" sz="quarter" idx="5"/>
          </p:nvPr>
        </p:nvSpPr>
        <p:spPr/>
        <p:txBody>
          <a:bodyPr/>
          <a:lstStyle/>
          <a:p>
            <a:fld id="{919783F7-297B-3441-9E65-C9D93D1C7D5A}" type="slidenum">
              <a:rPr lang="en-US" smtClean="0"/>
              <a:t>4</a:t>
            </a:fld>
            <a:endParaRPr lang="en-US"/>
          </a:p>
        </p:txBody>
      </p:sp>
    </p:spTree>
    <p:extLst>
      <p:ext uri="{BB962C8B-B14F-4D97-AF65-F5344CB8AC3E}">
        <p14:creationId xmlns:p14="http://schemas.microsoft.com/office/powerpoint/2010/main" val="274428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issued a reminder that applications must be complete and compliant with all instructions at the time of submission. This includes instructions in the SF424 R&amp;R application guide, the Notice of Funding Opportunity to which the application responds, and any relevant NIH Guide Notices.</a:t>
            </a:r>
          </a:p>
          <a:p>
            <a:endParaRPr lang="en-US" dirty="0"/>
          </a:p>
          <a:p>
            <a:r>
              <a:rPr lang="en-US" dirty="0"/>
              <a:t>NIH may withdraw any incomplete or noncompliant applications.</a:t>
            </a:r>
          </a:p>
          <a:p>
            <a:endParaRPr lang="en-US" dirty="0"/>
          </a:p>
          <a:p>
            <a:r>
              <a:rPr lang="en-US" dirty="0"/>
              <a:t>NIH does not recommend relying solely on system validations to identify noncompliance, as eRA Commons is not set up to provide warnings or errors for every violation.</a:t>
            </a:r>
          </a:p>
          <a:p>
            <a:endParaRPr lang="en-US" dirty="0"/>
          </a:p>
          <a:p>
            <a:r>
              <a:rPr lang="en-US" dirty="0"/>
              <a:t>While ORPA also cannot guarantee we will identify any given noncompliant application, timely submission to ORPA that is respectful of the five-day internal submission deadline does increase our ability to review applications thoroughly.</a:t>
            </a:r>
          </a:p>
        </p:txBody>
      </p:sp>
      <p:sp>
        <p:nvSpPr>
          <p:cNvPr id="4" name="Slide Number Placeholder 3"/>
          <p:cNvSpPr>
            <a:spLocks noGrp="1"/>
          </p:cNvSpPr>
          <p:nvPr>
            <p:ph type="sldNum" sz="quarter" idx="5"/>
          </p:nvPr>
        </p:nvSpPr>
        <p:spPr/>
        <p:txBody>
          <a:bodyPr/>
          <a:lstStyle/>
          <a:p>
            <a:fld id="{919783F7-297B-3441-9E65-C9D93D1C7D5A}" type="slidenum">
              <a:rPr lang="en-US" smtClean="0"/>
              <a:t>5</a:t>
            </a:fld>
            <a:endParaRPr lang="en-US"/>
          </a:p>
        </p:txBody>
      </p:sp>
    </p:spTree>
    <p:extLst>
      <p:ext uri="{BB962C8B-B14F-4D97-AF65-F5344CB8AC3E}">
        <p14:creationId xmlns:p14="http://schemas.microsoft.com/office/powerpoint/2010/main" val="105525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an IORA update. As Anthony announced via ORPA-L, ORPA does not recommend utilizing the SF424 module in IORA (also known as system to system submission) to submit funding proposals to NIH until further notice.</a:t>
            </a:r>
          </a:p>
          <a:p>
            <a:endParaRPr lang="en-US" dirty="0"/>
          </a:p>
          <a:p>
            <a:r>
              <a:rPr lang="en-US" dirty="0"/>
              <a:t>The implementation of the common forms creates validation issues due to the electronic certificate information embedded in the Common Forms. The IORA vendor is currently updating the SF424 module to address these issues. ORPA will send a follow-up announcement when this is resolved.</a:t>
            </a:r>
          </a:p>
        </p:txBody>
      </p:sp>
      <p:sp>
        <p:nvSpPr>
          <p:cNvPr id="4" name="Slide Number Placeholder 3"/>
          <p:cNvSpPr>
            <a:spLocks noGrp="1"/>
          </p:cNvSpPr>
          <p:nvPr>
            <p:ph type="sldNum" sz="quarter" idx="5"/>
          </p:nvPr>
        </p:nvSpPr>
        <p:spPr/>
        <p:txBody>
          <a:bodyPr/>
          <a:lstStyle/>
          <a:p>
            <a:fld id="{919783F7-297B-3441-9E65-C9D93D1C7D5A}" type="slidenum">
              <a:rPr lang="en-US" smtClean="0"/>
              <a:t>6</a:t>
            </a:fld>
            <a:endParaRPr lang="en-US"/>
          </a:p>
        </p:txBody>
      </p:sp>
    </p:spTree>
    <p:extLst>
      <p:ext uri="{BB962C8B-B14F-4D97-AF65-F5344CB8AC3E}">
        <p14:creationId xmlns:p14="http://schemas.microsoft.com/office/powerpoint/2010/main" val="185012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Thank you for your time and attention this afternoon. </a:t>
            </a:r>
          </a:p>
          <a:p>
            <a:pPr marL="0" indent="0">
              <a:buFontTx/>
              <a:buNone/>
            </a:pPr>
            <a:endParaRPr lang="en-US" dirty="0"/>
          </a:p>
          <a:p>
            <a:pPr marL="171450" indent="-171450">
              <a:buFontTx/>
              <a:buChar char="-"/>
            </a:pPr>
            <a:r>
              <a:rPr lang="en-US" dirty="0"/>
              <a:t>Are there any questions I can address quickly on these updates?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783F7-297B-3441-9E65-C9D93D1C7D5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1094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A44619F-638D-F276-62E2-7114E8DED26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7005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pic>
        <p:nvPicPr>
          <p:cNvPr id="4" name="Picture 3">
            <a:extLst>
              <a:ext uri="{FF2B5EF4-FFF2-40B4-BE49-F238E27FC236}">
                <a16:creationId xmlns:a16="http://schemas.microsoft.com/office/drawing/2014/main" id="{16CDAA27-EC93-4265-ABAD-553FBADD7559}"/>
              </a:ext>
            </a:extLst>
          </p:cNvPr>
          <p:cNvPicPr>
            <a:picLocks noChangeAspect="1"/>
          </p:cNvPicPr>
          <p:nvPr userDrawn="1"/>
        </p:nvPicPr>
        <p:blipFill>
          <a:blip r:embed="rId3"/>
          <a:srcRect/>
          <a:stretch/>
        </p:blipFill>
        <p:spPr>
          <a:xfrm>
            <a:off x="5609688" y="988679"/>
            <a:ext cx="972624" cy="1271403"/>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B8541A04-2DA8-BCE6-F371-994039ACF91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95888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48F4D64E-A9F4-2FEF-5823-90A88ADD837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77549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pic>
        <p:nvPicPr>
          <p:cNvPr id="10" name="Picture 9">
            <a:extLst>
              <a:ext uri="{FF2B5EF4-FFF2-40B4-BE49-F238E27FC236}">
                <a16:creationId xmlns:a16="http://schemas.microsoft.com/office/drawing/2014/main" id="{46C34805-A26A-B0DE-64FD-6C68FE36B41C}"/>
              </a:ext>
            </a:extLst>
          </p:cNvPr>
          <p:cNvPicPr>
            <a:picLocks noChangeAspect="1"/>
          </p:cNvPicPr>
          <p:nvPr userDrawn="1"/>
        </p:nvPicPr>
        <p:blipFill>
          <a:blip r:embed="rId3"/>
          <a:srcRect/>
          <a:stretch/>
        </p:blipFill>
        <p:spPr>
          <a:xfrm>
            <a:off x="5609688" y="988678"/>
            <a:ext cx="972624" cy="1271405"/>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46281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sp>
        <p:nvSpPr>
          <p:cNvPr id="2" name="Title">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5059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FFD82B"/>
          </a:solidFill>
        </p:spPr>
        <p:txBody>
          <a:bodyPr anchor="ctr" anchorCtr="0">
            <a:noAutofit/>
          </a:bodyPr>
          <a:lstStyle>
            <a:lvl1pPr algn="ctr">
              <a:lnSpc>
                <a:spcPct val="80000"/>
              </a:lnSpc>
              <a:defRPr sz="60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24413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639" y="1785"/>
            <a:ext cx="12180721"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001E5F"/>
          </a:solidFill>
        </p:spPr>
        <p:txBody>
          <a:bodyPr anchor="ctr" anchorCtr="0">
            <a:noAutofit/>
          </a:bodyPr>
          <a:lstStyle>
            <a:lvl1pPr algn="ctr">
              <a:lnSpc>
                <a:spcPct val="80000"/>
              </a:lnSpc>
              <a:defRPr sz="6000">
                <a:solidFill>
                  <a:schemeClr val="bg1"/>
                </a:solidFill>
                <a:latin typeface="+mj-l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65D6771E-A2F0-C1A4-6C90-8F3CEACBF05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5486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173" y="1785"/>
            <a:ext cx="12185653" cy="6854430"/>
          </a:xfrm>
          <a:prstGeom prst="rect">
            <a:avLst/>
          </a:prstGeom>
        </p:spPr>
      </p:pic>
      <p:sp>
        <p:nvSpPr>
          <p:cNvPr id="3" name="Title 1">
            <a:extLst>
              <a:ext uri="{FF2B5EF4-FFF2-40B4-BE49-F238E27FC236}">
                <a16:creationId xmlns:a16="http://schemas.microsoft.com/office/drawing/2014/main" id="{CC9B3CF9-3B3D-DD79-F88B-40E255110DEE}"/>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02220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809" y="1785"/>
            <a:ext cx="1217438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chemeClr val="bg1"/>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08696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12C065-ABA8-9494-BED1-0830B556CD00}"/>
              </a:ext>
            </a:extLst>
          </p:cNvPr>
          <p:cNvSpPr>
            <a:spLocks noGrp="1"/>
          </p:cNvSpPr>
          <p:nvPr>
            <p:ph sz="half" idx="2"/>
          </p:nvPr>
        </p:nvSpPr>
        <p:spPr>
          <a:xfrm>
            <a:off x="5787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70131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a:xfrm>
            <a:off x="453275" y="348852"/>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18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6">
            <a:extLst>
              <a:ext uri="{FF2B5EF4-FFF2-40B4-BE49-F238E27FC236}">
                <a16:creationId xmlns:a16="http://schemas.microsoft.com/office/drawing/2014/main" id="{D56D12FE-80CC-9C5E-CDAC-BCCAB2EEA1CB}"/>
              </a:ext>
            </a:extLst>
          </p:cNvPr>
          <p:cNvSpPr>
            <a:spLocks noGrp="1"/>
          </p:cNvSpPr>
          <p:nvPr>
            <p:ph type="pic" sz="quarter" idx="13"/>
          </p:nvPr>
        </p:nvSpPr>
        <p:spPr>
          <a:xfrm>
            <a:off x="6096000" y="0"/>
            <a:ext cx="6096000" cy="6857999"/>
          </a:xfrm>
        </p:spPr>
        <p:txBody>
          <a:bodyPr/>
          <a:lstStyle/>
          <a:p>
            <a:endParaRPr lang="en-US"/>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2891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36D6B1B8-EB39-7210-8C88-799225564D40}"/>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870583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371-528F-0113-4E79-25DA2A3ED98A}"/>
              </a:ext>
            </a:extLst>
          </p:cNvPr>
          <p:cNvSpPr>
            <a:spLocks noGrp="1"/>
          </p:cNvSpPr>
          <p:nvPr>
            <p:ph type="title"/>
          </p:nvPr>
        </p:nvSpPr>
        <p:spPr>
          <a:xfrm>
            <a:off x="453276" y="339227"/>
            <a:ext cx="5332670" cy="1432651"/>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B2974E15-7FCE-83C0-E5B4-4633C9B0718B}"/>
              </a:ext>
            </a:extLst>
          </p:cNvPr>
          <p:cNvSpPr>
            <a:spLocks noGrp="1"/>
          </p:cNvSpPr>
          <p:nvPr>
            <p:ph type="pic" sz="quarter" idx="13"/>
          </p:nvPr>
        </p:nvSpPr>
        <p:spPr>
          <a:xfrm>
            <a:off x="6096000" y="18256"/>
            <a:ext cx="6096000" cy="6839744"/>
          </a:xfrm>
        </p:spPr>
        <p:txBody>
          <a:bodyPr/>
          <a:lstStyle/>
          <a:p>
            <a:endParaRPr lang="en-US"/>
          </a:p>
        </p:txBody>
      </p:sp>
      <p:sp>
        <p:nvSpPr>
          <p:cNvPr id="5" name="Slide Number Placeholder 4">
            <a:extLst>
              <a:ext uri="{FF2B5EF4-FFF2-40B4-BE49-F238E27FC236}">
                <a16:creationId xmlns:a16="http://schemas.microsoft.com/office/drawing/2014/main" id="{16B784DC-6E1B-BB0E-4741-BE3223BC59C2}"/>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03181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FA3095-388C-26AF-3995-C59E94088BA3}"/>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9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577BA57E-6338-ACC6-F883-447FD34AFCC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2774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427A3B4-2B19-7576-B42F-5272C42BB2B9}"/>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40729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2CCF431E-97AC-257D-4527-7938BDCC8C8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76106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7067B6D2-8253-0736-9676-DB3BAF3AFFC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56101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19576267-59E2-3F51-ECA2-A4E40FADBB0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95242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C1B86CB3-094A-E817-132F-521AACDD48D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67208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B35-BA48-F6F7-E610-F17CA35753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6C8FFB-4FBB-EDA4-1914-6BBB4FD5FD63}"/>
              </a:ext>
            </a:extLst>
          </p:cNvPr>
          <p:cNvSpPr>
            <a:spLocks noGrp="1"/>
          </p:cNvSpPr>
          <p:nvPr>
            <p:ph idx="1"/>
          </p:nvPr>
        </p:nvSpPr>
        <p:spPr>
          <a:xfrm>
            <a:off x="453275" y="1674415"/>
            <a:ext cx="10515600" cy="39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ED8147D-D362-381F-869D-FA4B7D9E287E}"/>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8714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A02D0-9DAA-20AB-488B-D6A8D996D3FB}"/>
              </a:ext>
            </a:extLst>
          </p:cNvPr>
          <p:cNvSpPr>
            <a:spLocks noGrp="1"/>
          </p:cNvSpPr>
          <p:nvPr>
            <p:ph type="title"/>
          </p:nvPr>
        </p:nvSpPr>
        <p:spPr>
          <a:xfrm>
            <a:off x="453275" y="34885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49C07-F5E3-2146-4EC9-478FD9B42A90}"/>
              </a:ext>
            </a:extLst>
          </p:cNvPr>
          <p:cNvSpPr>
            <a:spLocks noGrp="1"/>
          </p:cNvSpPr>
          <p:nvPr>
            <p:ph type="body" idx="1"/>
          </p:nvPr>
        </p:nvSpPr>
        <p:spPr>
          <a:xfrm>
            <a:off x="453275" y="1674415"/>
            <a:ext cx="10515600" cy="3938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1A45BA-63DC-4422-B485-98CB1F6C12E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6D9A7562-078F-0443-99CB-13A7936AC4A7}" type="slidenum">
              <a:rPr lang="en-US" smtClean="0"/>
              <a:pPr/>
              <a:t>‹#›</a:t>
            </a:fld>
            <a:endParaRPr lang="en-US"/>
          </a:p>
        </p:txBody>
      </p:sp>
      <p:pic>
        <p:nvPicPr>
          <p:cNvPr id="4" name="Picture 3" descr="A yellow and black shield with symbols&#10;&#10;AI-generated content may be incorrect.">
            <a:extLst>
              <a:ext uri="{FF2B5EF4-FFF2-40B4-BE49-F238E27FC236}">
                <a16:creationId xmlns:a16="http://schemas.microsoft.com/office/drawing/2014/main" id="{029F3587-0511-154B-986C-2F63031131C6}"/>
              </a:ext>
            </a:extLst>
          </p:cNvPr>
          <p:cNvPicPr>
            <a:picLocks noChangeAspect="1"/>
          </p:cNvPicPr>
          <p:nvPr userDrawn="1"/>
        </p:nvPicPr>
        <p:blipFill>
          <a:blip r:embed="rId23">
            <a:alphaModFix amt="35000"/>
          </a:blip>
          <a:stretch>
            <a:fillRect/>
          </a:stretch>
        </p:blipFill>
        <p:spPr>
          <a:xfrm>
            <a:off x="9952521" y="4093152"/>
            <a:ext cx="2319689" cy="3032273"/>
          </a:xfrm>
          <a:prstGeom prst="rect">
            <a:avLst/>
          </a:prstGeom>
        </p:spPr>
      </p:pic>
    </p:spTree>
    <p:extLst>
      <p:ext uri="{BB962C8B-B14F-4D97-AF65-F5344CB8AC3E}">
        <p14:creationId xmlns:p14="http://schemas.microsoft.com/office/powerpoint/2010/main" val="3253002748"/>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64" r:id="rId3"/>
    <p:sldLayoutId id="2147483671" r:id="rId4"/>
    <p:sldLayoutId id="2147483670" r:id="rId5"/>
    <p:sldLayoutId id="2147483675" r:id="rId6"/>
    <p:sldLayoutId id="2147483649" r:id="rId7"/>
    <p:sldLayoutId id="2147483674" r:id="rId8"/>
    <p:sldLayoutId id="2147483650" r:id="rId9"/>
    <p:sldLayoutId id="2147483665" r:id="rId10"/>
    <p:sldLayoutId id="2147483676" r:id="rId11"/>
    <p:sldLayoutId id="2147483660" r:id="rId12"/>
    <p:sldLayoutId id="2147483673" r:id="rId13"/>
    <p:sldLayoutId id="2147483667" r:id="rId14"/>
    <p:sldLayoutId id="2147483668" r:id="rId15"/>
    <p:sldLayoutId id="2147483666" r:id="rId16"/>
    <p:sldLayoutId id="2147483663" r:id="rId17"/>
    <p:sldLayoutId id="2147483652" r:id="rId18"/>
    <p:sldLayoutId id="2147483661" r:id="rId19"/>
    <p:sldLayoutId id="2147483654" r:id="rId20"/>
    <p:sldLayoutId id="2147483655" r:id="rId21"/>
  </p:sldLayoutIdLst>
  <p:hf hdr="0" ftr="0" dt="0"/>
  <p:txStyles>
    <p:titleStyle>
      <a:lvl1pPr algn="l" defTabSz="914400" rtl="0" eaLnBrk="1" latinLnBrk="0" hangingPunct="1">
        <a:lnSpc>
          <a:spcPct val="80000"/>
        </a:lnSpc>
        <a:spcBef>
          <a:spcPct val="0"/>
        </a:spcBef>
        <a:buNone/>
        <a:defRPr sz="5400" b="0" i="0" kern="1200">
          <a:solidFill>
            <a:srgbClr val="0050F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0FF"/>
        </a:buClr>
        <a:buSzPct val="80000"/>
        <a:buFont typeface="Arial" panose="020B0604020202020204" pitchFamily="34" charset="0"/>
        <a:buChar char="•"/>
        <a:defRPr sz="24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20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8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urldefense.com/v3/__https:/grants.nih.gov/grants/guide/notice-files/NOT-OD-26-017.html__;!!CGUSO5OYRnA7CQ!bPFH5kIL_NZ9H5ueV8kXyxpkwc_EJ7WNDwqM8-4uJq8WbuCg8IfADvCWM_eSeh2wI5ekBXpSuoYLkyT190IEv3eTIbUfNLg4jxdAXUQVSC64YIHj$"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ww.rochester.edu/university-research/compliance/research-security/training/" TargetMode="External"/><Relationship Id="rId4" Type="http://schemas.openxmlformats.org/officeDocument/2006/relationships/hyperlink" Target="https://mypath.rochester.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26-018.ht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grants.nih.gov/faqs#/common-forms-biographical-sketch-current-pending-support.htm?anchor=57374" TargetMode="External"/><Relationship Id="rId4" Type="http://schemas.openxmlformats.org/officeDocument/2006/relationships/hyperlink" Target="https://lists.rochester.edu/scripts/wa.exe?A2=ORPA-L;ec477bba.2512&amp;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guide/notice-files/NOT-OD-26-019.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www.rochester.edu/orpa/_assets/pdf/policy_SignoffPolicyCollege.pdf" TargetMode="External"/><Relationship Id="rId4" Type="http://schemas.openxmlformats.org/officeDocument/2006/relationships/hyperlink" Target="https://www.rochester.edu/orpa/_assets/pdf/policy_SignoffPolicySMD.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26-025.html"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grants.nih.gov/grants/guide/url_redirect.php?id=1200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University of Rochester Logo" descr="University of Rochester logo">
            <a:extLst>
              <a:ext uri="{FF2B5EF4-FFF2-40B4-BE49-F238E27FC236}">
                <a16:creationId xmlns:a16="http://schemas.microsoft.com/office/drawing/2014/main" id="{78B7C0E0-37DA-F28A-EBE9-4B1A3D767D6A}"/>
              </a:ext>
            </a:extLst>
          </p:cNvPr>
          <p:cNvPicPr>
            <a:picLocks noChangeAspect="1"/>
          </p:cNvPicPr>
          <p:nvPr/>
        </p:nvPicPr>
        <p:blipFill>
          <a:blip r:embed="rId3"/>
          <a:stretch>
            <a:fillRect/>
          </a:stretch>
        </p:blipFill>
        <p:spPr>
          <a:xfrm>
            <a:off x="490556" y="442844"/>
            <a:ext cx="3029505" cy="712237"/>
          </a:xfrm>
          <a:prstGeom prst="rect">
            <a:avLst/>
          </a:prstGeom>
        </p:spPr>
      </p:pic>
      <p:sp>
        <p:nvSpPr>
          <p:cNvPr id="7" name="Title 6">
            <a:extLst>
              <a:ext uri="{FF2B5EF4-FFF2-40B4-BE49-F238E27FC236}">
                <a16:creationId xmlns:a16="http://schemas.microsoft.com/office/drawing/2014/main" id="{84DFE9BF-A5D9-822E-5176-C90978119FF4}"/>
              </a:ext>
            </a:extLst>
          </p:cNvPr>
          <p:cNvSpPr>
            <a:spLocks noGrp="1"/>
          </p:cNvSpPr>
          <p:nvPr>
            <p:ph type="ctrTitle"/>
          </p:nvPr>
        </p:nvSpPr>
        <p:spPr/>
        <p:txBody>
          <a:bodyPr/>
          <a:lstStyle/>
          <a:p>
            <a:r>
              <a:rPr lang="en-US" dirty="0"/>
              <a:t>NIH Updates</a:t>
            </a:r>
          </a:p>
        </p:txBody>
      </p:sp>
      <p:sp>
        <p:nvSpPr>
          <p:cNvPr id="8" name="Subtitle 7">
            <a:extLst>
              <a:ext uri="{FF2B5EF4-FFF2-40B4-BE49-F238E27FC236}">
                <a16:creationId xmlns:a16="http://schemas.microsoft.com/office/drawing/2014/main" id="{5BE40F45-D845-42D1-7C80-C1D68B1EED91}"/>
              </a:ext>
            </a:extLst>
          </p:cNvPr>
          <p:cNvSpPr>
            <a:spLocks noGrp="1"/>
          </p:cNvSpPr>
          <p:nvPr>
            <p:ph type="subTitle" idx="1"/>
          </p:nvPr>
        </p:nvSpPr>
        <p:spPr/>
        <p:txBody>
          <a:bodyPr/>
          <a:lstStyle/>
          <a:p>
            <a:r>
              <a:rPr lang="en-US" dirty="0"/>
              <a:t>December 2025</a:t>
            </a:r>
          </a:p>
          <a:p>
            <a:r>
              <a:rPr lang="en-US" dirty="0"/>
              <a:t>Emily Billotti</a:t>
            </a:r>
          </a:p>
          <a:p>
            <a:r>
              <a:rPr lang="en-US" dirty="0"/>
              <a:t>NIH Liaison</a:t>
            </a:r>
          </a:p>
        </p:txBody>
      </p:sp>
      <p:sp>
        <p:nvSpPr>
          <p:cNvPr id="6" name="Slide Number Placeholder 5">
            <a:extLst>
              <a:ext uri="{FF2B5EF4-FFF2-40B4-BE49-F238E27FC236}">
                <a16:creationId xmlns:a16="http://schemas.microsoft.com/office/drawing/2014/main" id="{8BE09E3E-B301-E033-A857-8960BD34A277}"/>
              </a:ext>
            </a:extLst>
          </p:cNvPr>
          <p:cNvSpPr>
            <a:spLocks noGrp="1"/>
          </p:cNvSpPr>
          <p:nvPr>
            <p:ph type="sldNum" sz="quarter" idx="4"/>
          </p:nvPr>
        </p:nvSpPr>
        <p:spPr/>
        <p:txBody>
          <a:bodyPr/>
          <a:lstStyle/>
          <a:p>
            <a:fld id="{6D9A7562-078F-0443-99CB-13A7936AC4A7}" type="slidenum">
              <a:rPr lang="en-US" smtClean="0"/>
              <a:pPr/>
              <a:t>1</a:t>
            </a:fld>
            <a:endParaRPr lang="en-US" dirty="0"/>
          </a:p>
        </p:txBody>
      </p:sp>
    </p:spTree>
    <p:extLst>
      <p:ext uri="{BB962C8B-B14F-4D97-AF65-F5344CB8AC3E}">
        <p14:creationId xmlns:p14="http://schemas.microsoft.com/office/powerpoint/2010/main" val="337846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E0B6-244A-D201-4CAD-1E9632B799AF}"/>
              </a:ext>
            </a:extLst>
          </p:cNvPr>
          <p:cNvSpPr>
            <a:spLocks noGrp="1"/>
          </p:cNvSpPr>
          <p:nvPr>
            <p:ph type="title"/>
          </p:nvPr>
        </p:nvSpPr>
        <p:spPr/>
        <p:txBody>
          <a:bodyPr>
            <a:normAutofit fontScale="90000"/>
          </a:bodyPr>
          <a:lstStyle/>
          <a:p>
            <a:r>
              <a:rPr lang="en-US" dirty="0"/>
              <a:t>Research Security Training - </a:t>
            </a:r>
            <a:r>
              <a:rPr lang="en-US" u="sng" dirty="0">
                <a:hlinkClick r:id="rId3"/>
              </a:rPr>
              <a:t>NOT-OD-26-017</a:t>
            </a:r>
            <a:endParaRPr lang="en-US" dirty="0"/>
          </a:p>
        </p:txBody>
      </p:sp>
      <p:sp>
        <p:nvSpPr>
          <p:cNvPr id="3" name="Content Placeholder 2">
            <a:extLst>
              <a:ext uri="{FF2B5EF4-FFF2-40B4-BE49-F238E27FC236}">
                <a16:creationId xmlns:a16="http://schemas.microsoft.com/office/drawing/2014/main" id="{E5111F94-D96F-4F14-62E7-5D2294F50029}"/>
              </a:ext>
            </a:extLst>
          </p:cNvPr>
          <p:cNvSpPr>
            <a:spLocks noGrp="1"/>
          </p:cNvSpPr>
          <p:nvPr>
            <p:ph idx="1"/>
          </p:nvPr>
        </p:nvSpPr>
        <p:spPr/>
        <p:txBody>
          <a:bodyPr>
            <a:normAutofit lnSpcReduction="10000"/>
          </a:bodyPr>
          <a:lstStyle/>
          <a:p>
            <a:r>
              <a:rPr lang="en-US" sz="2800" dirty="0"/>
              <a:t>Research Security training required for </a:t>
            </a:r>
            <a:r>
              <a:rPr lang="en-US" sz="2800" b="1" dirty="0"/>
              <a:t>all</a:t>
            </a:r>
            <a:r>
              <a:rPr lang="en-US" sz="2800" dirty="0"/>
              <a:t> senior/key personnel named in NIH applications for deadlines on and after May 25</a:t>
            </a:r>
            <a:r>
              <a:rPr lang="en-US" sz="2800" baseline="30000" dirty="0"/>
              <a:t>th</a:t>
            </a:r>
            <a:r>
              <a:rPr lang="en-US" sz="2800" dirty="0"/>
              <a:t>, 2026.</a:t>
            </a:r>
          </a:p>
          <a:p>
            <a:pPr lvl="1"/>
            <a:r>
              <a:rPr lang="en-US" sz="2400" dirty="0"/>
              <a:t>Must have been taken within 12 months of the date of application submission.</a:t>
            </a:r>
          </a:p>
          <a:p>
            <a:r>
              <a:rPr lang="en-US" sz="2800" dirty="0"/>
              <a:t>Currently required for all senior/key personnel who submit Other Support documents to NIH</a:t>
            </a:r>
          </a:p>
          <a:p>
            <a:r>
              <a:rPr lang="en-US" sz="2800" dirty="0"/>
              <a:t>Research security training is accessible in </a:t>
            </a:r>
            <a:r>
              <a:rPr lang="en-US" sz="2800" u="sng" dirty="0" err="1">
                <a:hlinkClick r:id="rId4"/>
              </a:rPr>
              <a:t>MyPath</a:t>
            </a:r>
            <a:r>
              <a:rPr lang="en-US" sz="2800" dirty="0"/>
              <a:t> by searching for “Research Security” in the search bar. </a:t>
            </a:r>
          </a:p>
          <a:p>
            <a:r>
              <a:rPr lang="en-US" sz="2800" dirty="0"/>
              <a:t>More Information: Office of Vice President for Research </a:t>
            </a:r>
            <a:r>
              <a:rPr lang="en-US" sz="2800" u="sng" dirty="0">
                <a:hlinkClick r:id="rId5"/>
              </a:rPr>
              <a:t>website</a:t>
            </a:r>
            <a:r>
              <a:rPr lang="en-US" sz="2800" dirty="0"/>
              <a:t>.</a:t>
            </a:r>
          </a:p>
          <a:p>
            <a:endParaRPr lang="en-US" sz="2800" dirty="0"/>
          </a:p>
        </p:txBody>
      </p:sp>
      <p:sp>
        <p:nvSpPr>
          <p:cNvPr id="4" name="Slide Number Placeholder 3">
            <a:extLst>
              <a:ext uri="{FF2B5EF4-FFF2-40B4-BE49-F238E27FC236}">
                <a16:creationId xmlns:a16="http://schemas.microsoft.com/office/drawing/2014/main" id="{636A6834-B91C-4314-773C-B300F331836D}"/>
              </a:ext>
            </a:extLst>
          </p:cNvPr>
          <p:cNvSpPr>
            <a:spLocks noGrp="1"/>
          </p:cNvSpPr>
          <p:nvPr>
            <p:ph type="sldNum" sz="quarter" idx="12"/>
          </p:nvPr>
        </p:nvSpPr>
        <p:spPr/>
        <p:txBody>
          <a:bodyPr/>
          <a:lstStyle/>
          <a:p>
            <a:fld id="{6D9A7562-078F-0443-99CB-13A7936AC4A7}" type="slidenum">
              <a:rPr lang="en-US" smtClean="0"/>
              <a:t>2</a:t>
            </a:fld>
            <a:endParaRPr lang="en-US"/>
          </a:p>
        </p:txBody>
      </p:sp>
    </p:spTree>
    <p:extLst>
      <p:ext uri="{BB962C8B-B14F-4D97-AF65-F5344CB8AC3E}">
        <p14:creationId xmlns:p14="http://schemas.microsoft.com/office/powerpoint/2010/main" val="60828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B484-AB3C-DD79-3CEB-2BD68839CD65}"/>
              </a:ext>
            </a:extLst>
          </p:cNvPr>
          <p:cNvSpPr>
            <a:spLocks noGrp="1"/>
          </p:cNvSpPr>
          <p:nvPr>
            <p:ph type="title"/>
          </p:nvPr>
        </p:nvSpPr>
        <p:spPr/>
        <p:txBody>
          <a:bodyPr>
            <a:normAutofit fontScale="90000"/>
          </a:bodyPr>
          <a:lstStyle/>
          <a:p>
            <a:r>
              <a:rPr lang="en-US" dirty="0"/>
              <a:t>Common Forms Implementation - </a:t>
            </a:r>
            <a:r>
              <a:rPr lang="en-US" u="sng" dirty="0">
                <a:hlinkClick r:id="rId3"/>
              </a:rPr>
              <a:t>NOT-OD-26-018</a:t>
            </a:r>
            <a:endParaRPr lang="en-US" dirty="0"/>
          </a:p>
        </p:txBody>
      </p:sp>
      <p:sp>
        <p:nvSpPr>
          <p:cNvPr id="3" name="Content Placeholder 2">
            <a:extLst>
              <a:ext uri="{FF2B5EF4-FFF2-40B4-BE49-F238E27FC236}">
                <a16:creationId xmlns:a16="http://schemas.microsoft.com/office/drawing/2014/main" id="{15F0B516-F801-29D8-F6A6-E503FD8795DF}"/>
              </a:ext>
            </a:extLst>
          </p:cNvPr>
          <p:cNvSpPr>
            <a:spLocks noGrp="1"/>
          </p:cNvSpPr>
          <p:nvPr>
            <p:ph idx="1"/>
          </p:nvPr>
        </p:nvSpPr>
        <p:spPr>
          <a:xfrm>
            <a:off x="453275" y="1674415"/>
            <a:ext cx="10515600" cy="4383485"/>
          </a:xfrm>
        </p:spPr>
        <p:txBody>
          <a:bodyPr>
            <a:normAutofit/>
          </a:bodyPr>
          <a:lstStyle/>
          <a:p>
            <a:r>
              <a:rPr lang="en-US" b="1" dirty="0"/>
              <a:t>All NIH submissions to NIH for deadlines on and after January 25</a:t>
            </a:r>
            <a:r>
              <a:rPr lang="en-US" b="1" baseline="30000" dirty="0"/>
              <a:t>th</a:t>
            </a:r>
            <a:r>
              <a:rPr lang="en-US" b="1" dirty="0"/>
              <a:t>, 2026 will be required to use the Common Forms</a:t>
            </a:r>
            <a:r>
              <a:rPr lang="en-US" dirty="0"/>
              <a:t>.</a:t>
            </a:r>
          </a:p>
          <a:p>
            <a:pPr lvl="1"/>
            <a:r>
              <a:rPr lang="en-US" dirty="0"/>
              <a:t> NIH will require the use of </a:t>
            </a:r>
            <a:r>
              <a:rPr lang="en-US" dirty="0" err="1"/>
              <a:t>SciENcv</a:t>
            </a:r>
            <a:r>
              <a:rPr lang="en-US" dirty="0"/>
              <a:t> to complete Common Forms (i.e., Biographical Sketch, Current and Pending (Other) Support) and the NIH Biographical Sketch Supplement to produce digitally certified PDF(s).</a:t>
            </a:r>
          </a:p>
          <a:p>
            <a:r>
              <a:rPr lang="en-US" dirty="0"/>
              <a:t>A system validation will generate an error preventing submission beginning February 5</a:t>
            </a:r>
            <a:r>
              <a:rPr lang="en-US" baseline="30000" dirty="0"/>
              <a:t>th</a:t>
            </a:r>
            <a:r>
              <a:rPr lang="en-US" dirty="0"/>
              <a:t>, 2026.</a:t>
            </a:r>
          </a:p>
          <a:p>
            <a:r>
              <a:rPr lang="en-US" dirty="0"/>
              <a:t>Finalized forms are live in </a:t>
            </a:r>
            <a:r>
              <a:rPr lang="en-US" dirty="0" err="1"/>
              <a:t>SciENcv</a:t>
            </a:r>
            <a:r>
              <a:rPr lang="en-US" dirty="0"/>
              <a:t>.</a:t>
            </a:r>
          </a:p>
          <a:p>
            <a:r>
              <a:rPr lang="en-US" dirty="0"/>
              <a:t>Training resources were sent out </a:t>
            </a:r>
            <a:r>
              <a:rPr lang="en-US" dirty="0">
                <a:hlinkClick r:id="rId4"/>
              </a:rPr>
              <a:t>via ORPA-L </a:t>
            </a:r>
            <a:r>
              <a:rPr lang="en-US" dirty="0"/>
              <a:t>December 19</a:t>
            </a:r>
            <a:r>
              <a:rPr lang="en-US" baseline="30000" dirty="0"/>
              <a:t>th</a:t>
            </a:r>
            <a:r>
              <a:rPr lang="en-US" dirty="0"/>
              <a:t>.</a:t>
            </a:r>
          </a:p>
          <a:p>
            <a:pPr lvl="1"/>
            <a:r>
              <a:rPr lang="en-US" dirty="0"/>
              <a:t>Office hours to come in mid-January.</a:t>
            </a:r>
          </a:p>
          <a:p>
            <a:pPr lvl="1"/>
            <a:r>
              <a:rPr lang="en-US" dirty="0">
                <a:hlinkClick r:id="rId5"/>
              </a:rPr>
              <a:t>NIH FAQs </a:t>
            </a:r>
            <a:r>
              <a:rPr lang="en-US" dirty="0"/>
              <a:t>updated</a:t>
            </a:r>
          </a:p>
          <a:p>
            <a:endParaRPr lang="en-US" sz="2800" dirty="0"/>
          </a:p>
        </p:txBody>
      </p:sp>
      <p:sp>
        <p:nvSpPr>
          <p:cNvPr id="4" name="Slide Number Placeholder 3">
            <a:extLst>
              <a:ext uri="{FF2B5EF4-FFF2-40B4-BE49-F238E27FC236}">
                <a16:creationId xmlns:a16="http://schemas.microsoft.com/office/drawing/2014/main" id="{516A5523-3DCD-B1D7-985E-8FDFB6C03E87}"/>
              </a:ext>
            </a:extLst>
          </p:cNvPr>
          <p:cNvSpPr>
            <a:spLocks noGrp="1"/>
          </p:cNvSpPr>
          <p:nvPr>
            <p:ph type="sldNum" sz="quarter" idx="12"/>
          </p:nvPr>
        </p:nvSpPr>
        <p:spPr/>
        <p:txBody>
          <a:bodyPr/>
          <a:lstStyle/>
          <a:p>
            <a:fld id="{6D9A7562-078F-0443-99CB-13A7936AC4A7}" type="slidenum">
              <a:rPr lang="en-US" smtClean="0"/>
              <a:t>3</a:t>
            </a:fld>
            <a:endParaRPr lang="en-US"/>
          </a:p>
        </p:txBody>
      </p:sp>
    </p:spTree>
    <p:extLst>
      <p:ext uri="{BB962C8B-B14F-4D97-AF65-F5344CB8AC3E}">
        <p14:creationId xmlns:p14="http://schemas.microsoft.com/office/powerpoint/2010/main" val="287646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58CA-2A55-2A2C-F2F6-5105D2C28EE6}"/>
              </a:ext>
            </a:extLst>
          </p:cNvPr>
          <p:cNvSpPr>
            <a:spLocks noGrp="1"/>
          </p:cNvSpPr>
          <p:nvPr>
            <p:ph type="title"/>
          </p:nvPr>
        </p:nvSpPr>
        <p:spPr/>
        <p:txBody>
          <a:bodyPr>
            <a:normAutofit fontScale="90000"/>
          </a:bodyPr>
          <a:lstStyle/>
          <a:p>
            <a:r>
              <a:rPr lang="en-US" dirty="0"/>
              <a:t>Application Policies – </a:t>
            </a:r>
            <a:r>
              <a:rPr lang="en-US" u="sng" dirty="0">
                <a:hlinkClick r:id="rId3"/>
              </a:rPr>
              <a:t>NOT-OD-26-019</a:t>
            </a:r>
            <a:endParaRPr lang="en-US" dirty="0"/>
          </a:p>
        </p:txBody>
      </p:sp>
      <p:sp>
        <p:nvSpPr>
          <p:cNvPr id="3" name="Content Placeholder 2">
            <a:extLst>
              <a:ext uri="{FF2B5EF4-FFF2-40B4-BE49-F238E27FC236}">
                <a16:creationId xmlns:a16="http://schemas.microsoft.com/office/drawing/2014/main" id="{849B6FBF-1C18-2004-9077-4DE9FDE0CE0E}"/>
              </a:ext>
            </a:extLst>
          </p:cNvPr>
          <p:cNvSpPr>
            <a:spLocks noGrp="1"/>
          </p:cNvSpPr>
          <p:nvPr>
            <p:ph idx="1"/>
          </p:nvPr>
        </p:nvSpPr>
        <p:spPr>
          <a:xfrm>
            <a:off x="453275" y="1674415"/>
            <a:ext cx="10515600" cy="4834733"/>
          </a:xfrm>
        </p:spPr>
        <p:txBody>
          <a:bodyPr>
            <a:normAutofit lnSpcReduction="10000"/>
          </a:bodyPr>
          <a:lstStyle/>
          <a:p>
            <a:r>
              <a:rPr lang="en-US" sz="3200" dirty="0"/>
              <a:t>Effective as of December 3, 2025, letters of intent as previously referenced in Notices of Funding Opportunity will no longer be accepted or requested</a:t>
            </a:r>
          </a:p>
          <a:p>
            <a:r>
              <a:rPr lang="en-US" sz="3200" dirty="0"/>
              <a:t>NIH will no longer require applicants requesting $500,000 or more in direct costs (excluding consortium F&amp;A costs) in any one budget period to contact the funding Institute or Center (IC) before application submission, or to submit a cover letter in such instances</a:t>
            </a:r>
          </a:p>
          <a:p>
            <a:pPr lvl="1"/>
            <a:r>
              <a:rPr lang="en-US" sz="2800" dirty="0"/>
              <a:t>Dean’s office signoff policies are unchanged: </a:t>
            </a:r>
          </a:p>
          <a:p>
            <a:pPr lvl="2"/>
            <a:r>
              <a:rPr lang="en-US" sz="2600" dirty="0">
                <a:hlinkClick r:id="rId4"/>
              </a:rPr>
              <a:t>SMD sign-off policy</a:t>
            </a:r>
            <a:endParaRPr lang="en-US" sz="2600" dirty="0"/>
          </a:p>
          <a:p>
            <a:pPr lvl="2"/>
            <a:r>
              <a:rPr lang="en-US" sz="2600" dirty="0">
                <a:hlinkClick r:id="rId5"/>
              </a:rPr>
              <a:t>SAS/Hajim sign-off policy</a:t>
            </a:r>
            <a:endParaRPr lang="en-US" sz="2600" dirty="0"/>
          </a:p>
        </p:txBody>
      </p:sp>
      <p:sp>
        <p:nvSpPr>
          <p:cNvPr id="4" name="Slide Number Placeholder 3">
            <a:extLst>
              <a:ext uri="{FF2B5EF4-FFF2-40B4-BE49-F238E27FC236}">
                <a16:creationId xmlns:a16="http://schemas.microsoft.com/office/drawing/2014/main" id="{492130E0-F8D6-731B-956A-1D254583E7FC}"/>
              </a:ext>
            </a:extLst>
          </p:cNvPr>
          <p:cNvSpPr>
            <a:spLocks noGrp="1"/>
          </p:cNvSpPr>
          <p:nvPr>
            <p:ph type="sldNum" sz="quarter" idx="12"/>
          </p:nvPr>
        </p:nvSpPr>
        <p:spPr/>
        <p:txBody>
          <a:bodyPr/>
          <a:lstStyle/>
          <a:p>
            <a:fld id="{6D9A7562-078F-0443-99CB-13A7936AC4A7}" type="slidenum">
              <a:rPr lang="en-US" smtClean="0"/>
              <a:t>4</a:t>
            </a:fld>
            <a:endParaRPr lang="en-US"/>
          </a:p>
        </p:txBody>
      </p:sp>
    </p:spTree>
    <p:extLst>
      <p:ext uri="{BB962C8B-B14F-4D97-AF65-F5344CB8AC3E}">
        <p14:creationId xmlns:p14="http://schemas.microsoft.com/office/powerpoint/2010/main" val="322873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CB73-9D3C-E4D9-F765-8E0F56D791EC}"/>
              </a:ext>
            </a:extLst>
          </p:cNvPr>
          <p:cNvSpPr>
            <a:spLocks noGrp="1"/>
          </p:cNvSpPr>
          <p:nvPr>
            <p:ph type="title"/>
          </p:nvPr>
        </p:nvSpPr>
        <p:spPr/>
        <p:txBody>
          <a:bodyPr>
            <a:normAutofit fontScale="90000"/>
          </a:bodyPr>
          <a:lstStyle/>
          <a:p>
            <a:r>
              <a:rPr lang="en-US" dirty="0"/>
              <a:t>Completeness and Compliance Reminder - </a:t>
            </a:r>
            <a:r>
              <a:rPr lang="en-US" dirty="0">
                <a:hlinkClick r:id="rId3"/>
              </a:rPr>
              <a:t>NOT-OD-26-025</a:t>
            </a:r>
            <a:endParaRPr lang="en-US" dirty="0"/>
          </a:p>
        </p:txBody>
      </p:sp>
      <p:sp>
        <p:nvSpPr>
          <p:cNvPr id="3" name="Content Placeholder 2">
            <a:extLst>
              <a:ext uri="{FF2B5EF4-FFF2-40B4-BE49-F238E27FC236}">
                <a16:creationId xmlns:a16="http://schemas.microsoft.com/office/drawing/2014/main" id="{F5EB61B4-EF0D-9668-2ADE-E5E97B4ED201}"/>
              </a:ext>
            </a:extLst>
          </p:cNvPr>
          <p:cNvSpPr>
            <a:spLocks noGrp="1"/>
          </p:cNvSpPr>
          <p:nvPr>
            <p:ph idx="1"/>
          </p:nvPr>
        </p:nvSpPr>
        <p:spPr/>
        <p:txBody>
          <a:bodyPr>
            <a:normAutofit/>
          </a:bodyPr>
          <a:lstStyle/>
          <a:p>
            <a:r>
              <a:rPr lang="en-US" sz="2800" dirty="0"/>
              <a:t>Reminder that applications must be complete and compliant at time of submission</a:t>
            </a:r>
          </a:p>
          <a:p>
            <a:pPr lvl="1"/>
            <a:r>
              <a:rPr lang="en-US" sz="2400" u="sng" dirty="0">
                <a:hlinkClick r:id="rId4"/>
              </a:rPr>
              <a:t>SF424 (R&amp;R) Application Guide</a:t>
            </a:r>
            <a:endParaRPr lang="en-US" sz="2400" u="sng" dirty="0"/>
          </a:p>
          <a:p>
            <a:pPr lvl="1"/>
            <a:r>
              <a:rPr lang="en-US" sz="2400" dirty="0"/>
              <a:t>Notice of Funding Opportunity</a:t>
            </a:r>
          </a:p>
          <a:p>
            <a:pPr lvl="1"/>
            <a:r>
              <a:rPr lang="en-US" sz="2400" dirty="0"/>
              <a:t>Relevant NIH Guide Notices</a:t>
            </a:r>
          </a:p>
          <a:p>
            <a:r>
              <a:rPr lang="en-US" sz="2800" dirty="0"/>
              <a:t>NIH may withdraw any incomplete or noncompliant applications</a:t>
            </a:r>
          </a:p>
          <a:p>
            <a:r>
              <a:rPr lang="en-US" sz="2800" dirty="0"/>
              <a:t>NIH does not recommend relying solely on system validations to identify noncompliance, as eRA Commons does not provide Warnings or Errors for every violation</a:t>
            </a:r>
          </a:p>
        </p:txBody>
      </p:sp>
      <p:sp>
        <p:nvSpPr>
          <p:cNvPr id="4" name="Slide Number Placeholder 3">
            <a:extLst>
              <a:ext uri="{FF2B5EF4-FFF2-40B4-BE49-F238E27FC236}">
                <a16:creationId xmlns:a16="http://schemas.microsoft.com/office/drawing/2014/main" id="{16C5B6C1-326F-B5B2-58C0-159F7E3AE50C}"/>
              </a:ext>
            </a:extLst>
          </p:cNvPr>
          <p:cNvSpPr>
            <a:spLocks noGrp="1"/>
          </p:cNvSpPr>
          <p:nvPr>
            <p:ph type="sldNum" sz="quarter" idx="12"/>
          </p:nvPr>
        </p:nvSpPr>
        <p:spPr/>
        <p:txBody>
          <a:bodyPr/>
          <a:lstStyle/>
          <a:p>
            <a:fld id="{6D9A7562-078F-0443-99CB-13A7936AC4A7}" type="slidenum">
              <a:rPr lang="en-US" smtClean="0"/>
              <a:t>5</a:t>
            </a:fld>
            <a:endParaRPr lang="en-US"/>
          </a:p>
        </p:txBody>
      </p:sp>
    </p:spTree>
    <p:extLst>
      <p:ext uri="{BB962C8B-B14F-4D97-AF65-F5344CB8AC3E}">
        <p14:creationId xmlns:p14="http://schemas.microsoft.com/office/powerpoint/2010/main" val="11665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95F2-B275-2955-E461-6494B9D864CB}"/>
              </a:ext>
            </a:extLst>
          </p:cNvPr>
          <p:cNvSpPr>
            <a:spLocks noGrp="1"/>
          </p:cNvSpPr>
          <p:nvPr>
            <p:ph type="title"/>
          </p:nvPr>
        </p:nvSpPr>
        <p:spPr/>
        <p:txBody>
          <a:bodyPr/>
          <a:lstStyle/>
          <a:p>
            <a:r>
              <a:rPr lang="en-US" dirty="0"/>
              <a:t>IORA SF424 – System-to-System</a:t>
            </a:r>
          </a:p>
        </p:txBody>
      </p:sp>
      <p:sp>
        <p:nvSpPr>
          <p:cNvPr id="3" name="Content Placeholder 2">
            <a:extLst>
              <a:ext uri="{FF2B5EF4-FFF2-40B4-BE49-F238E27FC236}">
                <a16:creationId xmlns:a16="http://schemas.microsoft.com/office/drawing/2014/main" id="{DE97DD37-C4FF-8738-A106-7FE3CBB69E50}"/>
              </a:ext>
            </a:extLst>
          </p:cNvPr>
          <p:cNvSpPr>
            <a:spLocks noGrp="1"/>
          </p:cNvSpPr>
          <p:nvPr>
            <p:ph idx="1"/>
          </p:nvPr>
        </p:nvSpPr>
        <p:spPr/>
        <p:txBody>
          <a:bodyPr>
            <a:normAutofit/>
          </a:bodyPr>
          <a:lstStyle/>
          <a:p>
            <a:r>
              <a:rPr lang="en-US" sz="3200" dirty="0"/>
              <a:t>Do not use for NIH until further notice</a:t>
            </a:r>
          </a:p>
          <a:p>
            <a:endParaRPr lang="en-US" sz="3200" dirty="0"/>
          </a:p>
          <a:p>
            <a:r>
              <a:rPr lang="en-US" sz="3200" dirty="0"/>
              <a:t>System validation updates are in process to accommodate the certificate information embedded in the Common Forms</a:t>
            </a:r>
          </a:p>
          <a:p>
            <a:pPr lvl="1"/>
            <a:r>
              <a:rPr lang="en-US" sz="2800" dirty="0"/>
              <a:t>ORPA will announce when IORA is updated to allow System to System (SF424) applications with the Common Forms included.</a:t>
            </a:r>
          </a:p>
        </p:txBody>
      </p:sp>
      <p:sp>
        <p:nvSpPr>
          <p:cNvPr id="4" name="Slide Number Placeholder 3">
            <a:extLst>
              <a:ext uri="{FF2B5EF4-FFF2-40B4-BE49-F238E27FC236}">
                <a16:creationId xmlns:a16="http://schemas.microsoft.com/office/drawing/2014/main" id="{316F3F17-DFFD-9E80-258A-E0A27AED96B3}"/>
              </a:ext>
            </a:extLst>
          </p:cNvPr>
          <p:cNvSpPr>
            <a:spLocks noGrp="1"/>
          </p:cNvSpPr>
          <p:nvPr>
            <p:ph type="sldNum" sz="quarter" idx="12"/>
          </p:nvPr>
        </p:nvSpPr>
        <p:spPr/>
        <p:txBody>
          <a:bodyPr/>
          <a:lstStyle/>
          <a:p>
            <a:fld id="{6D9A7562-078F-0443-99CB-13A7936AC4A7}" type="slidenum">
              <a:rPr lang="en-US" smtClean="0"/>
              <a:t>6</a:t>
            </a:fld>
            <a:endParaRPr lang="en-US"/>
          </a:p>
        </p:txBody>
      </p:sp>
    </p:spTree>
    <p:extLst>
      <p:ext uri="{BB962C8B-B14F-4D97-AF65-F5344CB8AC3E}">
        <p14:creationId xmlns:p14="http://schemas.microsoft.com/office/powerpoint/2010/main" val="326005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C12-E331-227B-B71B-8BA43ECE8B11}"/>
              </a:ext>
            </a:extLst>
          </p:cNvPr>
          <p:cNvSpPr>
            <a:spLocks noGrp="1"/>
          </p:cNvSpPr>
          <p:nvPr>
            <p:ph type="title"/>
          </p:nvPr>
        </p:nvSpPr>
        <p:spPr/>
        <p:txBody>
          <a:bodyPr/>
          <a:lstStyle/>
          <a:p>
            <a:r>
              <a:rPr lang="en-US" dirty="0"/>
              <a:t>Questions?</a:t>
            </a:r>
          </a:p>
        </p:txBody>
      </p:sp>
      <p:pic>
        <p:nvPicPr>
          <p:cNvPr id="8" name="Content Placeholder 7" descr="Questions with solid fill">
            <a:extLst>
              <a:ext uri="{FF2B5EF4-FFF2-40B4-BE49-F238E27FC236}">
                <a16:creationId xmlns:a16="http://schemas.microsoft.com/office/drawing/2014/main" id="{72B25882-8708-2347-FF9A-6BD3D09E1F4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733844" y="1674415"/>
            <a:ext cx="3954462" cy="3954462"/>
          </a:xfrm>
        </p:spPr>
      </p:pic>
      <p:sp>
        <p:nvSpPr>
          <p:cNvPr id="3" name="Slide Number Placeholder 2">
            <a:extLst>
              <a:ext uri="{FF2B5EF4-FFF2-40B4-BE49-F238E27FC236}">
                <a16:creationId xmlns:a16="http://schemas.microsoft.com/office/drawing/2014/main" id="{EE34C013-3F62-DC12-62AA-1C2C363D0C90}"/>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9A7562-078F-0443-99CB-13A7936AC4A7}" type="slidenum">
              <a:rPr kumimoji="0" lang="en-US" sz="1800" b="0" i="0" u="none" strike="noStrike" kern="1200" cap="none" spc="0" normalizeH="0" baseline="0" noProof="0" smtClean="0">
                <a:ln>
                  <a:noFill/>
                </a:ln>
                <a:solidFill>
                  <a:srgbClr val="001E5F"/>
                </a:solidFill>
                <a:effectLst/>
                <a:uLnTx/>
                <a:uFillTx/>
                <a:latin typeface="Aptos" panose="02110004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7</a:t>
            </a:fld>
            <a:endParaRPr kumimoji="0" lang="en-US" sz="1800" b="0" i="0" u="none" strike="noStrike" kern="1200" cap="none" spc="0" normalizeH="0" baseline="0" noProof="0">
              <a:ln>
                <a:noFill/>
              </a:ln>
              <a:solidFill>
                <a:srgbClr val="001E5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486479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19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4e17f4-cf11-4ce2-b3ef-5de76bf4ce41}" enabled="0" method="" siteId="{374e17f4-cf11-4ce2-b3ef-5de76bf4ce41}" removed="1"/>
</clbl:labelList>
</file>

<file path=docProps/app.xml><?xml version="1.0" encoding="utf-8"?>
<Properties xmlns="http://schemas.openxmlformats.org/officeDocument/2006/extended-properties" xmlns:vt="http://schemas.openxmlformats.org/officeDocument/2006/docPropsVTypes">
  <TotalTime>213</TotalTime>
  <Words>1115</Words>
  <Application>Microsoft Office PowerPoint</Application>
  <PresentationFormat>Widescreen</PresentationFormat>
  <Paragraphs>79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NIH Updates</vt:lpstr>
      <vt:lpstr>Research Security Training - NOT-OD-26-017</vt:lpstr>
      <vt:lpstr>Common Forms Implementation - NOT-OD-26-018</vt:lpstr>
      <vt:lpstr>Application Policies – NOT-OD-26-019</vt:lpstr>
      <vt:lpstr>Completeness and Compliance Reminder - NOT-OD-26-025</vt:lpstr>
      <vt:lpstr>IORA SF424 – System-to-System</vt:lpstr>
      <vt:lpstr>Questions?</vt:lpstr>
    </vt:vector>
  </TitlesOfParts>
  <Manager/>
  <Company>University of Rochester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Billotti, Emily (ORPA)</dc:creator>
  <cp:keywords>University of Rochester</cp:keywords>
  <dc:description/>
  <cp:lastModifiedBy>Billotti, Emily (ORPA)</cp:lastModifiedBy>
  <cp:revision>8</cp:revision>
  <dcterms:created xsi:type="dcterms:W3CDTF">2025-09-12T14:34:27Z</dcterms:created>
  <dcterms:modified xsi:type="dcterms:W3CDTF">2025-12-30T17:19:36Z</dcterms:modified>
  <cp:category/>
</cp:coreProperties>
</file>