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6" r:id="rId1"/>
  </p:sldMasterIdLst>
  <p:notesMasterIdLst>
    <p:notesMasterId r:id="rId34"/>
  </p:notesMasterIdLst>
  <p:handoutMasterIdLst>
    <p:handoutMasterId r:id="rId35"/>
  </p:handoutMasterIdLst>
  <p:sldIdLst>
    <p:sldId id="290" r:id="rId2"/>
    <p:sldId id="411" r:id="rId3"/>
    <p:sldId id="431" r:id="rId4"/>
    <p:sldId id="434" r:id="rId5"/>
    <p:sldId id="408" r:id="rId6"/>
    <p:sldId id="409" r:id="rId7"/>
    <p:sldId id="410" r:id="rId8"/>
    <p:sldId id="435" r:id="rId9"/>
    <p:sldId id="436" r:id="rId10"/>
    <p:sldId id="437" r:id="rId11"/>
    <p:sldId id="450" r:id="rId12"/>
    <p:sldId id="455" r:id="rId13"/>
    <p:sldId id="456" r:id="rId14"/>
    <p:sldId id="269" r:id="rId15"/>
    <p:sldId id="283" r:id="rId16"/>
    <p:sldId id="287" r:id="rId17"/>
    <p:sldId id="285" r:id="rId18"/>
    <p:sldId id="639" r:id="rId19"/>
    <p:sldId id="284" r:id="rId20"/>
    <p:sldId id="286" r:id="rId21"/>
    <p:sldId id="288" r:id="rId22"/>
    <p:sldId id="289" r:id="rId23"/>
    <p:sldId id="280" r:id="rId24"/>
    <p:sldId id="447" r:id="rId25"/>
    <p:sldId id="448" r:id="rId26"/>
    <p:sldId id="449" r:id="rId27"/>
    <p:sldId id="630" r:id="rId28"/>
    <p:sldId id="637" r:id="rId29"/>
    <p:sldId id="451" r:id="rId30"/>
    <p:sldId id="452" r:id="rId31"/>
    <p:sldId id="453" r:id="rId32"/>
    <p:sldId id="638" r:id="rId3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llivan, Jeffery P." initials="SJP" lastIdx="2" clrIdx="0">
    <p:extLst>
      <p:ext uri="{19B8F6BF-5375-455C-9EA6-DF929625EA0E}">
        <p15:presenceInfo xmlns:p15="http://schemas.microsoft.com/office/powerpoint/2012/main" userId="S::jpsullivan@UR.Rochester.edu::d57fb559-d40c-43d1-adf4-251fb41086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86" autoAdjust="0"/>
    <p:restoredTop sz="94660" autoAdjust="0"/>
  </p:normalViewPr>
  <p:slideViewPr>
    <p:cSldViewPr>
      <p:cViewPr varScale="1">
        <p:scale>
          <a:sx n="114" d="100"/>
          <a:sy n="114" d="100"/>
        </p:scale>
        <p:origin x="190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2160"/>
    </p:cViewPr>
  </p:sorterViewPr>
  <p:notesViewPr>
    <p:cSldViewPr>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2-08T12:46:42.759" idx="1">
    <p:pos x="10" y="10"/>
    <p:text>Changes on this page.</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1" y="0"/>
            <a:ext cx="3038475" cy="463550"/>
          </a:xfrm>
          <a:prstGeom prst="rect">
            <a:avLst/>
          </a:prstGeom>
          <a:noFill/>
          <a:ln w="9525">
            <a:noFill/>
            <a:miter lim="800000"/>
            <a:headEnd/>
            <a:tailEnd/>
          </a:ln>
          <a:effectLst/>
        </p:spPr>
        <p:txBody>
          <a:bodyPr vert="horz" wrap="square" lIns="93090" tIns="46544" rIns="93090" bIns="46544" numCol="1" anchor="t" anchorCtr="0" compatLnSpc="1">
            <a:prstTxWarp prst="textNoShape">
              <a:avLst/>
            </a:prstTxWarp>
          </a:bodyPr>
          <a:lstStyle>
            <a:lvl1pPr defTabSz="930179" eaLnBrk="0" hangingPunct="0">
              <a:defRPr sz="1200">
                <a:latin typeface="Times New Roman" pitchFamily="18" charset="0"/>
              </a:defRPr>
            </a:lvl1pPr>
          </a:lstStyle>
          <a:p>
            <a:pPr>
              <a:defRPr/>
            </a:pPr>
            <a:endParaRPr lang="en-US" dirty="0"/>
          </a:p>
        </p:txBody>
      </p:sp>
      <p:sp>
        <p:nvSpPr>
          <p:cNvPr id="31747" name="Rectangle 3"/>
          <p:cNvSpPr>
            <a:spLocks noGrp="1" noChangeArrowheads="1"/>
          </p:cNvSpPr>
          <p:nvPr>
            <p:ph type="dt" sz="quarter" idx="1"/>
          </p:nvPr>
        </p:nvSpPr>
        <p:spPr bwMode="auto">
          <a:xfrm>
            <a:off x="3971926" y="0"/>
            <a:ext cx="3038475" cy="463550"/>
          </a:xfrm>
          <a:prstGeom prst="rect">
            <a:avLst/>
          </a:prstGeom>
          <a:noFill/>
          <a:ln w="9525">
            <a:noFill/>
            <a:miter lim="800000"/>
            <a:headEnd/>
            <a:tailEnd/>
          </a:ln>
          <a:effectLst/>
        </p:spPr>
        <p:txBody>
          <a:bodyPr vert="horz" wrap="square" lIns="93090" tIns="46544" rIns="93090" bIns="46544" numCol="1" anchor="t" anchorCtr="0" compatLnSpc="1">
            <a:prstTxWarp prst="textNoShape">
              <a:avLst/>
            </a:prstTxWarp>
          </a:bodyPr>
          <a:lstStyle>
            <a:lvl1pPr algn="r" defTabSz="930179" eaLnBrk="0" hangingPunct="0">
              <a:defRPr sz="1200">
                <a:latin typeface="Times New Roman" pitchFamily="18" charset="0"/>
              </a:defRPr>
            </a:lvl1pPr>
          </a:lstStyle>
          <a:p>
            <a:pPr>
              <a:defRPr/>
            </a:pPr>
            <a:endParaRPr lang="en-US" dirty="0"/>
          </a:p>
        </p:txBody>
      </p:sp>
      <p:sp>
        <p:nvSpPr>
          <p:cNvPr id="31748" name="Rectangle 4"/>
          <p:cNvSpPr>
            <a:spLocks noGrp="1" noChangeArrowheads="1"/>
          </p:cNvSpPr>
          <p:nvPr>
            <p:ph type="ftr" sz="quarter" idx="2"/>
          </p:nvPr>
        </p:nvSpPr>
        <p:spPr bwMode="auto">
          <a:xfrm>
            <a:off x="1" y="8832851"/>
            <a:ext cx="3038475" cy="463550"/>
          </a:xfrm>
          <a:prstGeom prst="rect">
            <a:avLst/>
          </a:prstGeom>
          <a:noFill/>
          <a:ln w="9525">
            <a:noFill/>
            <a:miter lim="800000"/>
            <a:headEnd/>
            <a:tailEnd/>
          </a:ln>
          <a:effectLst/>
        </p:spPr>
        <p:txBody>
          <a:bodyPr vert="horz" wrap="square" lIns="93090" tIns="46544" rIns="93090" bIns="46544" numCol="1" anchor="b" anchorCtr="0" compatLnSpc="1">
            <a:prstTxWarp prst="textNoShape">
              <a:avLst/>
            </a:prstTxWarp>
          </a:bodyPr>
          <a:lstStyle>
            <a:lvl1pPr defTabSz="930179" eaLnBrk="0" hangingPunct="0">
              <a:defRPr sz="1200">
                <a:latin typeface="Times New Roman" pitchFamily="18" charset="0"/>
              </a:defRPr>
            </a:lvl1pPr>
          </a:lstStyle>
          <a:p>
            <a:pPr>
              <a:defRPr/>
            </a:pPr>
            <a:endParaRPr lang="en-US" dirty="0"/>
          </a:p>
        </p:txBody>
      </p:sp>
      <p:sp>
        <p:nvSpPr>
          <p:cNvPr id="31749" name="Rectangle 5"/>
          <p:cNvSpPr>
            <a:spLocks noGrp="1" noChangeArrowheads="1"/>
          </p:cNvSpPr>
          <p:nvPr>
            <p:ph type="sldNum" sz="quarter" idx="3"/>
          </p:nvPr>
        </p:nvSpPr>
        <p:spPr bwMode="auto">
          <a:xfrm>
            <a:off x="3971926" y="8832851"/>
            <a:ext cx="3038475" cy="463550"/>
          </a:xfrm>
          <a:prstGeom prst="rect">
            <a:avLst/>
          </a:prstGeom>
          <a:noFill/>
          <a:ln w="9525">
            <a:noFill/>
            <a:miter lim="800000"/>
            <a:headEnd/>
            <a:tailEnd/>
          </a:ln>
          <a:effectLst/>
        </p:spPr>
        <p:txBody>
          <a:bodyPr vert="horz" wrap="square" lIns="93090" tIns="46544" rIns="93090" bIns="46544" numCol="1" anchor="b" anchorCtr="0" compatLnSpc="1">
            <a:prstTxWarp prst="textNoShape">
              <a:avLst/>
            </a:prstTxWarp>
          </a:bodyPr>
          <a:lstStyle>
            <a:lvl1pPr algn="r" defTabSz="930179" eaLnBrk="0" hangingPunct="0">
              <a:defRPr sz="1200">
                <a:latin typeface="Times New Roman" pitchFamily="18" charset="0"/>
              </a:defRPr>
            </a:lvl1pPr>
          </a:lstStyle>
          <a:p>
            <a:pPr>
              <a:defRPr/>
            </a:pPr>
            <a:fld id="{F13042C5-D8A1-423B-A637-EEEE160FEBE3}" type="slidenum">
              <a:rPr lang="en-US"/>
              <a:pPr>
                <a:defRPr/>
              </a:pPr>
              <a:t>‹#›</a:t>
            </a:fld>
            <a:endParaRPr lang="en-US" dirty="0"/>
          </a:p>
        </p:txBody>
      </p:sp>
    </p:spTree>
    <p:extLst>
      <p:ext uri="{BB962C8B-B14F-4D97-AF65-F5344CB8AC3E}">
        <p14:creationId xmlns:p14="http://schemas.microsoft.com/office/powerpoint/2010/main" val="3393542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1026"/>
          <p:cNvSpPr>
            <a:spLocks noGrp="1" noChangeArrowheads="1"/>
          </p:cNvSpPr>
          <p:nvPr>
            <p:ph type="hdr" sz="quarter"/>
          </p:nvPr>
        </p:nvSpPr>
        <p:spPr bwMode="auto">
          <a:xfrm>
            <a:off x="1" y="0"/>
            <a:ext cx="3038475" cy="463550"/>
          </a:xfrm>
          <a:prstGeom prst="rect">
            <a:avLst/>
          </a:prstGeom>
          <a:noFill/>
          <a:ln w="9525">
            <a:noFill/>
            <a:miter lim="800000"/>
            <a:headEnd/>
            <a:tailEnd/>
          </a:ln>
          <a:effectLst/>
        </p:spPr>
        <p:txBody>
          <a:bodyPr vert="horz" wrap="square" lIns="93090" tIns="46544" rIns="93090" bIns="46544" numCol="1" anchor="t" anchorCtr="0" compatLnSpc="1">
            <a:prstTxWarp prst="textNoShape">
              <a:avLst/>
            </a:prstTxWarp>
          </a:bodyPr>
          <a:lstStyle>
            <a:lvl1pPr defTabSz="930179" eaLnBrk="0" hangingPunct="0">
              <a:defRPr sz="1200">
                <a:latin typeface="Times New Roman" pitchFamily="18" charset="0"/>
              </a:defRPr>
            </a:lvl1pPr>
          </a:lstStyle>
          <a:p>
            <a:pPr>
              <a:defRPr/>
            </a:pPr>
            <a:endParaRPr lang="en-US" dirty="0"/>
          </a:p>
        </p:txBody>
      </p:sp>
      <p:sp>
        <p:nvSpPr>
          <p:cNvPr id="32771" name="Rectangle 1027"/>
          <p:cNvSpPr>
            <a:spLocks noGrp="1" noChangeArrowheads="1"/>
          </p:cNvSpPr>
          <p:nvPr>
            <p:ph type="dt" idx="1"/>
          </p:nvPr>
        </p:nvSpPr>
        <p:spPr bwMode="auto">
          <a:xfrm>
            <a:off x="3971926" y="0"/>
            <a:ext cx="3038475" cy="463550"/>
          </a:xfrm>
          <a:prstGeom prst="rect">
            <a:avLst/>
          </a:prstGeom>
          <a:noFill/>
          <a:ln w="9525">
            <a:noFill/>
            <a:miter lim="800000"/>
            <a:headEnd/>
            <a:tailEnd/>
          </a:ln>
          <a:effectLst/>
        </p:spPr>
        <p:txBody>
          <a:bodyPr vert="horz" wrap="square" lIns="93090" tIns="46544" rIns="93090" bIns="46544" numCol="1" anchor="t" anchorCtr="0" compatLnSpc="1">
            <a:prstTxWarp prst="textNoShape">
              <a:avLst/>
            </a:prstTxWarp>
          </a:bodyPr>
          <a:lstStyle>
            <a:lvl1pPr algn="r" defTabSz="930179" eaLnBrk="0" hangingPunct="0">
              <a:defRPr sz="1200">
                <a:latin typeface="Times New Roman" pitchFamily="18" charset="0"/>
              </a:defRPr>
            </a:lvl1pPr>
          </a:lstStyle>
          <a:p>
            <a:pPr>
              <a:defRPr/>
            </a:pPr>
            <a:endParaRPr lang="en-US" dirty="0"/>
          </a:p>
        </p:txBody>
      </p:sp>
      <p:sp>
        <p:nvSpPr>
          <p:cNvPr id="20484" name="Rectangle 1028"/>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1029"/>
          <p:cNvSpPr>
            <a:spLocks noGrp="1" noChangeArrowheads="1"/>
          </p:cNvSpPr>
          <p:nvPr>
            <p:ph type="body" sz="quarter" idx="3"/>
          </p:nvPr>
        </p:nvSpPr>
        <p:spPr bwMode="auto">
          <a:xfrm>
            <a:off x="935039" y="4416426"/>
            <a:ext cx="5140325" cy="4181475"/>
          </a:xfrm>
          <a:prstGeom prst="rect">
            <a:avLst/>
          </a:prstGeom>
          <a:noFill/>
          <a:ln w="9525">
            <a:noFill/>
            <a:miter lim="800000"/>
            <a:headEnd/>
            <a:tailEnd/>
          </a:ln>
          <a:effectLst/>
        </p:spPr>
        <p:txBody>
          <a:bodyPr vert="horz" wrap="square" lIns="93090" tIns="46544" rIns="93090" bIns="4654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774" name="Rectangle 1030"/>
          <p:cNvSpPr>
            <a:spLocks noGrp="1" noChangeArrowheads="1"/>
          </p:cNvSpPr>
          <p:nvPr>
            <p:ph type="ftr" sz="quarter" idx="4"/>
          </p:nvPr>
        </p:nvSpPr>
        <p:spPr bwMode="auto">
          <a:xfrm>
            <a:off x="1" y="8832851"/>
            <a:ext cx="3038475" cy="463550"/>
          </a:xfrm>
          <a:prstGeom prst="rect">
            <a:avLst/>
          </a:prstGeom>
          <a:noFill/>
          <a:ln w="9525">
            <a:noFill/>
            <a:miter lim="800000"/>
            <a:headEnd/>
            <a:tailEnd/>
          </a:ln>
          <a:effectLst/>
        </p:spPr>
        <p:txBody>
          <a:bodyPr vert="horz" wrap="square" lIns="93090" tIns="46544" rIns="93090" bIns="46544" numCol="1" anchor="b" anchorCtr="0" compatLnSpc="1">
            <a:prstTxWarp prst="textNoShape">
              <a:avLst/>
            </a:prstTxWarp>
          </a:bodyPr>
          <a:lstStyle>
            <a:lvl1pPr defTabSz="930179" eaLnBrk="0" hangingPunct="0">
              <a:defRPr sz="1200">
                <a:latin typeface="Times New Roman" pitchFamily="18" charset="0"/>
              </a:defRPr>
            </a:lvl1pPr>
          </a:lstStyle>
          <a:p>
            <a:pPr>
              <a:defRPr/>
            </a:pPr>
            <a:endParaRPr lang="en-US" dirty="0"/>
          </a:p>
        </p:txBody>
      </p:sp>
      <p:sp>
        <p:nvSpPr>
          <p:cNvPr id="32775" name="Rectangle 1031"/>
          <p:cNvSpPr>
            <a:spLocks noGrp="1" noChangeArrowheads="1"/>
          </p:cNvSpPr>
          <p:nvPr>
            <p:ph type="sldNum" sz="quarter" idx="5"/>
          </p:nvPr>
        </p:nvSpPr>
        <p:spPr bwMode="auto">
          <a:xfrm>
            <a:off x="3971926" y="8832851"/>
            <a:ext cx="3038475" cy="463550"/>
          </a:xfrm>
          <a:prstGeom prst="rect">
            <a:avLst/>
          </a:prstGeom>
          <a:noFill/>
          <a:ln w="9525">
            <a:noFill/>
            <a:miter lim="800000"/>
            <a:headEnd/>
            <a:tailEnd/>
          </a:ln>
          <a:effectLst/>
        </p:spPr>
        <p:txBody>
          <a:bodyPr vert="horz" wrap="square" lIns="93090" tIns="46544" rIns="93090" bIns="46544" numCol="1" anchor="b" anchorCtr="0" compatLnSpc="1">
            <a:prstTxWarp prst="textNoShape">
              <a:avLst/>
            </a:prstTxWarp>
          </a:bodyPr>
          <a:lstStyle>
            <a:lvl1pPr algn="r" defTabSz="930179" eaLnBrk="0" hangingPunct="0">
              <a:defRPr sz="1200">
                <a:latin typeface="Times New Roman" pitchFamily="18" charset="0"/>
              </a:defRPr>
            </a:lvl1pPr>
          </a:lstStyle>
          <a:p>
            <a:pPr>
              <a:defRPr/>
            </a:pPr>
            <a:fld id="{DAC6843C-2EA0-452B-8687-D8DB2AAF35C3}" type="slidenum">
              <a:rPr lang="en-US"/>
              <a:pPr>
                <a:defRPr/>
              </a:pPr>
              <a:t>‹#›</a:t>
            </a:fld>
            <a:endParaRPr lang="en-US" dirty="0"/>
          </a:p>
        </p:txBody>
      </p:sp>
    </p:spTree>
    <p:extLst>
      <p:ext uri="{BB962C8B-B14F-4D97-AF65-F5344CB8AC3E}">
        <p14:creationId xmlns:p14="http://schemas.microsoft.com/office/powerpoint/2010/main" val="3917861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AC6843C-2EA0-452B-8687-D8DB2AAF35C3}" type="slidenum">
              <a:rPr lang="en-US" smtClean="0"/>
              <a:pPr>
                <a:defRPr/>
              </a:pPr>
              <a:t>1</a:t>
            </a:fld>
            <a:endParaRPr lang="en-US" dirty="0"/>
          </a:p>
        </p:txBody>
      </p:sp>
    </p:spTree>
    <p:extLst>
      <p:ext uri="{BB962C8B-B14F-4D97-AF65-F5344CB8AC3E}">
        <p14:creationId xmlns:p14="http://schemas.microsoft.com/office/powerpoint/2010/main" val="40061122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footerd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057400"/>
            <a:ext cx="7772400" cy="1143000"/>
          </a:xfrm>
        </p:spPr>
        <p:txBody>
          <a:bodyPr/>
          <a:lstStyle>
            <a:lvl1pPr>
              <a:defRPr/>
            </a:lvl1pPr>
          </a:lstStyle>
          <a:p>
            <a:r>
              <a:rPr lang="en-US"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r>
              <a:rPr lang="en-US"/>
              <a:t>Click to edit Master subtitle style</a:t>
            </a:r>
          </a:p>
        </p:txBody>
      </p:sp>
    </p:spTree>
    <p:extLst>
      <p:ext uri="{BB962C8B-B14F-4D97-AF65-F5344CB8AC3E}">
        <p14:creationId xmlns:p14="http://schemas.microsoft.com/office/powerpoint/2010/main" val="3383792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0459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6137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U of 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465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dirty="0"/>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8758526-E9F4-4108-BFD3-7D59D602965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08764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4178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285193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6436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9717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08693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160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7064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0965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26" name="Picture 12" descr="footerdark"/>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a:outerShdw dist="12700" dir="8100000" algn="ctr" rotWithShape="0">
              <a:srgbClr val="FFFFFF">
                <a:alpha val="75000"/>
              </a:srgbClr>
            </a:outerShdw>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a:outerShdw dist="12700" dir="8100000" algn="ctr" rotWithShape="0">
              <a:srgbClr val="FFFFFF">
                <a:alpha val="75000"/>
              </a:srgbClr>
            </a:outerShdw>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406854" y="27709"/>
            <a:ext cx="1737146" cy="1524000"/>
          </a:xfrm>
          <a:prstGeom prst="rect">
            <a:avLst/>
          </a:prstGeom>
        </p:spPr>
      </p:pic>
    </p:spTree>
    <p:extLst>
      <p:ext uri="{BB962C8B-B14F-4D97-AF65-F5344CB8AC3E}">
        <p14:creationId xmlns:p14="http://schemas.microsoft.com/office/powerpoint/2010/main" val="165017872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2pPr>
      <a:lvl3pPr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3pPr>
      <a:lvl4pPr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4pPr>
      <a:lvl5pPr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5pPr>
      <a:lvl6pPr marL="457200"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6pPr>
      <a:lvl7pPr marL="914400"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7pPr>
      <a:lvl8pPr marL="1371600"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8pPr>
      <a:lvl9pPr marL="1828800" algn="ctr" rtl="0" eaLnBrk="1" fontAlgn="base" hangingPunct="1">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eaLnBrk="1" fontAlgn="base" hangingPunct="1">
        <a:spcBef>
          <a:spcPct val="20000"/>
        </a:spcBef>
        <a:spcAft>
          <a:spcPct val="0"/>
        </a:spcAft>
        <a:buFont typeface="Wingdings" pitchFamily="124"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124" charset="2"/>
        <a:buChar char="§"/>
        <a:defRPr sz="2800">
          <a:solidFill>
            <a:schemeClr val="tx1"/>
          </a:solidFill>
          <a:latin typeface="+mn-lt"/>
          <a:ea typeface="+mn-ea"/>
        </a:defRPr>
      </a:lvl2pPr>
      <a:lvl3pPr marL="1143000" indent="-228600" algn="l" rtl="0" eaLnBrk="1" fontAlgn="base" hangingPunct="1">
        <a:spcBef>
          <a:spcPct val="20000"/>
        </a:spcBef>
        <a:spcAft>
          <a:spcPct val="0"/>
        </a:spcAft>
        <a:buFont typeface="Wingdings" pitchFamily="124" charset="2"/>
        <a:buChar char="§"/>
        <a:defRPr sz="2400">
          <a:solidFill>
            <a:schemeClr val="tx1"/>
          </a:solidFill>
          <a:latin typeface="+mn-lt"/>
          <a:ea typeface="+mn-ea"/>
        </a:defRPr>
      </a:lvl3pPr>
      <a:lvl4pPr marL="16002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4pPr>
      <a:lvl5pPr marL="20574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5pPr>
      <a:lvl6pPr marL="25146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eaLnBrk="1" fontAlgn="base" hangingPunct="1">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https://www.nsf.gov/bfa/dias/policy/cps_faqs/currentandpendingfaqs_feb2023.pdf" TargetMode="External"/><Relationship Id="rId2" Type="http://schemas.openxmlformats.org/officeDocument/2006/relationships/hyperlink" Target="https://new.nsf.gov/funding/senior-personnel-documents" TargetMode="External"/><Relationship Id="rId1" Type="http://schemas.openxmlformats.org/officeDocument/2006/relationships/slideLayout" Target="../slideLayouts/slideLayout2.xml"/><Relationship Id="rId6" Type="http://schemas.openxmlformats.org/officeDocument/2006/relationships/hyperlink" Target="https://www.ncbi.nlm.nih.gov/books/NBK154494/" TargetMode="External"/><Relationship Id="rId5" Type="http://schemas.openxmlformats.org/officeDocument/2006/relationships/hyperlink" Target="https://nsfpolicyoutreach.com/resources/2023-nsf-policy-office-webinar-series-nsf-biographical-sketch-and-current-and-pending-other-support-sciencv-and-nsf-formats/" TargetMode="External"/><Relationship Id="rId4" Type="http://schemas.openxmlformats.org/officeDocument/2006/relationships/hyperlink" Target="https://youtu.be/hOzltEU0HXw"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rochester.edu/orpa/form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rochester.edu/university-research/research-security-program-update-oct-202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rochester.edu/university-research/compliance-notice-tiktok-federal-contract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rochester.edu/university-research/resources/foreign-corrupt-practices-ac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rochester.edu/university-research/resources/research-security/"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mailto:jmaiman@ur.Rochester.ed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rochester.edu/university-research/resources/research-security/international-appointments-affiliation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artisticGlowDiffused trans="25000" intensity="1"/>
                    </a14:imgEffect>
                  </a14:imgLayer>
                </a14:imgProps>
              </a:ext>
              <a:ext uri="{28A0092B-C50C-407E-A947-70E740481C1C}">
                <a14:useLocalDpi xmlns:a14="http://schemas.microsoft.com/office/drawing/2010/main" val="0"/>
              </a:ext>
            </a:extLst>
          </a:blip>
          <a:stretch>
            <a:fillRect/>
          </a:stretch>
        </p:blipFill>
        <p:spPr>
          <a:xfrm>
            <a:off x="1399841" y="457200"/>
            <a:ext cx="6601159" cy="5791200"/>
          </a:xfrm>
          <a:prstGeom prst="rect">
            <a:avLst/>
          </a:prstGeom>
          <a:effectLst>
            <a:glow rad="127000">
              <a:schemeClr val="accent1">
                <a:alpha val="0"/>
              </a:schemeClr>
            </a:glow>
            <a:outerShdw blurRad="50800" dist="50800" dir="5400000" algn="ctr" rotWithShape="0">
              <a:srgbClr val="000000">
                <a:alpha val="0"/>
              </a:srgbClr>
            </a:outerShdw>
          </a:effectLst>
        </p:spPr>
      </p:pic>
      <p:sp>
        <p:nvSpPr>
          <p:cNvPr id="5" name="Rounded Rectangle 4"/>
          <p:cNvSpPr/>
          <p:nvPr/>
        </p:nvSpPr>
        <p:spPr bwMode="auto">
          <a:xfrm>
            <a:off x="1143000" y="-220980"/>
            <a:ext cx="7620000" cy="7002780"/>
          </a:xfrm>
          <a:prstGeom prst="roundRect">
            <a:avLst/>
          </a:prstGeom>
          <a:solidFill>
            <a:schemeClr val="accent3">
              <a:alpha val="60000"/>
            </a:schemeClr>
          </a:solidFill>
          <a:ln w="9525" cap="flat" cmpd="sng" algn="ctr">
            <a:noFill/>
            <a:prstDash val="solid"/>
            <a:round/>
            <a:headEnd type="none" w="med" len="med"/>
            <a:tailEnd type="none" w="med" len="med"/>
          </a:ln>
          <a:effectLst>
            <a:softEdge rad="635000"/>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MS Pゴシック" pitchFamily="-92" charset="-128"/>
            </a:endParaRPr>
          </a:p>
        </p:txBody>
      </p:sp>
      <p:sp>
        <p:nvSpPr>
          <p:cNvPr id="2" name="Title 1"/>
          <p:cNvSpPr>
            <a:spLocks noGrp="1"/>
          </p:cNvSpPr>
          <p:nvPr>
            <p:ph type="ctrTitle"/>
          </p:nvPr>
        </p:nvSpPr>
        <p:spPr>
          <a:xfrm>
            <a:off x="762000" y="3886200"/>
            <a:ext cx="7772400" cy="1143000"/>
          </a:xfrm>
        </p:spPr>
        <p:txBody>
          <a:bodyPr/>
          <a:lstStyle/>
          <a:p>
            <a:r>
              <a:rPr lang="en-US" b="1" dirty="0"/>
              <a:t>Annual Update</a:t>
            </a:r>
          </a:p>
        </p:txBody>
      </p:sp>
      <p:sp>
        <p:nvSpPr>
          <p:cNvPr id="3" name="Subtitle 2"/>
          <p:cNvSpPr>
            <a:spLocks noGrp="1"/>
          </p:cNvSpPr>
          <p:nvPr>
            <p:ph type="subTitle" idx="1"/>
          </p:nvPr>
        </p:nvSpPr>
        <p:spPr>
          <a:xfrm>
            <a:off x="814220" y="4876800"/>
            <a:ext cx="7772400" cy="838200"/>
          </a:xfrm>
        </p:spPr>
        <p:txBody>
          <a:bodyPr>
            <a:normAutofit/>
          </a:bodyPr>
          <a:lstStyle/>
          <a:p>
            <a:r>
              <a:rPr lang="en-US" sz="3600" b="1" dirty="0"/>
              <a:t>2023</a:t>
            </a:r>
            <a:endParaRPr lang="en-US" sz="3600" b="1" dirty="0">
              <a:solidFill>
                <a:schemeClr val="tx1"/>
              </a:solidFill>
            </a:endParaRPr>
          </a:p>
        </p:txBody>
      </p:sp>
      <p:pic>
        <p:nvPicPr>
          <p:cNvPr id="4096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278563"/>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780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B388-C103-8806-58DA-92EDF96F3A4D}"/>
              </a:ext>
            </a:extLst>
          </p:cNvPr>
          <p:cNvSpPr>
            <a:spLocks noGrp="1"/>
          </p:cNvSpPr>
          <p:nvPr>
            <p:ph type="title"/>
          </p:nvPr>
        </p:nvSpPr>
        <p:spPr>
          <a:xfrm>
            <a:off x="685800" y="457200"/>
            <a:ext cx="7772400" cy="990600"/>
          </a:xfrm>
        </p:spPr>
        <p:txBody>
          <a:bodyPr/>
          <a:lstStyle/>
          <a:p>
            <a:r>
              <a:rPr lang="en-US" altLang="en-US" sz="3600" dirty="0"/>
              <a:t>SciENcv Helpful Tools and Videos</a:t>
            </a:r>
            <a:endParaRPr lang="en-US" sz="3600" dirty="0"/>
          </a:p>
        </p:txBody>
      </p:sp>
      <p:sp>
        <p:nvSpPr>
          <p:cNvPr id="3" name="Content Placeholder 2">
            <a:extLst>
              <a:ext uri="{FF2B5EF4-FFF2-40B4-BE49-F238E27FC236}">
                <a16:creationId xmlns:a16="http://schemas.microsoft.com/office/drawing/2014/main" id="{4CE3417D-3D6E-DF36-E52A-146D2277C83C}"/>
              </a:ext>
            </a:extLst>
          </p:cNvPr>
          <p:cNvSpPr>
            <a:spLocks noGrp="1"/>
          </p:cNvSpPr>
          <p:nvPr>
            <p:ph idx="1"/>
          </p:nvPr>
        </p:nvSpPr>
        <p:spPr>
          <a:xfrm>
            <a:off x="685800" y="1447800"/>
            <a:ext cx="7772400" cy="4648200"/>
          </a:xfrm>
        </p:spPr>
        <p:txBody>
          <a:bodyPr/>
          <a:lstStyle/>
          <a:p>
            <a:r>
              <a:rPr lang="en-US" altLang="en-US" sz="2400" dirty="0">
                <a:hlinkClick r:id="rId2"/>
              </a:rPr>
              <a:t>NSF Senior Personnel Documents</a:t>
            </a:r>
            <a:endParaRPr lang="en-US" altLang="en-US" sz="2400" dirty="0"/>
          </a:p>
          <a:p>
            <a:endParaRPr lang="en-US" altLang="en-US" sz="2400" dirty="0"/>
          </a:p>
          <a:p>
            <a:r>
              <a:rPr lang="en-US" altLang="en-US" sz="2400" dirty="0">
                <a:hlinkClick r:id="rId3"/>
              </a:rPr>
              <a:t>FAQs on NSF Other Support</a:t>
            </a:r>
            <a:endParaRPr lang="en-US" altLang="en-US" sz="2400" dirty="0"/>
          </a:p>
          <a:p>
            <a:endParaRPr lang="en-US" altLang="en-US" sz="2400" dirty="0"/>
          </a:p>
          <a:p>
            <a:r>
              <a:rPr lang="en-US" altLang="en-US" sz="2400" dirty="0">
                <a:hlinkClick r:id="rId4"/>
              </a:rPr>
              <a:t>NSF SciENcv Biosketch Tutorial video</a:t>
            </a:r>
            <a:endParaRPr lang="en-US" altLang="en-US" sz="2400" dirty="0"/>
          </a:p>
          <a:p>
            <a:endParaRPr lang="en-US" altLang="en-US" sz="2400" dirty="0"/>
          </a:p>
          <a:p>
            <a:r>
              <a:rPr lang="en-US" altLang="en-US" sz="2400" dirty="0"/>
              <a:t>NSF Biographical Sketch and Current and Pending (Other) Support: SciENcv and NSF Formats </a:t>
            </a:r>
            <a:r>
              <a:rPr lang="en-US" altLang="en-US" sz="2400" dirty="0">
                <a:hlinkClick r:id="rId5"/>
              </a:rPr>
              <a:t>(January 2023 Webinar)</a:t>
            </a:r>
            <a:endParaRPr lang="en-US" altLang="en-US" sz="2400" dirty="0"/>
          </a:p>
          <a:p>
            <a:endParaRPr lang="en-US" altLang="en-US" sz="2400" dirty="0"/>
          </a:p>
          <a:p>
            <a:r>
              <a:rPr lang="en-US" altLang="en-US" sz="2400" dirty="0">
                <a:hlinkClick r:id="rId6"/>
              </a:rPr>
              <a:t>SciENcv Help Manual, NSF specific section</a:t>
            </a:r>
            <a:endParaRPr lang="en-US" altLang="en-US" sz="2400" dirty="0"/>
          </a:p>
          <a:p>
            <a:endParaRPr lang="en-US" dirty="0"/>
          </a:p>
        </p:txBody>
      </p:sp>
    </p:spTree>
    <p:extLst>
      <p:ext uri="{BB962C8B-B14F-4D97-AF65-F5344CB8AC3E}">
        <p14:creationId xmlns:p14="http://schemas.microsoft.com/office/powerpoint/2010/main" val="2083426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B118D-6EF5-0635-EFD1-16BBBEB27933}"/>
              </a:ext>
            </a:extLst>
          </p:cNvPr>
          <p:cNvSpPr>
            <a:spLocks noGrp="1"/>
          </p:cNvSpPr>
          <p:nvPr>
            <p:ph type="title"/>
          </p:nvPr>
        </p:nvSpPr>
        <p:spPr>
          <a:xfrm>
            <a:off x="304801" y="228600"/>
            <a:ext cx="7620000" cy="1295400"/>
          </a:xfrm>
        </p:spPr>
        <p:txBody>
          <a:bodyPr>
            <a:noAutofit/>
          </a:bodyPr>
          <a:lstStyle/>
          <a:p>
            <a:pPr algn="ctr"/>
            <a:r>
              <a:rPr lang="en-US" sz="3600" dirty="0"/>
              <a:t>NIH Foreign </a:t>
            </a:r>
            <a:br>
              <a:rPr lang="en-US" sz="3600" dirty="0"/>
            </a:br>
            <a:r>
              <a:rPr lang="en-US" sz="3600" dirty="0"/>
              <a:t>Subawards/Consortium Agreements</a:t>
            </a:r>
          </a:p>
        </p:txBody>
      </p:sp>
      <p:sp>
        <p:nvSpPr>
          <p:cNvPr id="3" name="Content Placeholder 2">
            <a:extLst>
              <a:ext uri="{FF2B5EF4-FFF2-40B4-BE49-F238E27FC236}">
                <a16:creationId xmlns:a16="http://schemas.microsoft.com/office/drawing/2014/main" id="{5816D02C-E3EF-B87C-84D7-457998A4E846}"/>
              </a:ext>
            </a:extLst>
          </p:cNvPr>
          <p:cNvSpPr>
            <a:spLocks noGrp="1"/>
          </p:cNvSpPr>
          <p:nvPr>
            <p:ph idx="1"/>
          </p:nvPr>
        </p:nvSpPr>
        <p:spPr>
          <a:xfrm>
            <a:off x="628805" y="1981199"/>
            <a:ext cx="7886390" cy="4320879"/>
          </a:xfrm>
        </p:spPr>
        <p:txBody>
          <a:bodyPr>
            <a:normAutofit/>
          </a:bodyPr>
          <a:lstStyle/>
          <a:p>
            <a:pPr marL="0" indent="0" algn="ctr">
              <a:buNone/>
            </a:pPr>
            <a:r>
              <a:rPr lang="en-US" sz="2400" dirty="0"/>
              <a:t>Effective January 2, 2024 the NIH “will not support any agreement” that does not include the new requirement for foreign subrecipients to “provide access to lab notebooks, data and documentation supporting research outcomes” as described in the annual progress report and to do so in alignment with the progress report’s submission (once per year).</a:t>
            </a:r>
          </a:p>
          <a:p>
            <a:pPr marL="0" indent="0">
              <a:buNone/>
            </a:pPr>
            <a:endParaRPr lang="en-US" dirty="0"/>
          </a:p>
          <a:p>
            <a:pPr marL="1115111" lvl="1" indent="-446044">
              <a:buFont typeface="Arial" panose="020B0604020202020204" pitchFamily="34" charset="0"/>
              <a:buChar char="•"/>
            </a:pPr>
            <a:endParaRPr lang="en-US" dirty="0"/>
          </a:p>
        </p:txBody>
      </p:sp>
    </p:spTree>
    <p:extLst>
      <p:ext uri="{BB962C8B-B14F-4D97-AF65-F5344CB8AC3E}">
        <p14:creationId xmlns:p14="http://schemas.microsoft.com/office/powerpoint/2010/main" val="2885028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4A876-5B9E-4CCA-81EA-E4C85D5C0EB4}"/>
              </a:ext>
            </a:extLst>
          </p:cNvPr>
          <p:cNvSpPr>
            <a:spLocks noGrp="1"/>
          </p:cNvSpPr>
          <p:nvPr>
            <p:ph type="title"/>
          </p:nvPr>
        </p:nvSpPr>
        <p:spPr>
          <a:xfrm>
            <a:off x="533400" y="304800"/>
            <a:ext cx="7086600" cy="1066800"/>
          </a:xfrm>
        </p:spPr>
        <p:txBody>
          <a:bodyPr/>
          <a:lstStyle/>
          <a:p>
            <a:r>
              <a:rPr lang="en-US" sz="3600" dirty="0"/>
              <a:t>NIH Foreign </a:t>
            </a:r>
            <a:br>
              <a:rPr lang="en-US" sz="3600" dirty="0"/>
            </a:br>
            <a:r>
              <a:rPr lang="en-US" sz="3600" dirty="0"/>
              <a:t>Subawards/Consortium Agreements</a:t>
            </a:r>
          </a:p>
        </p:txBody>
      </p:sp>
      <p:sp>
        <p:nvSpPr>
          <p:cNvPr id="3" name="Content Placeholder 2">
            <a:extLst>
              <a:ext uri="{FF2B5EF4-FFF2-40B4-BE49-F238E27FC236}">
                <a16:creationId xmlns:a16="http://schemas.microsoft.com/office/drawing/2014/main" id="{FC8FE19A-E194-4B98-B32D-09A679279764}"/>
              </a:ext>
            </a:extLst>
          </p:cNvPr>
          <p:cNvSpPr>
            <a:spLocks noGrp="1"/>
          </p:cNvSpPr>
          <p:nvPr>
            <p:ph idx="1"/>
          </p:nvPr>
        </p:nvSpPr>
        <p:spPr>
          <a:xfrm>
            <a:off x="685800" y="1752600"/>
            <a:ext cx="7772400" cy="4343400"/>
          </a:xfrm>
        </p:spPr>
        <p:txBody>
          <a:bodyPr/>
          <a:lstStyle/>
          <a:p>
            <a:r>
              <a:rPr lang="en-US" sz="2400" dirty="0"/>
              <a:t>Access may be electronic</a:t>
            </a:r>
          </a:p>
          <a:p>
            <a:endParaRPr lang="en-US" sz="2400" dirty="0"/>
          </a:p>
          <a:p>
            <a:r>
              <a:rPr lang="en-US" sz="2400" dirty="0"/>
              <a:t>The requirement was prompted by a DHHS OIG Audit and a GAO audit of NIH.</a:t>
            </a:r>
          </a:p>
          <a:p>
            <a:endParaRPr lang="en-US" sz="2400" dirty="0"/>
          </a:p>
          <a:p>
            <a:r>
              <a:rPr lang="en-US" sz="2400" dirty="0"/>
              <a:t>NIH has stressed that this is not a “new” requirement, but a clarification.</a:t>
            </a:r>
          </a:p>
          <a:p>
            <a:endParaRPr lang="en-US" sz="2400" dirty="0"/>
          </a:p>
          <a:p>
            <a:r>
              <a:rPr lang="en-US" sz="2400" dirty="0"/>
              <a:t>Applies to ALL foreign subawards, not just countries of concern</a:t>
            </a:r>
          </a:p>
          <a:p>
            <a:endParaRPr lang="en-US" dirty="0"/>
          </a:p>
        </p:txBody>
      </p:sp>
    </p:spTree>
    <p:extLst>
      <p:ext uri="{BB962C8B-B14F-4D97-AF65-F5344CB8AC3E}">
        <p14:creationId xmlns:p14="http://schemas.microsoft.com/office/powerpoint/2010/main" val="466706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79EB6-B252-45E4-9001-ADC197F47A25}"/>
              </a:ext>
            </a:extLst>
          </p:cNvPr>
          <p:cNvSpPr>
            <a:spLocks noGrp="1"/>
          </p:cNvSpPr>
          <p:nvPr>
            <p:ph type="title"/>
          </p:nvPr>
        </p:nvSpPr>
        <p:spPr>
          <a:xfrm>
            <a:off x="685800" y="381000"/>
            <a:ext cx="7086600" cy="1371600"/>
          </a:xfrm>
        </p:spPr>
        <p:txBody>
          <a:bodyPr/>
          <a:lstStyle/>
          <a:p>
            <a:r>
              <a:rPr lang="en-US" sz="3600" dirty="0"/>
              <a:t>NIH Foreign </a:t>
            </a:r>
            <a:br>
              <a:rPr lang="en-US" sz="3600" dirty="0"/>
            </a:br>
            <a:r>
              <a:rPr lang="en-US" sz="3600" dirty="0"/>
              <a:t>Subawards/Consortium Agreements</a:t>
            </a:r>
          </a:p>
        </p:txBody>
      </p:sp>
      <p:sp>
        <p:nvSpPr>
          <p:cNvPr id="3" name="Content Placeholder 2">
            <a:extLst>
              <a:ext uri="{FF2B5EF4-FFF2-40B4-BE49-F238E27FC236}">
                <a16:creationId xmlns:a16="http://schemas.microsoft.com/office/drawing/2014/main" id="{FDB03A2F-1742-41CA-BF0A-F663528680E8}"/>
              </a:ext>
            </a:extLst>
          </p:cNvPr>
          <p:cNvSpPr>
            <a:spLocks noGrp="1"/>
          </p:cNvSpPr>
          <p:nvPr>
            <p:ph idx="1"/>
          </p:nvPr>
        </p:nvSpPr>
        <p:spPr/>
        <p:txBody>
          <a:bodyPr/>
          <a:lstStyle/>
          <a:p>
            <a:r>
              <a:rPr lang="en-US" sz="2400" dirty="0"/>
              <a:t>UR/ORPA will require that foreign subrecipients, at the application stage, submit language in their </a:t>
            </a:r>
            <a:r>
              <a:rPr lang="en-US" sz="2400" dirty="0">
                <a:hlinkClick r:id="rId2"/>
              </a:rPr>
              <a:t>letters of intent </a:t>
            </a:r>
            <a:r>
              <a:rPr lang="en-US" sz="2400" dirty="0"/>
              <a:t>indicating awareness and willingness to abide.</a:t>
            </a:r>
          </a:p>
          <a:p>
            <a:endParaRPr lang="en-US" sz="2400" dirty="0"/>
          </a:p>
          <a:p>
            <a:r>
              <a:rPr lang="en-US" sz="2400" dirty="0"/>
              <a:t>UR/ORPA will update existing NIH subawards to foreign subrecipients within 60 days of the effective date (1/2/24).</a:t>
            </a:r>
          </a:p>
          <a:p>
            <a:endParaRPr lang="en-US" dirty="0"/>
          </a:p>
        </p:txBody>
      </p:sp>
    </p:spTree>
    <p:extLst>
      <p:ext uri="{BB962C8B-B14F-4D97-AF65-F5344CB8AC3E}">
        <p14:creationId xmlns:p14="http://schemas.microsoft.com/office/powerpoint/2010/main" val="2482264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91894-0898-4D3A-9B7D-0EF335959C5E}"/>
              </a:ext>
            </a:extLst>
          </p:cNvPr>
          <p:cNvSpPr>
            <a:spLocks noGrp="1"/>
          </p:cNvSpPr>
          <p:nvPr>
            <p:ph type="title"/>
          </p:nvPr>
        </p:nvSpPr>
        <p:spPr>
          <a:xfrm>
            <a:off x="0" y="76200"/>
            <a:ext cx="8229600" cy="762000"/>
          </a:xfrm>
        </p:spPr>
        <p:txBody>
          <a:bodyPr/>
          <a:lstStyle/>
          <a:p>
            <a:pPr>
              <a:defRPr/>
            </a:pPr>
            <a:r>
              <a:rPr lang="en-US" sz="3600" dirty="0"/>
              <a:t>NSPM-33 Research Security Program </a:t>
            </a:r>
            <a:br>
              <a:rPr lang="en-US" sz="3600" dirty="0"/>
            </a:br>
            <a:r>
              <a:rPr lang="en-US" sz="3600" dirty="0"/>
              <a:t>Status Update</a:t>
            </a:r>
          </a:p>
        </p:txBody>
      </p:sp>
      <p:sp>
        <p:nvSpPr>
          <p:cNvPr id="3" name="Content Placeholder 2">
            <a:extLst>
              <a:ext uri="{FF2B5EF4-FFF2-40B4-BE49-F238E27FC236}">
                <a16:creationId xmlns:a16="http://schemas.microsoft.com/office/drawing/2014/main" id="{2D4D3334-DD30-4326-9712-E5486600B61E}"/>
              </a:ext>
            </a:extLst>
          </p:cNvPr>
          <p:cNvSpPr>
            <a:spLocks noGrp="1"/>
          </p:cNvSpPr>
          <p:nvPr>
            <p:ph idx="1"/>
          </p:nvPr>
        </p:nvSpPr>
        <p:spPr>
          <a:xfrm>
            <a:off x="685800" y="1066800"/>
            <a:ext cx="7772400" cy="5029200"/>
          </a:xfrm>
        </p:spPr>
        <p:txBody>
          <a:bodyPr/>
          <a:lstStyle/>
          <a:p>
            <a:pPr>
              <a:defRPr/>
            </a:pPr>
            <a:r>
              <a:rPr lang="en-US" sz="2400" dirty="0"/>
              <a:t>Institutions continue to wait for final issuance of NSPM-33 research security program requirements. </a:t>
            </a:r>
          </a:p>
          <a:p>
            <a:pPr lvl="1">
              <a:defRPr/>
            </a:pPr>
            <a:r>
              <a:rPr lang="en-US" sz="2000" dirty="0"/>
              <a:t>Draft issued in March 2023; Final regulations expected Q1 2024</a:t>
            </a:r>
          </a:p>
          <a:p>
            <a:pPr lvl="1">
              <a:defRPr/>
            </a:pPr>
            <a:r>
              <a:rPr lang="en-US" sz="2000" dirty="0"/>
              <a:t>UR will have a one-year implementation period from the final issuance date and will be required to provide a status update 120 days from issuance.</a:t>
            </a:r>
          </a:p>
          <a:p>
            <a:pPr lvl="1">
              <a:defRPr/>
            </a:pPr>
            <a:endParaRPr lang="en-US" sz="2000" dirty="0"/>
          </a:p>
          <a:p>
            <a:pPr>
              <a:defRPr/>
            </a:pPr>
            <a:r>
              <a:rPr lang="en-US" sz="2400" dirty="0"/>
              <a:t>UR VPR Office issued </a:t>
            </a:r>
            <a:r>
              <a:rPr lang="en-US" sz="2400" dirty="0">
                <a:hlinkClick r:id="rId2"/>
              </a:rPr>
              <a:t>status update</a:t>
            </a:r>
            <a:r>
              <a:rPr lang="en-US" sz="2400" dirty="0"/>
              <a:t> regarding NSPM-33 and implementation matters.</a:t>
            </a:r>
          </a:p>
          <a:p>
            <a:pPr lvl="1">
              <a:defRPr/>
            </a:pPr>
            <a:r>
              <a:rPr lang="en-US" sz="2000" dirty="0"/>
              <a:t>Particular focus on cybersecurity and foreign travel requirements</a:t>
            </a:r>
          </a:p>
          <a:p>
            <a:pPr lvl="1">
              <a:defRPr/>
            </a:pPr>
            <a:r>
              <a:rPr lang="en-US" sz="2000" dirty="0"/>
              <a:t>International Visitor Working Group meetings have begun</a:t>
            </a:r>
          </a:p>
          <a:p>
            <a:pPr lvl="1">
              <a:defRPr/>
            </a:pPr>
            <a:endParaRPr lang="en-US" sz="2000" dirty="0"/>
          </a:p>
          <a:p>
            <a:pPr>
              <a:defRPr/>
            </a:pPr>
            <a:r>
              <a:rPr lang="en-US" sz="2400" dirty="0"/>
              <a:t>NSPM-33 Working Group and applicable subcommittees will coordinate implementation of requirements.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D1DE-04B6-9DAA-F8E0-C664C60408CD}"/>
              </a:ext>
            </a:extLst>
          </p:cNvPr>
          <p:cNvSpPr>
            <a:spLocks noGrp="1"/>
          </p:cNvSpPr>
          <p:nvPr>
            <p:ph type="title"/>
          </p:nvPr>
        </p:nvSpPr>
        <p:spPr>
          <a:xfrm>
            <a:off x="-228600" y="152400"/>
            <a:ext cx="7924800" cy="1295400"/>
          </a:xfrm>
        </p:spPr>
        <p:txBody>
          <a:bodyPr/>
          <a:lstStyle/>
          <a:p>
            <a:r>
              <a:rPr lang="en-US" sz="3600" dirty="0"/>
              <a:t>NSPM-33 Draft Standard Requirements       </a:t>
            </a:r>
            <a:br>
              <a:rPr lang="en-US" sz="3600" dirty="0"/>
            </a:br>
            <a:r>
              <a:rPr lang="en-US" sz="3600" dirty="0"/>
              <a:t>    (Minimum)</a:t>
            </a:r>
          </a:p>
        </p:txBody>
      </p:sp>
      <p:sp>
        <p:nvSpPr>
          <p:cNvPr id="3" name="Content Placeholder 2">
            <a:extLst>
              <a:ext uri="{FF2B5EF4-FFF2-40B4-BE49-F238E27FC236}">
                <a16:creationId xmlns:a16="http://schemas.microsoft.com/office/drawing/2014/main" id="{77108B51-ECDE-FE8C-7B44-E6DC9896EE37}"/>
              </a:ext>
            </a:extLst>
          </p:cNvPr>
          <p:cNvSpPr>
            <a:spLocks noGrp="1"/>
          </p:cNvSpPr>
          <p:nvPr>
            <p:ph idx="1"/>
          </p:nvPr>
        </p:nvSpPr>
        <p:spPr>
          <a:xfrm>
            <a:off x="685800" y="1447800"/>
            <a:ext cx="7772400" cy="4648200"/>
          </a:xfrm>
        </p:spPr>
        <p:txBody>
          <a:bodyPr/>
          <a:lstStyle/>
          <a:p>
            <a:r>
              <a:rPr lang="en-US" sz="2400" dirty="0"/>
              <a:t>Cybersecurity – Required controls must be implemented (IT and IT Cybersecurity leading effort)</a:t>
            </a:r>
          </a:p>
          <a:p>
            <a:pPr lvl="1"/>
            <a:r>
              <a:rPr lang="en-US" sz="2000" dirty="0"/>
              <a:t>Potential for significant impact to researchers</a:t>
            </a:r>
          </a:p>
          <a:p>
            <a:pPr lvl="1"/>
            <a:r>
              <a:rPr lang="en-US" sz="2000" dirty="0"/>
              <a:t>IT and Information Security are conducting inventory and “proof of concept” activities to determine compliance needs.</a:t>
            </a:r>
          </a:p>
          <a:p>
            <a:pPr lvl="1"/>
            <a:r>
              <a:rPr lang="en-US" sz="2000" dirty="0"/>
              <a:t>Will include other security policy / control changes</a:t>
            </a:r>
          </a:p>
          <a:p>
            <a:pPr lvl="1"/>
            <a:endParaRPr lang="en-US" sz="2000" dirty="0"/>
          </a:p>
          <a:p>
            <a:r>
              <a:rPr lang="en-US" sz="2400" dirty="0"/>
              <a:t>Foreign Travel – Requires organizational record (pre-registration), prior authorization and security briefings as needed</a:t>
            </a:r>
          </a:p>
          <a:p>
            <a:pPr lvl="1"/>
            <a:r>
              <a:rPr lang="en-US" sz="1800" dirty="0"/>
              <a:t>University may need to modify travel policies to provide that prior registration of University-sponsored or supported international travel is mandatory for faculty.</a:t>
            </a:r>
            <a:endParaRPr lang="en-US" sz="2200" dirty="0"/>
          </a:p>
          <a:p>
            <a:endParaRPr lang="en-US" dirty="0"/>
          </a:p>
        </p:txBody>
      </p:sp>
    </p:spTree>
    <p:extLst>
      <p:ext uri="{BB962C8B-B14F-4D97-AF65-F5344CB8AC3E}">
        <p14:creationId xmlns:p14="http://schemas.microsoft.com/office/powerpoint/2010/main" val="2120562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9E0D8-FB8F-C715-92CD-7677F624CA69}"/>
              </a:ext>
            </a:extLst>
          </p:cNvPr>
          <p:cNvSpPr>
            <a:spLocks noGrp="1"/>
          </p:cNvSpPr>
          <p:nvPr>
            <p:ph type="title"/>
          </p:nvPr>
        </p:nvSpPr>
        <p:spPr>
          <a:xfrm>
            <a:off x="-381000" y="381000"/>
            <a:ext cx="8839200" cy="1371600"/>
          </a:xfrm>
        </p:spPr>
        <p:txBody>
          <a:bodyPr/>
          <a:lstStyle/>
          <a:p>
            <a:r>
              <a:rPr lang="en-US" sz="3600" dirty="0"/>
              <a:t>NSPM - 33 Draft Standard Requirements </a:t>
            </a:r>
            <a:br>
              <a:rPr lang="en-US" sz="3600" dirty="0"/>
            </a:br>
            <a:r>
              <a:rPr lang="en-US" sz="3600" dirty="0"/>
              <a:t>    (Minimum)</a:t>
            </a:r>
          </a:p>
        </p:txBody>
      </p:sp>
      <p:sp>
        <p:nvSpPr>
          <p:cNvPr id="3" name="Content Placeholder 2">
            <a:extLst>
              <a:ext uri="{FF2B5EF4-FFF2-40B4-BE49-F238E27FC236}">
                <a16:creationId xmlns:a16="http://schemas.microsoft.com/office/drawing/2014/main" id="{14FBEBEE-2A50-63CF-61DA-D165B8BB1D9C}"/>
              </a:ext>
            </a:extLst>
          </p:cNvPr>
          <p:cNvSpPr>
            <a:spLocks noGrp="1"/>
          </p:cNvSpPr>
          <p:nvPr>
            <p:ph idx="1"/>
          </p:nvPr>
        </p:nvSpPr>
        <p:spPr>
          <a:xfrm>
            <a:off x="685800" y="1828800"/>
            <a:ext cx="7772400" cy="4267200"/>
          </a:xfrm>
        </p:spPr>
        <p:txBody>
          <a:bodyPr/>
          <a:lstStyle/>
          <a:p>
            <a:r>
              <a:rPr lang="en-US" sz="2400" dirty="0"/>
              <a:t>Research Security Training - mandatory tailored training to “covered individuals”</a:t>
            </a:r>
          </a:p>
          <a:p>
            <a:endParaRPr lang="en-US" sz="2400" dirty="0"/>
          </a:p>
          <a:p>
            <a:r>
              <a:rPr lang="en-US" sz="2400" dirty="0"/>
              <a:t>Export Control  - Training to “relevant” personnel</a:t>
            </a:r>
          </a:p>
          <a:p>
            <a:endParaRPr lang="en-US" sz="2400" dirty="0"/>
          </a:p>
          <a:p>
            <a:r>
              <a:rPr lang="en-US" sz="2400" dirty="0"/>
              <a:t>International visitor review will be incorporated into Research Security Program.</a:t>
            </a:r>
          </a:p>
          <a:p>
            <a:endParaRPr lang="en-US" sz="2400" dirty="0"/>
          </a:p>
          <a:p>
            <a:r>
              <a:rPr lang="en-US" sz="2400" dirty="0"/>
              <a:t>Final standards will (hopefully) bring clarity on risk-based approaches and scope / definition issues.</a:t>
            </a:r>
          </a:p>
          <a:p>
            <a:endParaRPr lang="en-US" dirty="0"/>
          </a:p>
        </p:txBody>
      </p:sp>
    </p:spTree>
    <p:extLst>
      <p:ext uri="{BB962C8B-B14F-4D97-AF65-F5344CB8AC3E}">
        <p14:creationId xmlns:p14="http://schemas.microsoft.com/office/powerpoint/2010/main" val="844429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60C3B-2BD9-E228-49DC-E87D93CA908F}"/>
              </a:ext>
            </a:extLst>
          </p:cNvPr>
          <p:cNvSpPr>
            <a:spLocks noGrp="1"/>
          </p:cNvSpPr>
          <p:nvPr>
            <p:ph type="title"/>
          </p:nvPr>
        </p:nvSpPr>
        <p:spPr>
          <a:xfrm>
            <a:off x="228600" y="0"/>
            <a:ext cx="8229600" cy="1447800"/>
          </a:xfrm>
        </p:spPr>
        <p:txBody>
          <a:bodyPr/>
          <a:lstStyle/>
          <a:p>
            <a:r>
              <a:rPr lang="en-US" sz="3600" dirty="0"/>
              <a:t>FAR Clause 52.204-27 – TikTok Prohibition</a:t>
            </a:r>
          </a:p>
        </p:txBody>
      </p:sp>
      <p:sp>
        <p:nvSpPr>
          <p:cNvPr id="3" name="Content Placeholder 2">
            <a:extLst>
              <a:ext uri="{FF2B5EF4-FFF2-40B4-BE49-F238E27FC236}">
                <a16:creationId xmlns:a16="http://schemas.microsoft.com/office/drawing/2014/main" id="{91397578-6F6E-8CEC-7931-1FD018E8B03B}"/>
              </a:ext>
            </a:extLst>
          </p:cNvPr>
          <p:cNvSpPr>
            <a:spLocks noGrp="1"/>
          </p:cNvSpPr>
          <p:nvPr>
            <p:ph idx="1"/>
          </p:nvPr>
        </p:nvSpPr>
        <p:spPr>
          <a:xfrm>
            <a:off x="685800" y="1676400"/>
            <a:ext cx="7772400" cy="4419600"/>
          </a:xfrm>
        </p:spPr>
        <p:txBody>
          <a:bodyPr/>
          <a:lstStyle/>
          <a:p>
            <a:pPr lvl="0"/>
            <a:r>
              <a:rPr lang="en-US" sz="2400" dirty="0">
                <a:solidFill>
                  <a:srgbClr val="000000"/>
                </a:solidFill>
              </a:rPr>
              <a:t>Responds to national security and user privacy concerns regarding TikTok application</a:t>
            </a:r>
          </a:p>
          <a:p>
            <a:pPr lvl="0"/>
            <a:endParaRPr lang="en-US" sz="2400" dirty="0">
              <a:solidFill>
                <a:srgbClr val="000000"/>
              </a:solidFill>
            </a:endParaRPr>
          </a:p>
          <a:p>
            <a:pPr lvl="0"/>
            <a:r>
              <a:rPr lang="en-US" sz="2400" dirty="0">
                <a:solidFill>
                  <a:srgbClr val="000000"/>
                </a:solidFill>
              </a:rPr>
              <a:t>New FAR Clause applies to University </a:t>
            </a:r>
            <a:r>
              <a:rPr lang="en-US" sz="2400" u="sng" dirty="0">
                <a:solidFill>
                  <a:srgbClr val="000000"/>
                </a:solidFill>
              </a:rPr>
              <a:t>contracts</a:t>
            </a:r>
            <a:r>
              <a:rPr lang="en-US" sz="2400" dirty="0">
                <a:solidFill>
                  <a:srgbClr val="000000"/>
                </a:solidFill>
              </a:rPr>
              <a:t> (not grants at this time) and prohibits use of TikTok or other ByteDance Limited applications on devices (cell phones; computers) used in connection with work under a federal contract. Includes </a:t>
            </a:r>
            <a:r>
              <a:rPr lang="en-US" sz="2400" u="sng" dirty="0">
                <a:solidFill>
                  <a:srgbClr val="000000"/>
                </a:solidFill>
              </a:rPr>
              <a:t>personally-owned devices</a:t>
            </a:r>
            <a:r>
              <a:rPr lang="en-US" sz="2400" dirty="0">
                <a:solidFill>
                  <a:srgbClr val="000000"/>
                </a:solidFill>
              </a:rPr>
              <a:t> as well. UR issued </a:t>
            </a:r>
            <a:r>
              <a:rPr lang="en-US" sz="2400" dirty="0">
                <a:solidFill>
                  <a:srgbClr val="000000"/>
                </a:solidFill>
                <a:hlinkClick r:id="rId2">
                  <a:extLst>
                    <a:ext uri="{A12FA001-AC4F-418D-AE19-62706E023703}">
                      <ahyp:hlinkClr xmlns:ahyp="http://schemas.microsoft.com/office/drawing/2018/hyperlinkcolor" val="tx"/>
                    </a:ext>
                  </a:extLst>
                </a:hlinkClick>
              </a:rPr>
              <a:t>compliance notice</a:t>
            </a:r>
            <a:r>
              <a:rPr lang="en-US" sz="2400" dirty="0">
                <a:solidFill>
                  <a:srgbClr val="000000"/>
                </a:solidFill>
              </a:rPr>
              <a:t> on August 31, 2023.</a:t>
            </a:r>
          </a:p>
          <a:p>
            <a:pPr lvl="0"/>
            <a:endParaRPr lang="en-US" sz="2400" dirty="0">
              <a:solidFill>
                <a:srgbClr val="000000"/>
              </a:solidFill>
            </a:endParaRPr>
          </a:p>
          <a:p>
            <a:pPr lvl="0"/>
            <a:r>
              <a:rPr lang="en-US" sz="2400" dirty="0">
                <a:solidFill>
                  <a:srgbClr val="000000"/>
                </a:solidFill>
              </a:rPr>
              <a:t>UR PIs are asked to certify compliance.</a:t>
            </a:r>
          </a:p>
          <a:p>
            <a:endParaRPr lang="en-US" dirty="0"/>
          </a:p>
        </p:txBody>
      </p:sp>
    </p:spTree>
    <p:extLst>
      <p:ext uri="{BB962C8B-B14F-4D97-AF65-F5344CB8AC3E}">
        <p14:creationId xmlns:p14="http://schemas.microsoft.com/office/powerpoint/2010/main" val="3189453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99E49-480B-7839-5674-E415E3BB5724}"/>
              </a:ext>
            </a:extLst>
          </p:cNvPr>
          <p:cNvSpPr>
            <a:spLocks noGrp="1"/>
          </p:cNvSpPr>
          <p:nvPr>
            <p:ph type="title"/>
          </p:nvPr>
        </p:nvSpPr>
        <p:spPr>
          <a:xfrm>
            <a:off x="0" y="0"/>
            <a:ext cx="8229600" cy="1524000"/>
          </a:xfrm>
        </p:spPr>
        <p:txBody>
          <a:bodyPr/>
          <a:lstStyle/>
          <a:p>
            <a:r>
              <a:rPr lang="en-US" sz="3600" dirty="0"/>
              <a:t>FAR Clause 52.204-27 – TikTok Prohibition</a:t>
            </a:r>
          </a:p>
        </p:txBody>
      </p:sp>
      <p:sp>
        <p:nvSpPr>
          <p:cNvPr id="3" name="Content Placeholder 2">
            <a:extLst>
              <a:ext uri="{FF2B5EF4-FFF2-40B4-BE49-F238E27FC236}">
                <a16:creationId xmlns:a16="http://schemas.microsoft.com/office/drawing/2014/main" id="{31CB4351-084C-1757-6D2A-D93A5E621C5A}"/>
              </a:ext>
            </a:extLst>
          </p:cNvPr>
          <p:cNvSpPr>
            <a:spLocks noGrp="1"/>
          </p:cNvSpPr>
          <p:nvPr>
            <p:ph idx="1"/>
          </p:nvPr>
        </p:nvSpPr>
        <p:spPr>
          <a:xfrm>
            <a:off x="685800" y="1524000"/>
            <a:ext cx="7772400" cy="4572000"/>
          </a:xfrm>
        </p:spPr>
        <p:txBody>
          <a:bodyPr/>
          <a:lstStyle/>
          <a:p>
            <a:r>
              <a:rPr lang="en-US" sz="2400" dirty="0">
                <a:solidFill>
                  <a:srgbClr val="252525"/>
                </a:solidFill>
                <a:latin typeface="Times New Roman" panose="02020603050405020304" pitchFamily="18" charset="0"/>
                <a:cs typeface="Times New Roman" panose="02020603050405020304" pitchFamily="18" charset="0"/>
              </a:rPr>
              <a:t>Individuals are prohibited from having, or using, TikTok or any successor application or service by ByteDance Limited on any IT equipment or system used under a federal contract that contains FAR clause 52.204-27 (including on a personal device).</a:t>
            </a:r>
          </a:p>
          <a:p>
            <a:r>
              <a:rPr lang="en-US" sz="2400" dirty="0">
                <a:solidFill>
                  <a:srgbClr val="252525"/>
                </a:solidFill>
                <a:latin typeface="Times New Roman" panose="02020603050405020304" pitchFamily="18" charset="0"/>
                <a:cs typeface="Times New Roman" panose="02020603050405020304" pitchFamily="18" charset="0"/>
              </a:rPr>
              <a:t>Individuals who have the TikTok application on a personally owned device (computer or cell phone), and who use or intend to use such device in the performance of a federal contract that contains FAR clause 52.204-27, must remove the TikTok application.</a:t>
            </a:r>
          </a:p>
          <a:p>
            <a:r>
              <a:rPr lang="en-US" sz="2400" dirty="0">
                <a:solidFill>
                  <a:srgbClr val="252525"/>
                </a:solidFill>
                <a:latin typeface="Times New Roman" panose="02020603050405020304" pitchFamily="18" charset="0"/>
                <a:cs typeface="Times New Roman" panose="02020603050405020304" pitchFamily="18" charset="0"/>
              </a:rPr>
              <a:t>Individuals using a fully managed device should contact UR IT for assistance in blocking / removing application.</a:t>
            </a:r>
          </a:p>
          <a:p>
            <a:endParaRPr lang="en-US" dirty="0"/>
          </a:p>
        </p:txBody>
      </p:sp>
    </p:spTree>
    <p:extLst>
      <p:ext uri="{BB962C8B-B14F-4D97-AF65-F5344CB8AC3E}">
        <p14:creationId xmlns:p14="http://schemas.microsoft.com/office/powerpoint/2010/main" val="860348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84715-5D13-803F-EFE3-AD07DDCCCE27}"/>
              </a:ext>
            </a:extLst>
          </p:cNvPr>
          <p:cNvSpPr>
            <a:spLocks noGrp="1"/>
          </p:cNvSpPr>
          <p:nvPr>
            <p:ph type="title"/>
          </p:nvPr>
        </p:nvSpPr>
        <p:spPr>
          <a:xfrm>
            <a:off x="0" y="228600"/>
            <a:ext cx="8458200" cy="1295400"/>
          </a:xfrm>
        </p:spPr>
        <p:txBody>
          <a:bodyPr/>
          <a:lstStyle/>
          <a:p>
            <a:r>
              <a:rPr lang="en-US" sz="3600" dirty="0"/>
              <a:t>New for 2024 – CHIPS and </a:t>
            </a:r>
            <a:br>
              <a:rPr lang="en-US" sz="3600" dirty="0"/>
            </a:br>
            <a:r>
              <a:rPr lang="en-US" sz="3600" dirty="0"/>
              <a:t>Science Act Requirements</a:t>
            </a:r>
          </a:p>
        </p:txBody>
      </p:sp>
      <p:sp>
        <p:nvSpPr>
          <p:cNvPr id="3" name="Content Placeholder 2">
            <a:extLst>
              <a:ext uri="{FF2B5EF4-FFF2-40B4-BE49-F238E27FC236}">
                <a16:creationId xmlns:a16="http://schemas.microsoft.com/office/drawing/2014/main" id="{4526EF3B-7B75-2A2E-9A1E-E325F77ADCD7}"/>
              </a:ext>
            </a:extLst>
          </p:cNvPr>
          <p:cNvSpPr>
            <a:spLocks noGrp="1"/>
          </p:cNvSpPr>
          <p:nvPr>
            <p:ph idx="1"/>
          </p:nvPr>
        </p:nvSpPr>
        <p:spPr>
          <a:xfrm>
            <a:off x="685800" y="1447800"/>
            <a:ext cx="7772400" cy="4648200"/>
          </a:xfrm>
        </p:spPr>
        <p:txBody>
          <a:bodyPr/>
          <a:lstStyle/>
          <a:p>
            <a:r>
              <a:rPr lang="en-US" sz="2000" dirty="0"/>
              <a:t>Major appropriations for semiconductor manufacturing and research; includes key research security provisions; not yet fully implemented</a:t>
            </a:r>
          </a:p>
          <a:p>
            <a:pPr>
              <a:defRPr/>
            </a:pPr>
            <a:r>
              <a:rPr lang="en-US" sz="2000" i="1" dirty="0"/>
              <a:t>Annual reporting to NSF on foreign support: Gifts and contracts of $50,000 (cumulative) or more from a foreign source associated with a “foreign county of concern” (China, North Korea, Russia and Iran)</a:t>
            </a:r>
            <a:r>
              <a:rPr lang="en-US" sz="2000" dirty="0"/>
              <a:t>. Copies to be provided to NSF. </a:t>
            </a:r>
          </a:p>
          <a:p>
            <a:pPr lvl="1">
              <a:defRPr/>
            </a:pPr>
            <a:r>
              <a:rPr lang="en-US" sz="2000" dirty="0"/>
              <a:t>This is in addition to current gift/contract reporting to the Department of Education.</a:t>
            </a:r>
          </a:p>
          <a:p>
            <a:pPr>
              <a:defRPr/>
            </a:pPr>
            <a:r>
              <a:rPr lang="en-US" sz="2000" dirty="0"/>
              <a:t>Requires federal agencies to establish policies requiring covered individuals to certify they are not part of a “malign foreign talent recruitment program” (MFTRP).</a:t>
            </a:r>
          </a:p>
          <a:p>
            <a:pPr lvl="1">
              <a:defRPr/>
            </a:pPr>
            <a:r>
              <a:rPr lang="en-US" sz="2000" dirty="0"/>
              <a:t>New Common Form for Bio Sketch and Current and Pending (Other) Support include MFTRP certification. Not yet implemented.</a:t>
            </a:r>
          </a:p>
          <a:p>
            <a:endParaRPr lang="en-US" dirty="0"/>
          </a:p>
        </p:txBody>
      </p:sp>
    </p:spTree>
    <p:extLst>
      <p:ext uri="{BB962C8B-B14F-4D97-AF65-F5344CB8AC3E}">
        <p14:creationId xmlns:p14="http://schemas.microsoft.com/office/powerpoint/2010/main" val="345120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09600"/>
          </a:xfrm>
        </p:spPr>
        <p:txBody>
          <a:bodyPr/>
          <a:lstStyle/>
          <a:p>
            <a:r>
              <a:rPr lang="en-US" sz="3600" dirty="0"/>
              <a:t>Agenda Topics</a:t>
            </a:r>
          </a:p>
        </p:txBody>
      </p:sp>
      <p:sp>
        <p:nvSpPr>
          <p:cNvPr id="3" name="Content Placeholder 2"/>
          <p:cNvSpPr>
            <a:spLocks noGrp="1"/>
          </p:cNvSpPr>
          <p:nvPr>
            <p:ph idx="1"/>
          </p:nvPr>
        </p:nvSpPr>
        <p:spPr>
          <a:xfrm>
            <a:off x="685800" y="762000"/>
            <a:ext cx="7772400" cy="5334000"/>
          </a:xfrm>
        </p:spPr>
        <p:txBody>
          <a:bodyPr/>
          <a:lstStyle/>
          <a:p>
            <a:pPr>
              <a:defRPr/>
            </a:pPr>
            <a:r>
              <a:rPr lang="en-US" sz="2000" dirty="0"/>
              <a:t>Fixed Asset Policy Changes</a:t>
            </a:r>
          </a:p>
          <a:p>
            <a:pPr>
              <a:defRPr/>
            </a:pPr>
            <a:r>
              <a:rPr lang="en-US" sz="2000" dirty="0"/>
              <a:t>Effort Reporting in WorkDay </a:t>
            </a:r>
          </a:p>
          <a:p>
            <a:pPr>
              <a:defRPr/>
            </a:pPr>
            <a:r>
              <a:rPr lang="en-US" sz="2000" dirty="0"/>
              <a:t>Faculty Sabbaticals</a:t>
            </a:r>
          </a:p>
          <a:p>
            <a:pPr>
              <a:defRPr/>
            </a:pPr>
            <a:r>
              <a:rPr lang="en-US" sz="2000" dirty="0"/>
              <a:t>SciENcv</a:t>
            </a:r>
          </a:p>
          <a:p>
            <a:pPr>
              <a:defRPr/>
            </a:pPr>
            <a:r>
              <a:rPr lang="en-US" sz="2000" dirty="0"/>
              <a:t>NIH Foreign Subawards</a:t>
            </a:r>
          </a:p>
          <a:p>
            <a:pPr>
              <a:defRPr/>
            </a:pPr>
            <a:r>
              <a:rPr lang="en-US" sz="2000" dirty="0"/>
              <a:t>NSPM-33 Update and Draft Standard Requirements</a:t>
            </a:r>
          </a:p>
          <a:p>
            <a:pPr>
              <a:defRPr/>
            </a:pPr>
            <a:r>
              <a:rPr lang="en-US" sz="2000" dirty="0"/>
              <a:t>TikTok Prohibition</a:t>
            </a:r>
          </a:p>
          <a:p>
            <a:pPr>
              <a:defRPr/>
            </a:pPr>
            <a:r>
              <a:rPr lang="en-US" sz="2000" dirty="0"/>
              <a:t>CHIPS and Science Act Requirements</a:t>
            </a:r>
          </a:p>
          <a:p>
            <a:pPr>
              <a:defRPr/>
            </a:pPr>
            <a:r>
              <a:rPr lang="en-US" sz="2000" dirty="0"/>
              <a:t>Foreign Corrupt Practices Act</a:t>
            </a:r>
          </a:p>
          <a:p>
            <a:pPr>
              <a:defRPr/>
            </a:pPr>
            <a:r>
              <a:rPr lang="en-US" sz="2000" dirty="0"/>
              <a:t>Recent Research Security Guidance</a:t>
            </a:r>
          </a:p>
          <a:p>
            <a:pPr>
              <a:defRPr/>
            </a:pPr>
            <a:r>
              <a:rPr lang="en-US" sz="2000" dirty="0"/>
              <a:t>Subcontract monitoring:  special award terms and conditions</a:t>
            </a:r>
          </a:p>
          <a:p>
            <a:pPr>
              <a:defRPr/>
            </a:pPr>
            <a:r>
              <a:rPr lang="en-US" sz="2000" dirty="0"/>
              <a:t>UR GEMS</a:t>
            </a:r>
          </a:p>
          <a:p>
            <a:pPr>
              <a:defRPr/>
            </a:pPr>
            <a:r>
              <a:rPr lang="en-US" sz="2000" dirty="0"/>
              <a:t>2 CFR 200 Training</a:t>
            </a:r>
          </a:p>
          <a:p>
            <a:pPr>
              <a:defRPr/>
            </a:pPr>
            <a:r>
              <a:rPr lang="en-US" sz="2000" dirty="0"/>
              <a:t>Integrity Hotline</a:t>
            </a:r>
          </a:p>
          <a:p>
            <a:pPr>
              <a:defRPr/>
            </a:pPr>
            <a:endParaRPr lang="en-US" sz="2400" dirty="0"/>
          </a:p>
          <a:p>
            <a:pPr>
              <a:defRPr/>
            </a:pPr>
            <a:endParaRPr lang="en-US" sz="2400" dirty="0"/>
          </a:p>
          <a:p>
            <a:pPr>
              <a:defRPr/>
            </a:pPr>
            <a:endParaRPr lang="en-US" sz="2400" dirty="0"/>
          </a:p>
          <a:p>
            <a:pPr marL="0" indent="0">
              <a:buNone/>
              <a:defRPr/>
            </a:pPr>
            <a:endParaRPr lang="en-US" sz="2400" dirty="0"/>
          </a:p>
          <a:p>
            <a:pPr>
              <a:defRPr/>
            </a:pPr>
            <a:endParaRPr lang="en-US" sz="2400" dirty="0"/>
          </a:p>
          <a:p>
            <a:pPr marL="0" indent="0">
              <a:buNone/>
              <a:defRPr/>
            </a:pPr>
            <a:endParaRPr lang="en-US" sz="2400" dirty="0"/>
          </a:p>
          <a:p>
            <a:pPr>
              <a:defRPr/>
            </a:pPr>
            <a:endParaRPr lang="en-US" sz="2400" dirty="0"/>
          </a:p>
          <a:p>
            <a:endParaRPr lang="en-US" dirty="0"/>
          </a:p>
        </p:txBody>
      </p:sp>
    </p:spTree>
    <p:extLst>
      <p:ext uri="{BB962C8B-B14F-4D97-AF65-F5344CB8AC3E}">
        <p14:creationId xmlns:p14="http://schemas.microsoft.com/office/powerpoint/2010/main" val="2712359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6B1A0-05C2-5521-5854-D4A55268851C}"/>
              </a:ext>
            </a:extLst>
          </p:cNvPr>
          <p:cNvSpPr>
            <a:spLocks noGrp="1"/>
          </p:cNvSpPr>
          <p:nvPr>
            <p:ph type="title"/>
          </p:nvPr>
        </p:nvSpPr>
        <p:spPr>
          <a:xfrm>
            <a:off x="-152400" y="304800"/>
            <a:ext cx="8610600" cy="1143000"/>
          </a:xfrm>
        </p:spPr>
        <p:txBody>
          <a:bodyPr/>
          <a:lstStyle/>
          <a:p>
            <a:r>
              <a:rPr lang="en-US" sz="3600" dirty="0"/>
              <a:t>Foreign Corrupt Practices Act (FCPA)</a:t>
            </a:r>
          </a:p>
        </p:txBody>
      </p:sp>
      <p:sp>
        <p:nvSpPr>
          <p:cNvPr id="3" name="Content Placeholder 2">
            <a:extLst>
              <a:ext uri="{FF2B5EF4-FFF2-40B4-BE49-F238E27FC236}">
                <a16:creationId xmlns:a16="http://schemas.microsoft.com/office/drawing/2014/main" id="{C3EF4D84-C567-58E7-5219-E83218566B7B}"/>
              </a:ext>
            </a:extLst>
          </p:cNvPr>
          <p:cNvSpPr>
            <a:spLocks noGrp="1"/>
          </p:cNvSpPr>
          <p:nvPr>
            <p:ph idx="1"/>
          </p:nvPr>
        </p:nvSpPr>
        <p:spPr>
          <a:xfrm>
            <a:off x="685800" y="1447800"/>
            <a:ext cx="7772400" cy="4648200"/>
          </a:xfrm>
        </p:spPr>
        <p:txBody>
          <a:bodyPr/>
          <a:lstStyle/>
          <a:p>
            <a:r>
              <a:rPr lang="en-US" sz="2400" dirty="0"/>
              <a:t>University issued </a:t>
            </a:r>
            <a:r>
              <a:rPr lang="en-US" sz="2400" dirty="0">
                <a:hlinkClick r:id="rId2"/>
              </a:rPr>
              <a:t>FCPA guidance </a:t>
            </a:r>
            <a:r>
              <a:rPr lang="en-US" sz="2400" dirty="0"/>
              <a:t>in 2023.</a:t>
            </a:r>
          </a:p>
          <a:p>
            <a:endParaRPr lang="en-US" sz="2400" dirty="0"/>
          </a:p>
          <a:p>
            <a:r>
              <a:rPr lang="en-US" sz="2400" dirty="0"/>
              <a:t>Very broad prohibitions</a:t>
            </a:r>
          </a:p>
          <a:p>
            <a:endParaRPr lang="en-US" sz="2400" dirty="0"/>
          </a:p>
          <a:p>
            <a:pPr lvl="1"/>
            <a:r>
              <a:rPr lang="en-US" sz="2400" dirty="0"/>
              <a:t>Employees may not pay / offer to pay “</a:t>
            </a:r>
            <a:r>
              <a:rPr lang="en-US" sz="2400" u="sng" dirty="0"/>
              <a:t>anything of value</a:t>
            </a:r>
            <a:r>
              <a:rPr lang="en-US" sz="2400" dirty="0"/>
              <a:t>” to a “</a:t>
            </a:r>
            <a:r>
              <a:rPr lang="en-US" sz="2400" u="sng" dirty="0"/>
              <a:t>foreign official</a:t>
            </a:r>
            <a:r>
              <a:rPr lang="en-US" sz="2400" dirty="0"/>
              <a:t>” in order to influence the foreign official’s actions or decisions.</a:t>
            </a:r>
          </a:p>
          <a:p>
            <a:pPr lvl="1"/>
            <a:endParaRPr lang="en-US" sz="2400" dirty="0"/>
          </a:p>
          <a:p>
            <a:pPr lvl="1"/>
            <a:r>
              <a:rPr lang="en-US" sz="2400" dirty="0"/>
              <a:t>Applies in all University activities – pay close attention to research activities, fieldwork, business activities</a:t>
            </a:r>
          </a:p>
          <a:p>
            <a:endParaRPr lang="en-US" i="1" dirty="0"/>
          </a:p>
        </p:txBody>
      </p:sp>
    </p:spTree>
    <p:extLst>
      <p:ext uri="{BB962C8B-B14F-4D97-AF65-F5344CB8AC3E}">
        <p14:creationId xmlns:p14="http://schemas.microsoft.com/office/powerpoint/2010/main" val="190330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C34C-6676-85C5-5915-7DB587F21C92}"/>
              </a:ext>
            </a:extLst>
          </p:cNvPr>
          <p:cNvSpPr>
            <a:spLocks noGrp="1"/>
          </p:cNvSpPr>
          <p:nvPr>
            <p:ph type="title"/>
          </p:nvPr>
        </p:nvSpPr>
        <p:spPr>
          <a:xfrm>
            <a:off x="-381000" y="152400"/>
            <a:ext cx="8839200" cy="914400"/>
          </a:xfrm>
        </p:spPr>
        <p:txBody>
          <a:bodyPr/>
          <a:lstStyle/>
          <a:p>
            <a:r>
              <a:rPr lang="en-US" sz="3600" dirty="0"/>
              <a:t>Foreign Corrupt Practices Act (FCPA)</a:t>
            </a:r>
          </a:p>
        </p:txBody>
      </p:sp>
      <p:sp>
        <p:nvSpPr>
          <p:cNvPr id="3" name="Content Placeholder 2">
            <a:extLst>
              <a:ext uri="{FF2B5EF4-FFF2-40B4-BE49-F238E27FC236}">
                <a16:creationId xmlns:a16="http://schemas.microsoft.com/office/drawing/2014/main" id="{5520E394-036E-1C47-1E0B-90E870F95BA3}"/>
              </a:ext>
            </a:extLst>
          </p:cNvPr>
          <p:cNvSpPr>
            <a:spLocks noGrp="1"/>
          </p:cNvSpPr>
          <p:nvPr>
            <p:ph idx="1"/>
          </p:nvPr>
        </p:nvSpPr>
        <p:spPr>
          <a:xfrm>
            <a:off x="685800" y="1371600"/>
            <a:ext cx="7772400" cy="4724400"/>
          </a:xfrm>
        </p:spPr>
        <p:txBody>
          <a:bodyPr/>
          <a:lstStyle/>
          <a:p>
            <a:r>
              <a:rPr lang="en-US" sz="2400" dirty="0"/>
              <a:t>“Foreign Official” – Could be faculty / administrators at university or hospital overseen by foreign government, or employees at government agencies / government research institutions</a:t>
            </a:r>
          </a:p>
          <a:p>
            <a:endParaRPr lang="en-US" sz="2400" dirty="0"/>
          </a:p>
          <a:p>
            <a:r>
              <a:rPr lang="en-US" sz="2400" dirty="0"/>
              <a:t>“Anything of Value” -  cash, non-cash gifts, loans, entertainment expenses, travel, meals, employment opportunities, scholarships or educational programs, uncompensated uses of the University’s facilities, and charitable donations. There is no monetary threshold under the FCPA.</a:t>
            </a:r>
          </a:p>
        </p:txBody>
      </p:sp>
    </p:spTree>
    <p:extLst>
      <p:ext uri="{BB962C8B-B14F-4D97-AF65-F5344CB8AC3E}">
        <p14:creationId xmlns:p14="http://schemas.microsoft.com/office/powerpoint/2010/main" val="2330086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C3A42-53E4-485A-3C4F-50E43BC2E7C2}"/>
              </a:ext>
            </a:extLst>
          </p:cNvPr>
          <p:cNvSpPr>
            <a:spLocks noGrp="1"/>
          </p:cNvSpPr>
          <p:nvPr>
            <p:ph type="title"/>
          </p:nvPr>
        </p:nvSpPr>
        <p:spPr>
          <a:xfrm>
            <a:off x="-457200" y="76200"/>
            <a:ext cx="8915400" cy="762000"/>
          </a:xfrm>
        </p:spPr>
        <p:txBody>
          <a:bodyPr/>
          <a:lstStyle/>
          <a:p>
            <a:r>
              <a:rPr lang="en-US" sz="3600" dirty="0"/>
              <a:t>Foreign Corrupt Practices Act (FCPA)</a:t>
            </a:r>
          </a:p>
        </p:txBody>
      </p:sp>
      <p:sp>
        <p:nvSpPr>
          <p:cNvPr id="3" name="Content Placeholder 2">
            <a:extLst>
              <a:ext uri="{FF2B5EF4-FFF2-40B4-BE49-F238E27FC236}">
                <a16:creationId xmlns:a16="http://schemas.microsoft.com/office/drawing/2014/main" id="{E7D3477C-59F1-5A45-627B-2037A6FFC72E}"/>
              </a:ext>
            </a:extLst>
          </p:cNvPr>
          <p:cNvSpPr>
            <a:spLocks noGrp="1"/>
          </p:cNvSpPr>
          <p:nvPr>
            <p:ph idx="1"/>
          </p:nvPr>
        </p:nvSpPr>
        <p:spPr>
          <a:xfrm>
            <a:off x="685800" y="990600"/>
            <a:ext cx="7772400" cy="5105400"/>
          </a:xfrm>
        </p:spPr>
        <p:txBody>
          <a:bodyPr/>
          <a:lstStyle/>
          <a:p>
            <a:r>
              <a:rPr lang="en-US" sz="2400" dirty="0"/>
              <a:t>Legitimate payment for goods and services are permissible</a:t>
            </a:r>
          </a:p>
          <a:p>
            <a:pPr lvl="1"/>
            <a:r>
              <a:rPr lang="en-US" sz="2400" dirty="0"/>
              <a:t>Follow established processes (UR Purchasing for procurement of goods and services, ORPA for subawards)</a:t>
            </a:r>
          </a:p>
          <a:p>
            <a:endParaRPr lang="en-US" sz="2400" dirty="0"/>
          </a:p>
          <a:p>
            <a:r>
              <a:rPr lang="en-US" sz="2400" dirty="0"/>
              <a:t>Gifts may not be given with the intent to influence a foreign official in a manner prohibited by the FCPA.</a:t>
            </a:r>
          </a:p>
          <a:p>
            <a:endParaRPr lang="en-US" sz="2400" dirty="0"/>
          </a:p>
          <a:p>
            <a:r>
              <a:rPr lang="en-US" sz="2400" dirty="0"/>
              <a:t>Conduct due diligence on third parties; review Transparency International resources.</a:t>
            </a:r>
          </a:p>
          <a:p>
            <a:endParaRPr lang="en-US" sz="2400" dirty="0"/>
          </a:p>
          <a:p>
            <a:r>
              <a:rPr lang="en-US" sz="2400" dirty="0"/>
              <a:t>Contact Global Engagement / Office of Counsel with questions.</a:t>
            </a:r>
          </a:p>
        </p:txBody>
      </p:sp>
    </p:spTree>
    <p:extLst>
      <p:ext uri="{BB962C8B-B14F-4D97-AF65-F5344CB8AC3E}">
        <p14:creationId xmlns:p14="http://schemas.microsoft.com/office/powerpoint/2010/main" val="1178926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1246D-8E5B-5B13-65DC-2AF29F55A7F9}"/>
              </a:ext>
            </a:extLst>
          </p:cNvPr>
          <p:cNvSpPr>
            <a:spLocks noGrp="1"/>
          </p:cNvSpPr>
          <p:nvPr>
            <p:ph type="title"/>
          </p:nvPr>
        </p:nvSpPr>
        <p:spPr>
          <a:xfrm>
            <a:off x="76200" y="76200"/>
            <a:ext cx="8382000" cy="1143000"/>
          </a:xfrm>
        </p:spPr>
        <p:txBody>
          <a:bodyPr/>
          <a:lstStyle/>
          <a:p>
            <a:r>
              <a:rPr lang="en-US" sz="3600" dirty="0"/>
              <a:t>Recent Research Security Guidance</a:t>
            </a:r>
          </a:p>
        </p:txBody>
      </p:sp>
      <p:sp>
        <p:nvSpPr>
          <p:cNvPr id="3" name="Content Placeholder 2">
            <a:extLst>
              <a:ext uri="{FF2B5EF4-FFF2-40B4-BE49-F238E27FC236}">
                <a16:creationId xmlns:a16="http://schemas.microsoft.com/office/drawing/2014/main" id="{9BB6397A-7488-4CF7-F4CE-65430C178E36}"/>
              </a:ext>
            </a:extLst>
          </p:cNvPr>
          <p:cNvSpPr>
            <a:spLocks noGrp="1"/>
          </p:cNvSpPr>
          <p:nvPr>
            <p:ph idx="1"/>
          </p:nvPr>
        </p:nvSpPr>
        <p:spPr>
          <a:xfrm>
            <a:off x="685800" y="1219200"/>
            <a:ext cx="7772400" cy="4876800"/>
          </a:xfrm>
        </p:spPr>
        <p:txBody>
          <a:bodyPr/>
          <a:lstStyle/>
          <a:p>
            <a:pPr>
              <a:defRPr/>
            </a:pPr>
            <a:r>
              <a:rPr lang="en-US" sz="2400" dirty="0">
                <a:hlinkClick r:id="rId2"/>
              </a:rPr>
              <a:t>VPR website</a:t>
            </a:r>
            <a:r>
              <a:rPr lang="en-US" sz="2400" dirty="0"/>
              <a:t> includes two new important guidance documents:</a:t>
            </a:r>
          </a:p>
          <a:p>
            <a:pPr lvl="1">
              <a:defRPr/>
            </a:pPr>
            <a:r>
              <a:rPr lang="en-US" sz="2400" dirty="0"/>
              <a:t>International Appointments and Affiliations (including during academic leave)</a:t>
            </a:r>
          </a:p>
          <a:p>
            <a:pPr lvl="1">
              <a:defRPr/>
            </a:pPr>
            <a:r>
              <a:rPr lang="en-US" sz="2400" dirty="0"/>
              <a:t>Foreign Talent Recruitment Programs (a focus of CHIPS and Science Act of 2022)</a:t>
            </a:r>
          </a:p>
          <a:p>
            <a:pPr>
              <a:defRPr/>
            </a:pPr>
            <a:endParaRPr lang="en-US" sz="2400" dirty="0"/>
          </a:p>
          <a:p>
            <a:pPr>
              <a:defRPr/>
            </a:pPr>
            <a:r>
              <a:rPr lang="en-US" sz="2400" dirty="0"/>
              <a:t>Federal agencies are placing significant focus on these areas.</a:t>
            </a:r>
          </a:p>
          <a:p>
            <a:pPr>
              <a:defRPr/>
            </a:pPr>
            <a:endParaRPr lang="en-US" sz="2400" dirty="0"/>
          </a:p>
          <a:p>
            <a:pPr>
              <a:defRPr/>
            </a:pPr>
            <a:r>
              <a:rPr lang="en-US" sz="2400" dirty="0"/>
              <a:t>More updates to come – Export Controls, Key Disclosure Issues, Information Security for International Travelers</a:t>
            </a:r>
          </a:p>
        </p:txBody>
      </p:sp>
    </p:spTree>
    <p:extLst>
      <p:ext uri="{BB962C8B-B14F-4D97-AF65-F5344CB8AC3E}">
        <p14:creationId xmlns:p14="http://schemas.microsoft.com/office/powerpoint/2010/main" val="3276666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E8940-3231-25B9-F016-2B454F51B9FC}"/>
              </a:ext>
            </a:extLst>
          </p:cNvPr>
          <p:cNvSpPr>
            <a:spLocks noGrp="1"/>
          </p:cNvSpPr>
          <p:nvPr>
            <p:ph type="title"/>
          </p:nvPr>
        </p:nvSpPr>
        <p:spPr>
          <a:xfrm>
            <a:off x="0" y="152400"/>
            <a:ext cx="7696200" cy="1143000"/>
          </a:xfrm>
        </p:spPr>
        <p:txBody>
          <a:bodyPr/>
          <a:lstStyle/>
          <a:p>
            <a:r>
              <a:rPr lang="en-US" sz="3600" dirty="0"/>
              <a:t>Subcontract monitoring – </a:t>
            </a:r>
            <a:br>
              <a:rPr lang="en-US" sz="3600" dirty="0"/>
            </a:br>
            <a:r>
              <a:rPr lang="en-US" sz="3600" dirty="0"/>
              <a:t>Special award terms and conditions</a:t>
            </a:r>
          </a:p>
        </p:txBody>
      </p:sp>
      <p:sp>
        <p:nvSpPr>
          <p:cNvPr id="3" name="Content Placeholder 2">
            <a:extLst>
              <a:ext uri="{FF2B5EF4-FFF2-40B4-BE49-F238E27FC236}">
                <a16:creationId xmlns:a16="http://schemas.microsoft.com/office/drawing/2014/main" id="{981F5204-3E9B-980C-A051-C33E3A084BC6}"/>
              </a:ext>
            </a:extLst>
          </p:cNvPr>
          <p:cNvSpPr>
            <a:spLocks noGrp="1"/>
          </p:cNvSpPr>
          <p:nvPr>
            <p:ph idx="1"/>
          </p:nvPr>
        </p:nvSpPr>
        <p:spPr/>
        <p:txBody>
          <a:bodyPr/>
          <a:lstStyle/>
          <a:p>
            <a:endParaRPr lang="en-US" sz="2400" dirty="0"/>
          </a:p>
          <a:p>
            <a:pPr marL="0" indent="0">
              <a:buNone/>
            </a:pPr>
            <a:r>
              <a:rPr lang="en-US" sz="2400" dirty="0"/>
              <a:t>During the Risk Assessment process performed by Director of Research Compliance and either Assistant Controller or Controller, special terms and conditions might be written into subcontracts to other-than-low-risk subcontract entities.</a:t>
            </a:r>
          </a:p>
          <a:p>
            <a:pPr marL="0" indent="0">
              <a:buNone/>
            </a:pPr>
            <a:endParaRPr lang="en-US" dirty="0"/>
          </a:p>
        </p:txBody>
      </p:sp>
    </p:spTree>
    <p:extLst>
      <p:ext uri="{BB962C8B-B14F-4D97-AF65-F5344CB8AC3E}">
        <p14:creationId xmlns:p14="http://schemas.microsoft.com/office/powerpoint/2010/main" val="988912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E8940-3231-25B9-F016-2B454F51B9FC}"/>
              </a:ext>
            </a:extLst>
          </p:cNvPr>
          <p:cNvSpPr>
            <a:spLocks noGrp="1"/>
          </p:cNvSpPr>
          <p:nvPr>
            <p:ph type="title"/>
          </p:nvPr>
        </p:nvSpPr>
        <p:spPr>
          <a:xfrm>
            <a:off x="0" y="76200"/>
            <a:ext cx="7696200" cy="1066800"/>
          </a:xfrm>
        </p:spPr>
        <p:txBody>
          <a:bodyPr/>
          <a:lstStyle/>
          <a:p>
            <a:r>
              <a:rPr lang="en-US" sz="3600" dirty="0"/>
              <a:t>Subcontract monitoring – </a:t>
            </a:r>
            <a:br>
              <a:rPr lang="en-US" sz="3600" dirty="0"/>
            </a:br>
            <a:r>
              <a:rPr lang="en-US" sz="3600" dirty="0"/>
              <a:t>Special award terms and conditions</a:t>
            </a:r>
          </a:p>
        </p:txBody>
      </p:sp>
      <p:sp>
        <p:nvSpPr>
          <p:cNvPr id="3" name="Content Placeholder 2">
            <a:extLst>
              <a:ext uri="{FF2B5EF4-FFF2-40B4-BE49-F238E27FC236}">
                <a16:creationId xmlns:a16="http://schemas.microsoft.com/office/drawing/2014/main" id="{981F5204-3E9B-980C-A051-C33E3A084BC6}"/>
              </a:ext>
            </a:extLst>
          </p:cNvPr>
          <p:cNvSpPr>
            <a:spLocks noGrp="1"/>
          </p:cNvSpPr>
          <p:nvPr>
            <p:ph idx="1"/>
          </p:nvPr>
        </p:nvSpPr>
        <p:spPr>
          <a:xfrm>
            <a:off x="685800" y="1295400"/>
            <a:ext cx="7772400" cy="4800600"/>
          </a:xfrm>
        </p:spPr>
        <p:txBody>
          <a:bodyPr/>
          <a:lstStyle/>
          <a:p>
            <a:pPr marL="0" indent="0">
              <a:buNone/>
            </a:pPr>
            <a:r>
              <a:rPr lang="en-US" sz="2400" dirty="0"/>
              <a:t>Some examples of other-than-low-risk entities are: </a:t>
            </a:r>
          </a:p>
          <a:p>
            <a:endParaRPr lang="en-US" sz="2400" dirty="0"/>
          </a:p>
          <a:p>
            <a:r>
              <a:rPr lang="en-US" sz="2400" dirty="0"/>
              <a:t>Entities with 2 CFR 200 audit reports containing potentially relevant audit findings (e.g., internal control weaknesses and/or questioned costs); </a:t>
            </a:r>
          </a:p>
          <a:p>
            <a:r>
              <a:rPr lang="en-US" sz="2400" dirty="0"/>
              <a:t>Foreign entities that do not have 2 CFR 200 audits and who are not familiar with U.S. federal regulations; and</a:t>
            </a:r>
          </a:p>
          <a:p>
            <a:r>
              <a:rPr lang="en-US" sz="2400" dirty="0"/>
              <a:t>Small start-up companies that do not have 2 CFR 200 audits and who might not have certain basic internal controls (such as segregation of duties) because of their size.</a:t>
            </a:r>
          </a:p>
          <a:p>
            <a:pPr marL="0" indent="0">
              <a:buNone/>
            </a:pPr>
            <a:endParaRPr lang="en-US" dirty="0"/>
          </a:p>
        </p:txBody>
      </p:sp>
    </p:spTree>
    <p:extLst>
      <p:ext uri="{BB962C8B-B14F-4D97-AF65-F5344CB8AC3E}">
        <p14:creationId xmlns:p14="http://schemas.microsoft.com/office/powerpoint/2010/main" val="3414701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E8940-3231-25B9-F016-2B454F51B9FC}"/>
              </a:ext>
            </a:extLst>
          </p:cNvPr>
          <p:cNvSpPr>
            <a:spLocks noGrp="1"/>
          </p:cNvSpPr>
          <p:nvPr>
            <p:ph type="title"/>
          </p:nvPr>
        </p:nvSpPr>
        <p:spPr>
          <a:xfrm>
            <a:off x="0" y="76200"/>
            <a:ext cx="7696200" cy="1143000"/>
          </a:xfrm>
        </p:spPr>
        <p:txBody>
          <a:bodyPr/>
          <a:lstStyle/>
          <a:p>
            <a:r>
              <a:rPr lang="en-US" sz="3600" dirty="0"/>
              <a:t>Subcontract monitoring – </a:t>
            </a:r>
            <a:br>
              <a:rPr lang="en-US" sz="3600" dirty="0"/>
            </a:br>
            <a:r>
              <a:rPr lang="en-US" sz="3600" dirty="0"/>
              <a:t>Special award terms and conditions</a:t>
            </a:r>
          </a:p>
        </p:txBody>
      </p:sp>
      <p:sp>
        <p:nvSpPr>
          <p:cNvPr id="3" name="Content Placeholder 2">
            <a:extLst>
              <a:ext uri="{FF2B5EF4-FFF2-40B4-BE49-F238E27FC236}">
                <a16:creationId xmlns:a16="http://schemas.microsoft.com/office/drawing/2014/main" id="{981F5204-3E9B-980C-A051-C33E3A084BC6}"/>
              </a:ext>
            </a:extLst>
          </p:cNvPr>
          <p:cNvSpPr>
            <a:spLocks noGrp="1"/>
          </p:cNvSpPr>
          <p:nvPr>
            <p:ph idx="1"/>
          </p:nvPr>
        </p:nvSpPr>
        <p:spPr>
          <a:xfrm>
            <a:off x="685800" y="1219200"/>
            <a:ext cx="7772400" cy="4876800"/>
          </a:xfrm>
        </p:spPr>
        <p:txBody>
          <a:bodyPr/>
          <a:lstStyle/>
          <a:p>
            <a:pPr marL="0" indent="0">
              <a:buNone/>
            </a:pPr>
            <a:r>
              <a:rPr lang="en-US" sz="2400" dirty="0"/>
              <a:t>Some examples of special terms and conditions are: </a:t>
            </a:r>
          </a:p>
          <a:p>
            <a:pPr marL="0" indent="0">
              <a:buNone/>
            </a:pPr>
            <a:endParaRPr lang="en-US" sz="2400" dirty="0"/>
          </a:p>
          <a:p>
            <a:r>
              <a:rPr lang="en-US" sz="2400" dirty="0"/>
              <a:t>Invoices to contain actual hours worked multiplied by the person’s imputed rate of pay (using current salary).  Hours to be “signed off” by the employee.  Imputed rate of pay to be “signed off” by the entity’s controller.</a:t>
            </a:r>
          </a:p>
          <a:p>
            <a:endParaRPr lang="en-US" sz="2400" dirty="0"/>
          </a:p>
          <a:p>
            <a:r>
              <a:rPr lang="en-US" sz="2400" dirty="0"/>
              <a:t>Providing proof of receipt and proof of cost for all equipment purchased using the subcontract funding </a:t>
            </a:r>
          </a:p>
          <a:p>
            <a:endParaRPr lang="en-US" sz="2400" dirty="0"/>
          </a:p>
          <a:p>
            <a:r>
              <a:rPr lang="en-US" sz="2400" dirty="0"/>
              <a:t>Providing an updated 2 CFR 200 audit report by a specific date, or else the subcontract will be terminated. </a:t>
            </a:r>
          </a:p>
          <a:p>
            <a:pPr marL="0" indent="0">
              <a:buNone/>
            </a:pPr>
            <a:endParaRPr lang="en-US" dirty="0"/>
          </a:p>
        </p:txBody>
      </p:sp>
    </p:spTree>
    <p:extLst>
      <p:ext uri="{BB962C8B-B14F-4D97-AF65-F5344CB8AC3E}">
        <p14:creationId xmlns:p14="http://schemas.microsoft.com/office/powerpoint/2010/main" val="3028767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9EE1B-188A-44CC-97D2-FE8F3709BF15}"/>
              </a:ext>
            </a:extLst>
          </p:cNvPr>
          <p:cNvSpPr>
            <a:spLocks noGrp="1"/>
          </p:cNvSpPr>
          <p:nvPr>
            <p:ph type="title"/>
          </p:nvPr>
        </p:nvSpPr>
        <p:spPr>
          <a:xfrm>
            <a:off x="685800" y="152400"/>
            <a:ext cx="7772400" cy="914400"/>
          </a:xfrm>
        </p:spPr>
        <p:txBody>
          <a:bodyPr/>
          <a:lstStyle/>
          <a:p>
            <a:r>
              <a:rPr lang="en-US" sz="3600" dirty="0"/>
              <a:t>URGEMS</a:t>
            </a:r>
          </a:p>
        </p:txBody>
      </p:sp>
      <p:sp>
        <p:nvSpPr>
          <p:cNvPr id="3" name="Content Placeholder 2">
            <a:extLst>
              <a:ext uri="{FF2B5EF4-FFF2-40B4-BE49-F238E27FC236}">
                <a16:creationId xmlns:a16="http://schemas.microsoft.com/office/drawing/2014/main" id="{4635244D-AFD8-4A41-8F9D-2C09010A7FFC}"/>
              </a:ext>
            </a:extLst>
          </p:cNvPr>
          <p:cNvSpPr>
            <a:spLocks noGrp="1"/>
          </p:cNvSpPr>
          <p:nvPr>
            <p:ph idx="1"/>
          </p:nvPr>
        </p:nvSpPr>
        <p:spPr>
          <a:xfrm>
            <a:off x="76200" y="1295400"/>
            <a:ext cx="8506436" cy="4040872"/>
          </a:xfrm>
        </p:spPr>
        <p:txBody>
          <a:bodyPr/>
          <a:lstStyle/>
          <a:p>
            <a:pPr lvl="1"/>
            <a:endParaRPr lang="en-US" dirty="0"/>
          </a:p>
          <a:p>
            <a:pPr lvl="1"/>
            <a:r>
              <a:rPr lang="en-US" sz="2400" dirty="0"/>
              <a:t>URGEMS (University of Rochester General Encumbrance Management System) has been a shadow system available at the University for over a decade. It is used to track and manage transaction details that shadow the UR Financials system, for both grant and non-grant accounts.</a:t>
            </a:r>
          </a:p>
          <a:p>
            <a:pPr lvl="1"/>
            <a:endParaRPr lang="en-US" dirty="0"/>
          </a:p>
          <a:p>
            <a:pPr lvl="1"/>
            <a:r>
              <a:rPr lang="en-US" sz="2400" dirty="0"/>
              <a:t>Over the past few years, there was a lack of technical support for this system. SMD has invested resources so that we can provide system upgrades and enhancements to reinvigorate URGEMS. </a:t>
            </a:r>
          </a:p>
          <a:p>
            <a:pPr lvl="1"/>
            <a:endParaRPr lang="en-US" sz="2000" dirty="0"/>
          </a:p>
          <a:p>
            <a:pPr lvl="1"/>
            <a:endParaRPr lang="en-US" dirty="0"/>
          </a:p>
          <a:p>
            <a:pPr marL="257175" lvl="1" indent="0">
              <a:buNone/>
            </a:pPr>
            <a:endParaRPr lang="en-US" dirty="0"/>
          </a:p>
        </p:txBody>
      </p:sp>
    </p:spTree>
    <p:extLst>
      <p:ext uri="{BB962C8B-B14F-4D97-AF65-F5344CB8AC3E}">
        <p14:creationId xmlns:p14="http://schemas.microsoft.com/office/powerpoint/2010/main" val="15114823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1C04D-EC42-4160-B463-13BE49DEDC3E}"/>
              </a:ext>
            </a:extLst>
          </p:cNvPr>
          <p:cNvSpPr>
            <a:spLocks noGrp="1"/>
          </p:cNvSpPr>
          <p:nvPr>
            <p:ph type="title"/>
          </p:nvPr>
        </p:nvSpPr>
        <p:spPr>
          <a:xfrm>
            <a:off x="685800" y="76200"/>
            <a:ext cx="7772400" cy="838200"/>
          </a:xfrm>
        </p:spPr>
        <p:txBody>
          <a:bodyPr/>
          <a:lstStyle/>
          <a:p>
            <a:r>
              <a:rPr lang="en-US" sz="3600" dirty="0"/>
              <a:t>URGEMS Timeline </a:t>
            </a:r>
          </a:p>
        </p:txBody>
      </p:sp>
      <p:sp>
        <p:nvSpPr>
          <p:cNvPr id="3" name="Content Placeholder 2">
            <a:extLst>
              <a:ext uri="{FF2B5EF4-FFF2-40B4-BE49-F238E27FC236}">
                <a16:creationId xmlns:a16="http://schemas.microsoft.com/office/drawing/2014/main" id="{6168014F-EA26-4DB6-89E5-213657DEB91E}"/>
              </a:ext>
            </a:extLst>
          </p:cNvPr>
          <p:cNvSpPr>
            <a:spLocks noGrp="1"/>
          </p:cNvSpPr>
          <p:nvPr>
            <p:ph idx="1"/>
          </p:nvPr>
        </p:nvSpPr>
        <p:spPr>
          <a:xfrm>
            <a:off x="333463" y="838200"/>
            <a:ext cx="8462393" cy="5486399"/>
          </a:xfrm>
        </p:spPr>
        <p:txBody>
          <a:bodyPr/>
          <a:lstStyle/>
          <a:p>
            <a:pPr marL="0" indent="0">
              <a:buNone/>
            </a:pPr>
            <a:r>
              <a:rPr lang="en-US" sz="2400" dirty="0"/>
              <a:t>Early 2023</a:t>
            </a:r>
          </a:p>
          <a:p>
            <a:pPr lvl="1"/>
            <a:r>
              <a:rPr lang="en-US" sz="2400" dirty="0"/>
              <a:t>SMD Core URGEMS group established </a:t>
            </a:r>
          </a:p>
          <a:p>
            <a:endParaRPr lang="en-US" sz="2400" dirty="0"/>
          </a:p>
          <a:p>
            <a:pPr marL="0" indent="0">
              <a:buNone/>
            </a:pPr>
            <a:r>
              <a:rPr lang="en-US" sz="2400" dirty="0"/>
              <a:t>Summer 2023 – present </a:t>
            </a:r>
          </a:p>
          <a:p>
            <a:pPr lvl="1"/>
            <a:r>
              <a:rPr lang="en-US" sz="2400" dirty="0"/>
              <a:t>Core Team partnered with University IT to fix system “bugs”, update the platform and test functionality. </a:t>
            </a:r>
          </a:p>
          <a:p>
            <a:endParaRPr lang="en-US" sz="2400" dirty="0"/>
          </a:p>
          <a:p>
            <a:pPr marL="0" indent="0">
              <a:buNone/>
            </a:pPr>
            <a:r>
              <a:rPr lang="en-US" sz="2400" dirty="0"/>
              <a:t>Winter and Spring 2024</a:t>
            </a:r>
          </a:p>
          <a:p>
            <a:pPr lvl="1"/>
            <a:r>
              <a:rPr lang="en-US" sz="2400" dirty="0"/>
              <a:t>Univ IT is working on enhancements.</a:t>
            </a:r>
          </a:p>
          <a:p>
            <a:endParaRPr lang="en-US" sz="2400" dirty="0"/>
          </a:p>
          <a:p>
            <a:pPr marL="0" indent="0">
              <a:buNone/>
            </a:pPr>
            <a:r>
              <a:rPr lang="en-US" sz="2400" dirty="0"/>
              <a:t>Spring and Summer 2024</a:t>
            </a:r>
          </a:p>
          <a:p>
            <a:pPr lvl="1"/>
            <a:r>
              <a:rPr lang="en-US" sz="2400" dirty="0"/>
              <a:t>Core Team to provide office hours and hands on training</a:t>
            </a:r>
          </a:p>
          <a:p>
            <a:endParaRPr lang="en-US" sz="2400" dirty="0"/>
          </a:p>
          <a:p>
            <a:pPr marL="0" indent="0">
              <a:buNone/>
            </a:pPr>
            <a:endParaRPr lang="en-US" dirty="0"/>
          </a:p>
          <a:p>
            <a:endParaRPr lang="en-US" dirty="0"/>
          </a:p>
          <a:p>
            <a:endParaRPr lang="en-US" u="sng" dirty="0"/>
          </a:p>
        </p:txBody>
      </p:sp>
    </p:spTree>
    <p:extLst>
      <p:ext uri="{BB962C8B-B14F-4D97-AF65-F5344CB8AC3E}">
        <p14:creationId xmlns:p14="http://schemas.microsoft.com/office/powerpoint/2010/main" val="902899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E8940-3231-25B9-F016-2B454F51B9FC}"/>
              </a:ext>
            </a:extLst>
          </p:cNvPr>
          <p:cNvSpPr>
            <a:spLocks noGrp="1"/>
          </p:cNvSpPr>
          <p:nvPr>
            <p:ph type="title"/>
          </p:nvPr>
        </p:nvSpPr>
        <p:spPr>
          <a:xfrm>
            <a:off x="0" y="304800"/>
            <a:ext cx="7696200" cy="762000"/>
          </a:xfrm>
        </p:spPr>
        <p:txBody>
          <a:bodyPr/>
          <a:lstStyle/>
          <a:p>
            <a:r>
              <a:rPr lang="en-US" sz="3600" dirty="0"/>
              <a:t>      2 CFR 200 Training</a:t>
            </a:r>
          </a:p>
        </p:txBody>
      </p:sp>
      <p:sp>
        <p:nvSpPr>
          <p:cNvPr id="3" name="Content Placeholder 2">
            <a:extLst>
              <a:ext uri="{FF2B5EF4-FFF2-40B4-BE49-F238E27FC236}">
                <a16:creationId xmlns:a16="http://schemas.microsoft.com/office/drawing/2014/main" id="{981F5204-3E9B-980C-A051-C33E3A084BC6}"/>
              </a:ext>
            </a:extLst>
          </p:cNvPr>
          <p:cNvSpPr>
            <a:spLocks noGrp="1"/>
          </p:cNvSpPr>
          <p:nvPr>
            <p:ph idx="1"/>
          </p:nvPr>
        </p:nvSpPr>
        <p:spPr>
          <a:xfrm>
            <a:off x="685800" y="1066800"/>
            <a:ext cx="7772400" cy="5029200"/>
          </a:xfrm>
        </p:spPr>
        <p:txBody>
          <a:bodyPr/>
          <a:lstStyle/>
          <a:p>
            <a:pPr>
              <a:spcBef>
                <a:spcPts val="0"/>
              </a:spcBef>
              <a:spcAft>
                <a:spcPts val="0"/>
              </a:spcAft>
            </a:pPr>
            <a:endParaRPr lang="en-US" sz="2400" dirty="0">
              <a:effectLst/>
              <a:latin typeface="+mj-lt"/>
              <a:ea typeface="Calibri" panose="020F0502020204030204" pitchFamily="34" charset="0"/>
            </a:endParaRPr>
          </a:p>
          <a:p>
            <a:pPr>
              <a:spcBef>
                <a:spcPts val="0"/>
              </a:spcBef>
              <a:spcAft>
                <a:spcPts val="0"/>
              </a:spcAft>
            </a:pPr>
            <a:endParaRPr lang="en-US" sz="2400" dirty="0">
              <a:latin typeface="+mj-lt"/>
              <a:ea typeface="Calibri" panose="020F0502020204030204" pitchFamily="34" charset="0"/>
            </a:endParaRPr>
          </a:p>
          <a:p>
            <a:pPr>
              <a:spcBef>
                <a:spcPts val="0"/>
              </a:spcBef>
              <a:spcAft>
                <a:spcPts val="0"/>
              </a:spcAft>
            </a:pPr>
            <a:r>
              <a:rPr lang="en-US" sz="2400" dirty="0">
                <a:effectLst/>
                <a:latin typeface="+mj-lt"/>
                <a:ea typeface="Calibri" panose="020F0502020204030204" pitchFamily="34" charset="0"/>
              </a:rPr>
              <a:t>As part of ensuring compliance with 2 CFR 200 procurement regulations, a 10 minute MyPath training is available.</a:t>
            </a:r>
          </a:p>
          <a:p>
            <a:pPr>
              <a:spcBef>
                <a:spcPts val="0"/>
              </a:spcBef>
              <a:spcAft>
                <a:spcPts val="0"/>
              </a:spcAft>
            </a:pPr>
            <a:endParaRPr lang="en-US" sz="2400" dirty="0">
              <a:latin typeface="+mj-lt"/>
              <a:ea typeface="Calibri" panose="020F0502020204030204" pitchFamily="34" charset="0"/>
            </a:endParaRPr>
          </a:p>
          <a:p>
            <a:pPr>
              <a:spcBef>
                <a:spcPts val="0"/>
              </a:spcBef>
              <a:spcAft>
                <a:spcPts val="0"/>
              </a:spcAft>
            </a:pPr>
            <a:r>
              <a:rPr lang="en-US" sz="2400" dirty="0">
                <a:effectLst/>
                <a:latin typeface="+mj-lt"/>
                <a:ea typeface="Calibri" panose="020F0502020204030204" pitchFamily="34" charset="0"/>
              </a:rPr>
              <a:t>All CLASP certified administrators should complete the MyPath training.</a:t>
            </a:r>
          </a:p>
          <a:p>
            <a:pPr marL="0" marR="0" indent="0">
              <a:spcBef>
                <a:spcPts val="0"/>
              </a:spcBef>
              <a:spcAft>
                <a:spcPts val="0"/>
              </a:spcAft>
              <a:buNone/>
            </a:pPr>
            <a:endParaRPr lang="en-US" sz="2400" dirty="0">
              <a:latin typeface="+mj-lt"/>
              <a:ea typeface="Calibri" panose="020F0502020204030204" pitchFamily="34" charset="0"/>
            </a:endParaRPr>
          </a:p>
          <a:p>
            <a:pPr>
              <a:spcBef>
                <a:spcPts val="0"/>
              </a:spcBef>
              <a:spcAft>
                <a:spcPts val="0"/>
              </a:spcAft>
            </a:pPr>
            <a:r>
              <a:rPr lang="en-US" sz="2400" dirty="0">
                <a:effectLst/>
                <a:latin typeface="+mj-lt"/>
                <a:ea typeface="Calibri" panose="020F0502020204030204" pitchFamily="34" charset="0"/>
              </a:rPr>
              <a:t>Additionally, all individuals who have been delegated the authority to purchase goods/services on federal projects should complete the training to become acquainted with the 2 CFR 200 procurement requirements.</a:t>
            </a:r>
          </a:p>
          <a:p>
            <a:endParaRPr lang="en-US" sz="2400" dirty="0"/>
          </a:p>
          <a:p>
            <a:pPr marL="0" indent="0">
              <a:buNone/>
            </a:pPr>
            <a:endParaRPr lang="en-US" dirty="0"/>
          </a:p>
        </p:txBody>
      </p:sp>
    </p:spTree>
    <p:extLst>
      <p:ext uri="{BB962C8B-B14F-4D97-AF65-F5344CB8AC3E}">
        <p14:creationId xmlns:p14="http://schemas.microsoft.com/office/powerpoint/2010/main" val="1596220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Grp="1" noChangeArrowheads="1"/>
          </p:cNvSpPr>
          <p:nvPr>
            <p:ph type="ctrTitle"/>
          </p:nvPr>
        </p:nvSpPr>
        <p:spPr>
          <a:xfrm>
            <a:off x="762000" y="152400"/>
            <a:ext cx="7772400" cy="1143000"/>
          </a:xfrm>
        </p:spPr>
        <p:txBody>
          <a:bodyPr/>
          <a:lstStyle/>
          <a:p>
            <a:pPr eaLnBrk="1" hangingPunct="1"/>
            <a:r>
              <a:rPr lang="en-US" altLang="en-US" sz="3600" dirty="0"/>
              <a:t>Fixed Asset Policy Changes</a:t>
            </a:r>
          </a:p>
        </p:txBody>
      </p:sp>
      <p:sp>
        <p:nvSpPr>
          <p:cNvPr id="5" name="TextBox 4">
            <a:extLst>
              <a:ext uri="{FF2B5EF4-FFF2-40B4-BE49-F238E27FC236}">
                <a16:creationId xmlns:a16="http://schemas.microsoft.com/office/drawing/2014/main" id="{D4A453FC-C8E3-4CF8-B3AA-AE5EB24ABCCF}"/>
              </a:ext>
            </a:extLst>
          </p:cNvPr>
          <p:cNvSpPr txBox="1"/>
          <p:nvPr/>
        </p:nvSpPr>
        <p:spPr>
          <a:xfrm>
            <a:off x="533400" y="1524000"/>
            <a:ext cx="8305800" cy="4889865"/>
          </a:xfrm>
          <a:prstGeom prst="rect">
            <a:avLst/>
          </a:prstGeom>
          <a:noFill/>
        </p:spPr>
        <p:txBody>
          <a:bodyPr wrap="square">
            <a:spAutoFit/>
          </a:bodyPr>
          <a:lstStyle/>
          <a:p>
            <a:pPr marL="342900" marR="0" indent="-342900">
              <a:lnSpc>
                <a:spcPct val="107000"/>
              </a:lnSpc>
              <a:spcBef>
                <a:spcPts val="0"/>
              </a:spcBef>
              <a:spcAft>
                <a:spcPts val="800"/>
              </a:spcAft>
              <a:buFont typeface="Arial" panose="020B0604020202020204" pitchFamily="34" charset="0"/>
              <a:buChar char="•"/>
            </a:pPr>
            <a:r>
              <a:rPr lang="en-US" sz="2400" dirty="0">
                <a:latin typeface="+mn-lt"/>
                <a:cs typeface="Calibri" panose="020F0502020204030204" pitchFamily="34" charset="0"/>
              </a:rPr>
              <a:t>Effective 7/1/24, the UR capitalization threshold for purchases will increase to $5,000 per unit.</a:t>
            </a:r>
          </a:p>
          <a:p>
            <a:pPr marL="342900" marR="0" indent="-342900">
              <a:lnSpc>
                <a:spcPct val="107000"/>
              </a:lnSpc>
              <a:spcBef>
                <a:spcPts val="0"/>
              </a:spcBef>
              <a:spcAft>
                <a:spcPts val="800"/>
              </a:spcAft>
              <a:buFont typeface="Arial" panose="020B0604020202020204" pitchFamily="34" charset="0"/>
              <a:buChar char="•"/>
            </a:pPr>
            <a:r>
              <a:rPr lang="en-US" sz="2400" dirty="0">
                <a:effectLst/>
                <a:latin typeface="+mn-lt"/>
                <a:ea typeface="Calibri" panose="020F0502020204030204" pitchFamily="34" charset="0"/>
                <a:cs typeface="Calibri" panose="020F0502020204030204" pitchFamily="34" charset="0"/>
              </a:rPr>
              <a:t>Indirect costs will  </a:t>
            </a:r>
            <a:r>
              <a:rPr lang="en-US" sz="2400" dirty="0">
                <a:latin typeface="+mn-lt"/>
                <a:ea typeface="Calibri" panose="020F0502020204030204" pitchFamily="34" charset="0"/>
                <a:cs typeface="Calibri" panose="020F0502020204030204" pitchFamily="34" charset="0"/>
              </a:rPr>
              <a:t>be applied to expenditures for items with a purchase price of less than $5,000, billed on or after 7/1/24.</a:t>
            </a:r>
          </a:p>
          <a:p>
            <a:pPr marL="342900" marR="0" indent="-342900">
              <a:lnSpc>
                <a:spcPct val="107000"/>
              </a:lnSpc>
              <a:spcBef>
                <a:spcPts val="0"/>
              </a:spcBef>
              <a:spcAft>
                <a:spcPts val="800"/>
              </a:spcAft>
              <a:buFont typeface="Arial" panose="020B0604020202020204" pitchFamily="34" charset="0"/>
              <a:buChar char="•"/>
            </a:pPr>
            <a:r>
              <a:rPr lang="en-US" sz="2400" dirty="0">
                <a:effectLst/>
                <a:latin typeface="+mn-lt"/>
                <a:ea typeface="Calibri" panose="020F0502020204030204" pitchFamily="34" charset="0"/>
                <a:cs typeface="Calibri" panose="020F0502020204030204" pitchFamily="34" charset="0"/>
              </a:rPr>
              <a:t>For</a:t>
            </a:r>
            <a:r>
              <a:rPr lang="en-US" sz="2400" dirty="0">
                <a:latin typeface="+mn-lt"/>
                <a:ea typeface="Calibri" panose="020F0502020204030204" pitchFamily="34" charset="0"/>
                <a:cs typeface="Calibri" panose="020F0502020204030204" pitchFamily="34" charset="0"/>
              </a:rPr>
              <a:t> all future proposal submissions, proposal budgets should be prepared such that they reflect the new $5,000 capitalization threshold.</a:t>
            </a:r>
            <a:endParaRPr lang="en-US" sz="2400" dirty="0">
              <a:effectLst/>
              <a:latin typeface="+mn-lt"/>
              <a:ea typeface="Calibri" panose="020F0502020204030204" pitchFamily="34" charset="0"/>
              <a:cs typeface="Calibri" panose="020F0502020204030204" pitchFamily="34" charset="0"/>
            </a:endParaRPr>
          </a:p>
          <a:p>
            <a:pPr marL="342900" indent="-342900">
              <a:spcBef>
                <a:spcPts val="0"/>
              </a:spcBef>
              <a:spcAft>
                <a:spcPts val="0"/>
              </a:spcAft>
              <a:buFont typeface="Arial" panose="020B0604020202020204" pitchFamily="34" charset="0"/>
              <a:buChar char="•"/>
            </a:pPr>
            <a:r>
              <a:rPr lang="en-US" sz="2400" dirty="0">
                <a:effectLst/>
                <a:latin typeface="+mn-lt"/>
                <a:ea typeface="Calibri" panose="020F0502020204030204" pitchFamily="34" charset="0"/>
                <a:cs typeface="Calibri" panose="020F0502020204030204" pitchFamily="34" charset="0"/>
              </a:rPr>
              <a:t>Equipment purchas</a:t>
            </a:r>
            <a:r>
              <a:rPr lang="en-US" sz="2400" dirty="0">
                <a:latin typeface="+mn-lt"/>
                <a:ea typeface="Calibri" panose="020F0502020204030204" pitchFamily="34" charset="0"/>
                <a:cs typeface="Calibri" panose="020F0502020204030204" pitchFamily="34" charset="0"/>
              </a:rPr>
              <a:t>ed prior to 7/1/24 for less than $5,000 will still need to be tracked in </a:t>
            </a:r>
            <a:r>
              <a:rPr lang="en-US" sz="2400" dirty="0" err="1">
                <a:latin typeface="+mn-lt"/>
                <a:ea typeface="Calibri" panose="020F0502020204030204" pitchFamily="34" charset="0"/>
                <a:cs typeface="Calibri" panose="020F0502020204030204" pitchFamily="34" charset="0"/>
              </a:rPr>
              <a:t>URSpace</a:t>
            </a:r>
            <a:r>
              <a:rPr lang="en-US" sz="2400" dirty="0">
                <a:latin typeface="+mn-lt"/>
                <a:ea typeface="Calibri" panose="020F0502020204030204" pitchFamily="34" charset="0"/>
                <a:cs typeface="Calibri" panose="020F0502020204030204" pitchFamily="34" charset="0"/>
              </a:rPr>
              <a:t> if the equipment is being utilized for the intended purpose.</a:t>
            </a:r>
          </a:p>
          <a:p>
            <a:pPr marL="0" marR="0">
              <a:spcBef>
                <a:spcPts val="0"/>
              </a:spcBef>
              <a:spcAft>
                <a:spcPts val="0"/>
              </a:spcAft>
            </a:pPr>
            <a:endParaRPr lang="en-US" sz="2000" dirty="0">
              <a:solidFill>
                <a:srgbClr val="000000"/>
              </a:solidFill>
              <a:effectLst/>
              <a:latin typeface="Calibri" panose="020F0502020204030204" pitchFamily="34" charset="0"/>
            </a:endParaRPr>
          </a:p>
          <a:p>
            <a:pPr marL="0" marR="0">
              <a:spcBef>
                <a:spcPts val="0"/>
              </a:spcBef>
              <a:spcAft>
                <a:spcPts val="0"/>
              </a:spcAft>
            </a:pPr>
            <a:endParaRPr lang="en-US" sz="200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06484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E8940-3231-25B9-F016-2B454F51B9FC}"/>
              </a:ext>
            </a:extLst>
          </p:cNvPr>
          <p:cNvSpPr>
            <a:spLocks noGrp="1"/>
          </p:cNvSpPr>
          <p:nvPr>
            <p:ph type="title"/>
          </p:nvPr>
        </p:nvSpPr>
        <p:spPr>
          <a:xfrm>
            <a:off x="0" y="304800"/>
            <a:ext cx="7696200" cy="762000"/>
          </a:xfrm>
        </p:spPr>
        <p:txBody>
          <a:bodyPr/>
          <a:lstStyle/>
          <a:p>
            <a:r>
              <a:rPr lang="en-US" sz="3600" dirty="0"/>
              <a:t>    2 CFR 200 Training</a:t>
            </a:r>
          </a:p>
        </p:txBody>
      </p:sp>
      <p:sp>
        <p:nvSpPr>
          <p:cNvPr id="3" name="Content Placeholder 2">
            <a:extLst>
              <a:ext uri="{FF2B5EF4-FFF2-40B4-BE49-F238E27FC236}">
                <a16:creationId xmlns:a16="http://schemas.microsoft.com/office/drawing/2014/main" id="{981F5204-3E9B-980C-A051-C33E3A084BC6}"/>
              </a:ext>
            </a:extLst>
          </p:cNvPr>
          <p:cNvSpPr>
            <a:spLocks noGrp="1"/>
          </p:cNvSpPr>
          <p:nvPr>
            <p:ph idx="1"/>
          </p:nvPr>
        </p:nvSpPr>
        <p:spPr>
          <a:xfrm>
            <a:off x="685800" y="1066800"/>
            <a:ext cx="7772400" cy="5029200"/>
          </a:xfrm>
        </p:spPr>
        <p:txBody>
          <a:bodyPr/>
          <a:lstStyle/>
          <a:p>
            <a:endParaRPr lang="en-US" sz="2400" dirty="0"/>
          </a:p>
          <a:p>
            <a:r>
              <a:rPr lang="en-US" sz="2400" dirty="0">
                <a:effectLst/>
                <a:latin typeface="+mj-lt"/>
                <a:ea typeface="Calibri" panose="020F0502020204030204" pitchFamily="34" charset="0"/>
              </a:rPr>
              <a:t>Please ask your Principal Investigators – who have active federal projects - to provide you the names of who they have given authority to procure goods/services on these projects.</a:t>
            </a:r>
          </a:p>
          <a:p>
            <a:endParaRPr lang="en-US" sz="2400" dirty="0">
              <a:latin typeface="+mj-lt"/>
              <a:ea typeface="Calibri" panose="020F0502020204030204" pitchFamily="34" charset="0"/>
            </a:endParaRPr>
          </a:p>
          <a:p>
            <a:r>
              <a:rPr lang="en-US" sz="2400" dirty="0">
                <a:effectLst/>
                <a:latin typeface="+mj-lt"/>
                <a:ea typeface="Calibri" panose="020F0502020204030204" pitchFamily="34" charset="0"/>
              </a:rPr>
              <a:t>Send me the names and I will compare to the MyPath course completion roster.  For any name not on the roster, I will then send an email request to the person to complete the training.</a:t>
            </a:r>
          </a:p>
          <a:p>
            <a:endParaRPr lang="en-US" sz="2400" dirty="0">
              <a:latin typeface="+mj-lt"/>
              <a:ea typeface="Calibri" panose="020F0502020204030204" pitchFamily="34" charset="0"/>
            </a:endParaRPr>
          </a:p>
          <a:p>
            <a:r>
              <a:rPr lang="en-US" sz="2400" dirty="0">
                <a:latin typeface="+mj-lt"/>
                <a:ea typeface="Calibri" panose="020F0502020204030204" pitchFamily="34" charset="0"/>
                <a:hlinkClick r:id="rId2"/>
              </a:rPr>
              <a:t>jmaiman@ur.Rochester.edu</a:t>
            </a:r>
            <a:endParaRPr lang="en-US" sz="2400" dirty="0">
              <a:latin typeface="+mj-lt"/>
              <a:ea typeface="Calibri" panose="020F0502020204030204" pitchFamily="34" charset="0"/>
            </a:endParaRPr>
          </a:p>
          <a:p>
            <a:endParaRPr lang="en-US" sz="2400" dirty="0">
              <a:effectLst/>
              <a:latin typeface="+mj-lt"/>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244719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E8940-3231-25B9-F016-2B454F51B9FC}"/>
              </a:ext>
            </a:extLst>
          </p:cNvPr>
          <p:cNvSpPr>
            <a:spLocks noGrp="1"/>
          </p:cNvSpPr>
          <p:nvPr>
            <p:ph type="title"/>
          </p:nvPr>
        </p:nvSpPr>
        <p:spPr>
          <a:xfrm>
            <a:off x="0" y="304800"/>
            <a:ext cx="7696200" cy="762000"/>
          </a:xfrm>
        </p:spPr>
        <p:txBody>
          <a:bodyPr/>
          <a:lstStyle/>
          <a:p>
            <a:r>
              <a:rPr lang="en-US" sz="3600" dirty="0"/>
              <a:t>     2 CFR 200 Training</a:t>
            </a:r>
          </a:p>
        </p:txBody>
      </p:sp>
      <p:sp>
        <p:nvSpPr>
          <p:cNvPr id="3" name="Content Placeholder 2">
            <a:extLst>
              <a:ext uri="{FF2B5EF4-FFF2-40B4-BE49-F238E27FC236}">
                <a16:creationId xmlns:a16="http://schemas.microsoft.com/office/drawing/2014/main" id="{981F5204-3E9B-980C-A051-C33E3A084BC6}"/>
              </a:ext>
            </a:extLst>
          </p:cNvPr>
          <p:cNvSpPr>
            <a:spLocks noGrp="1"/>
          </p:cNvSpPr>
          <p:nvPr>
            <p:ph idx="1"/>
          </p:nvPr>
        </p:nvSpPr>
        <p:spPr>
          <a:xfrm>
            <a:off x="685800" y="1066800"/>
            <a:ext cx="7772400" cy="5029200"/>
          </a:xfrm>
        </p:spPr>
        <p:txBody>
          <a:bodyPr/>
          <a:lstStyle/>
          <a:p>
            <a:endParaRPr lang="en-US" sz="2400" dirty="0"/>
          </a:p>
          <a:p>
            <a:r>
              <a:rPr lang="en-US" sz="2400" dirty="0">
                <a:effectLst/>
                <a:ea typeface="Calibri" panose="020F0502020204030204" pitchFamily="34" charset="0"/>
              </a:rPr>
              <a:t>What is covered in the 10 minute MyPath training?</a:t>
            </a:r>
          </a:p>
          <a:p>
            <a:endParaRPr lang="en-US" altLang="en-US" sz="2400" u="sng" dirty="0"/>
          </a:p>
          <a:p>
            <a:r>
              <a:rPr lang="en-US" altLang="en-US" sz="2400" u="sng" dirty="0"/>
              <a:t>Principle of Larger Transactions Requiring More Diligence</a:t>
            </a:r>
          </a:p>
          <a:p>
            <a:pPr eaLnBrk="1" hangingPunct="1">
              <a:lnSpc>
                <a:spcPct val="90000"/>
              </a:lnSpc>
              <a:buFont typeface="Wingdings" pitchFamily="124" charset="2"/>
              <a:buChar char="§"/>
              <a:defRPr/>
            </a:pPr>
            <a:endParaRPr lang="en-US" altLang="en-US" sz="2400" dirty="0"/>
          </a:p>
          <a:p>
            <a:pPr lvl="1">
              <a:lnSpc>
                <a:spcPct val="90000"/>
              </a:lnSpc>
              <a:defRPr/>
            </a:pPr>
            <a:r>
              <a:rPr lang="en-US" altLang="en-US" sz="2000" dirty="0"/>
              <a:t>Micro Purchases (less than $25,000)</a:t>
            </a:r>
          </a:p>
          <a:p>
            <a:pPr lvl="1">
              <a:lnSpc>
                <a:spcPct val="90000"/>
              </a:lnSpc>
              <a:defRPr/>
            </a:pPr>
            <a:r>
              <a:rPr lang="en-US" altLang="en-US" sz="2000" dirty="0"/>
              <a:t>Simplified Acquisition Threshold ($25,000 - $249,999)</a:t>
            </a:r>
          </a:p>
          <a:p>
            <a:pPr lvl="1">
              <a:lnSpc>
                <a:spcPct val="90000"/>
              </a:lnSpc>
              <a:defRPr/>
            </a:pPr>
            <a:r>
              <a:rPr lang="en-US" altLang="en-US" sz="2000" dirty="0"/>
              <a:t>Competitive Proposal Threshold ($250,000 or greater)</a:t>
            </a:r>
          </a:p>
          <a:p>
            <a:pPr marL="0" indent="0">
              <a:buNone/>
            </a:pPr>
            <a:endParaRPr lang="en-US" dirty="0"/>
          </a:p>
          <a:p>
            <a:r>
              <a:rPr lang="en-US" sz="2400" dirty="0"/>
              <a:t>Completion of the SPJCI Form</a:t>
            </a:r>
          </a:p>
        </p:txBody>
      </p:sp>
    </p:spTree>
    <p:extLst>
      <p:ext uri="{BB962C8B-B14F-4D97-AF65-F5344CB8AC3E}">
        <p14:creationId xmlns:p14="http://schemas.microsoft.com/office/powerpoint/2010/main" val="4050462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1CCDC-0E1E-7E96-B384-77C0788E6E90}"/>
              </a:ext>
            </a:extLst>
          </p:cNvPr>
          <p:cNvSpPr>
            <a:spLocks noGrp="1"/>
          </p:cNvSpPr>
          <p:nvPr>
            <p:ph type="title"/>
          </p:nvPr>
        </p:nvSpPr>
        <p:spPr>
          <a:xfrm>
            <a:off x="685800" y="609600"/>
            <a:ext cx="7772400" cy="609600"/>
          </a:xfrm>
        </p:spPr>
        <p:txBody>
          <a:bodyPr/>
          <a:lstStyle/>
          <a:p>
            <a:r>
              <a:rPr lang="en-US" altLang="en-US" sz="3600" dirty="0">
                <a:solidFill>
                  <a:schemeClr val="tx2"/>
                </a:solidFill>
                <a:latin typeface="Times New Roman" pitchFamily="18" charset="0"/>
              </a:rPr>
              <a:t>Integrity Hotline</a:t>
            </a:r>
            <a:br>
              <a:rPr lang="en-US" altLang="en-US" b="1" dirty="0">
                <a:solidFill>
                  <a:schemeClr val="tx2"/>
                </a:solidFill>
                <a:latin typeface="Times New Roman" pitchFamily="18" charset="0"/>
              </a:rPr>
            </a:br>
            <a:endParaRPr lang="en-US" dirty="0"/>
          </a:p>
        </p:txBody>
      </p:sp>
      <p:sp>
        <p:nvSpPr>
          <p:cNvPr id="3" name="Content Placeholder 2">
            <a:extLst>
              <a:ext uri="{FF2B5EF4-FFF2-40B4-BE49-F238E27FC236}">
                <a16:creationId xmlns:a16="http://schemas.microsoft.com/office/drawing/2014/main" id="{F6A250D1-E896-7602-FD3A-5F39D7F67DB1}"/>
              </a:ext>
            </a:extLst>
          </p:cNvPr>
          <p:cNvSpPr>
            <a:spLocks noGrp="1"/>
          </p:cNvSpPr>
          <p:nvPr>
            <p:ph idx="1"/>
          </p:nvPr>
        </p:nvSpPr>
        <p:spPr>
          <a:xfrm>
            <a:off x="457200" y="914400"/>
            <a:ext cx="8001000" cy="5181600"/>
          </a:xfrm>
        </p:spPr>
        <p:txBody>
          <a:bodyPr/>
          <a:lstStyle/>
          <a:p>
            <a:pPr marL="0" indent="0">
              <a:buNone/>
            </a:pPr>
            <a:r>
              <a:rPr lang="en-US" altLang="en-US" sz="2400" dirty="0">
                <a:latin typeface="Times New Roman" pitchFamily="18" charset="0"/>
              </a:rPr>
              <a:t>The University’s Integrity Hotline (585-756-8888) is available to all University community members who would like to communicate any ethics, compliance or conduct concerns. </a:t>
            </a:r>
          </a:p>
          <a:p>
            <a:endParaRPr lang="en-US" dirty="0"/>
          </a:p>
        </p:txBody>
      </p:sp>
      <p:pic>
        <p:nvPicPr>
          <p:cNvPr id="4" name="Picture 3">
            <a:extLst>
              <a:ext uri="{FF2B5EF4-FFF2-40B4-BE49-F238E27FC236}">
                <a16:creationId xmlns:a16="http://schemas.microsoft.com/office/drawing/2014/main" id="{4D682ACB-F0B4-3472-568B-A7D03E140F9C}"/>
              </a:ext>
            </a:extLst>
          </p:cNvPr>
          <p:cNvPicPr>
            <a:picLocks noChangeAspect="1"/>
          </p:cNvPicPr>
          <p:nvPr/>
        </p:nvPicPr>
        <p:blipFill>
          <a:blip r:embed="rId2"/>
          <a:stretch>
            <a:fillRect/>
          </a:stretch>
        </p:blipFill>
        <p:spPr>
          <a:xfrm>
            <a:off x="2209800" y="2391792"/>
            <a:ext cx="4724400" cy="3733800"/>
          </a:xfrm>
          <a:prstGeom prst="rect">
            <a:avLst/>
          </a:prstGeom>
        </p:spPr>
      </p:pic>
    </p:spTree>
    <p:extLst>
      <p:ext uri="{BB962C8B-B14F-4D97-AF65-F5344CB8AC3E}">
        <p14:creationId xmlns:p14="http://schemas.microsoft.com/office/powerpoint/2010/main" val="2881914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Grp="1" noChangeArrowheads="1"/>
          </p:cNvSpPr>
          <p:nvPr>
            <p:ph type="ctrTitle"/>
          </p:nvPr>
        </p:nvSpPr>
        <p:spPr>
          <a:xfrm>
            <a:off x="762000" y="533400"/>
            <a:ext cx="7772400" cy="1143000"/>
          </a:xfrm>
        </p:spPr>
        <p:txBody>
          <a:bodyPr/>
          <a:lstStyle/>
          <a:p>
            <a:pPr eaLnBrk="1" hangingPunct="1"/>
            <a:r>
              <a:rPr lang="en-US" altLang="en-US" sz="3600" dirty="0"/>
              <a:t>Effort Reporting in WorkDay</a:t>
            </a:r>
          </a:p>
        </p:txBody>
      </p:sp>
      <p:sp>
        <p:nvSpPr>
          <p:cNvPr id="2" name="TextBox 1"/>
          <p:cNvSpPr txBox="1"/>
          <p:nvPr/>
        </p:nvSpPr>
        <p:spPr>
          <a:xfrm>
            <a:off x="838200" y="1676400"/>
            <a:ext cx="7543800" cy="1107996"/>
          </a:xfrm>
          <a:prstGeom prst="rect">
            <a:avLst/>
          </a:prstGeom>
          <a:noFill/>
        </p:spPr>
        <p:txBody>
          <a:bodyPr wrap="square" rtlCol="0">
            <a:spAutoFit/>
          </a:bodyPr>
          <a:lstStyle/>
          <a:p>
            <a:pPr marL="342900" indent="-34290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800100" lvl="1" indent="-342900">
              <a:buFont typeface="Arial" panose="020B0604020202020204" pitchFamily="34" charset="0"/>
              <a:buChar char="•"/>
            </a:pPr>
            <a:endParaRPr lang="en-US"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E669E36A-0C00-2C8D-001E-2845B14632FA}"/>
              </a:ext>
            </a:extLst>
          </p:cNvPr>
          <p:cNvPicPr>
            <a:picLocks noChangeAspect="1"/>
          </p:cNvPicPr>
          <p:nvPr/>
        </p:nvPicPr>
        <p:blipFill>
          <a:blip r:embed="rId2"/>
          <a:stretch>
            <a:fillRect/>
          </a:stretch>
        </p:blipFill>
        <p:spPr>
          <a:xfrm>
            <a:off x="0" y="1600200"/>
            <a:ext cx="9144000" cy="4078870"/>
          </a:xfrm>
          <a:prstGeom prst="rect">
            <a:avLst/>
          </a:prstGeom>
        </p:spPr>
      </p:pic>
    </p:spTree>
    <p:extLst>
      <p:ext uri="{BB962C8B-B14F-4D97-AF65-F5344CB8AC3E}">
        <p14:creationId xmlns:p14="http://schemas.microsoft.com/office/powerpoint/2010/main" val="435650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B118D-6EF5-0635-EFD1-16BBBEB27933}"/>
              </a:ext>
            </a:extLst>
          </p:cNvPr>
          <p:cNvSpPr>
            <a:spLocks noGrp="1"/>
          </p:cNvSpPr>
          <p:nvPr>
            <p:ph type="title"/>
          </p:nvPr>
        </p:nvSpPr>
        <p:spPr/>
        <p:txBody>
          <a:bodyPr>
            <a:noAutofit/>
          </a:bodyPr>
          <a:lstStyle/>
          <a:p>
            <a:pPr algn="ctr"/>
            <a:r>
              <a:rPr lang="en-US" sz="3200" dirty="0"/>
              <a:t>Faculty Sabbaticals</a:t>
            </a:r>
            <a:br>
              <a:rPr lang="en-US" sz="3200" dirty="0"/>
            </a:br>
            <a:r>
              <a:rPr lang="en-US" sz="3200" dirty="0"/>
              <a:t>Matters to Consider Before Requesting Dean’s Office approval</a:t>
            </a:r>
          </a:p>
        </p:txBody>
      </p:sp>
      <p:sp>
        <p:nvSpPr>
          <p:cNvPr id="3" name="Content Placeholder 2">
            <a:extLst>
              <a:ext uri="{FF2B5EF4-FFF2-40B4-BE49-F238E27FC236}">
                <a16:creationId xmlns:a16="http://schemas.microsoft.com/office/drawing/2014/main" id="{5816D02C-E3EF-B87C-84D7-457998A4E846}"/>
              </a:ext>
            </a:extLst>
          </p:cNvPr>
          <p:cNvSpPr>
            <a:spLocks noGrp="1"/>
          </p:cNvSpPr>
          <p:nvPr>
            <p:ph idx="1"/>
          </p:nvPr>
        </p:nvSpPr>
        <p:spPr>
          <a:xfrm>
            <a:off x="628805" y="1576113"/>
            <a:ext cx="7886390" cy="4393616"/>
          </a:xfrm>
        </p:spPr>
        <p:txBody>
          <a:bodyPr>
            <a:normAutofit fontScale="62500" lnSpcReduction="20000"/>
          </a:bodyPr>
          <a:lstStyle/>
          <a:p>
            <a:pPr marL="446044" indent="-446044">
              <a:buFont typeface="Arial" panose="020B0604020202020204" pitchFamily="34" charset="0"/>
              <a:buChar char="•"/>
            </a:pPr>
            <a:endParaRPr lang="en-US" dirty="0"/>
          </a:p>
          <a:p>
            <a:pPr marL="446044" indent="-446044">
              <a:buFont typeface="Arial" panose="020B0604020202020204" pitchFamily="34" charset="0"/>
              <a:buChar char="•"/>
            </a:pPr>
            <a:endParaRPr lang="en-US" dirty="0"/>
          </a:p>
          <a:p>
            <a:pPr marL="446044" indent="-446044">
              <a:buFont typeface="Arial" panose="020B0604020202020204" pitchFamily="34" charset="0"/>
              <a:buChar char="•"/>
            </a:pPr>
            <a:r>
              <a:rPr lang="en-US" sz="3800" dirty="0"/>
              <a:t>Will the Principal Investigator/Key Personnel be disengaged from his/her project(s) for more than 3 months, or will effort be reduced by 25% or more?</a:t>
            </a:r>
          </a:p>
          <a:p>
            <a:pPr marL="446044" indent="-446044">
              <a:buFont typeface="Arial" panose="020B0604020202020204" pitchFamily="34" charset="0"/>
              <a:buChar char="•"/>
            </a:pPr>
            <a:endParaRPr lang="en-US" sz="3800" dirty="0"/>
          </a:p>
          <a:p>
            <a:pPr marL="1115111" lvl="1" indent="-446044">
              <a:buFont typeface="Arial" panose="020B0604020202020204" pitchFamily="34" charset="0"/>
              <a:buChar char="•"/>
            </a:pPr>
            <a:r>
              <a:rPr lang="en-US" sz="3800" dirty="0"/>
              <a:t>Approval from sponsor(s) may be needed.</a:t>
            </a:r>
          </a:p>
          <a:p>
            <a:pPr marL="1561155" lvl="2" indent="-446044">
              <a:buFont typeface="Arial" panose="020B0604020202020204" pitchFamily="34" charset="0"/>
              <a:buChar char="•"/>
            </a:pPr>
            <a:r>
              <a:rPr lang="en-US" sz="3800" dirty="0"/>
              <a:t>Early career awards, NIH MIRA awards might not allow the proposed arrangement.</a:t>
            </a:r>
          </a:p>
          <a:p>
            <a:pPr marL="1115111" lvl="1" indent="-446044">
              <a:buFont typeface="Arial" panose="020B0604020202020204" pitchFamily="34" charset="0"/>
              <a:buChar char="•"/>
            </a:pPr>
            <a:r>
              <a:rPr lang="en-US" sz="3800" dirty="0"/>
              <a:t>Consider whether a substitute PI may be required.</a:t>
            </a:r>
          </a:p>
          <a:p>
            <a:pPr marL="1115111" lvl="1" indent="-446044">
              <a:buFont typeface="Arial" panose="020B0604020202020204" pitchFamily="34" charset="0"/>
              <a:buChar char="•"/>
            </a:pPr>
            <a:r>
              <a:rPr lang="en-US" sz="3800" dirty="0"/>
              <a:t>Consider alternate graduate mentor and funding source(s).</a:t>
            </a:r>
          </a:p>
          <a:p>
            <a:pPr marL="1115111" lvl="1" indent="-446044">
              <a:buFont typeface="Arial" panose="020B0604020202020204" pitchFamily="34" charset="0"/>
              <a:buChar char="•"/>
            </a:pPr>
            <a:endParaRPr lang="en-US" dirty="0"/>
          </a:p>
        </p:txBody>
      </p:sp>
    </p:spTree>
    <p:extLst>
      <p:ext uri="{BB962C8B-B14F-4D97-AF65-F5344CB8AC3E}">
        <p14:creationId xmlns:p14="http://schemas.microsoft.com/office/powerpoint/2010/main" val="2448609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B118D-6EF5-0635-EFD1-16BBBEB27933}"/>
              </a:ext>
            </a:extLst>
          </p:cNvPr>
          <p:cNvSpPr>
            <a:spLocks noGrp="1"/>
          </p:cNvSpPr>
          <p:nvPr>
            <p:ph type="title"/>
          </p:nvPr>
        </p:nvSpPr>
        <p:spPr>
          <a:xfrm>
            <a:off x="-304800" y="304800"/>
            <a:ext cx="8819995" cy="1376266"/>
          </a:xfrm>
        </p:spPr>
        <p:txBody>
          <a:bodyPr>
            <a:noAutofit/>
          </a:bodyPr>
          <a:lstStyle/>
          <a:p>
            <a:pPr algn="ctr"/>
            <a:r>
              <a:rPr lang="en-US" sz="3200" dirty="0"/>
              <a:t>Faculty Sabbaticals</a:t>
            </a:r>
            <a:br>
              <a:rPr lang="en-US" sz="3200" dirty="0"/>
            </a:br>
            <a:r>
              <a:rPr lang="en-US" sz="3200" dirty="0"/>
              <a:t>Matters to Consider Before Requesting </a:t>
            </a:r>
            <a:br>
              <a:rPr lang="en-US" sz="3200" dirty="0"/>
            </a:br>
            <a:r>
              <a:rPr lang="en-US" sz="3200" dirty="0"/>
              <a:t>Dean’s Office approval</a:t>
            </a:r>
          </a:p>
        </p:txBody>
      </p:sp>
      <p:sp>
        <p:nvSpPr>
          <p:cNvPr id="3" name="Content Placeholder 2">
            <a:extLst>
              <a:ext uri="{FF2B5EF4-FFF2-40B4-BE49-F238E27FC236}">
                <a16:creationId xmlns:a16="http://schemas.microsoft.com/office/drawing/2014/main" id="{5816D02C-E3EF-B87C-84D7-457998A4E846}"/>
              </a:ext>
            </a:extLst>
          </p:cNvPr>
          <p:cNvSpPr>
            <a:spLocks noGrp="1"/>
          </p:cNvSpPr>
          <p:nvPr>
            <p:ph idx="1"/>
          </p:nvPr>
        </p:nvSpPr>
        <p:spPr>
          <a:xfrm>
            <a:off x="628805" y="1981199"/>
            <a:ext cx="7886390" cy="4320879"/>
          </a:xfrm>
        </p:spPr>
        <p:txBody>
          <a:bodyPr>
            <a:noAutofit/>
          </a:bodyPr>
          <a:lstStyle/>
          <a:p>
            <a:pPr marL="446044" indent="-446044">
              <a:buFont typeface="Arial" panose="020B0604020202020204" pitchFamily="34" charset="0"/>
              <a:buChar char="•"/>
            </a:pPr>
            <a:r>
              <a:rPr lang="en-US" sz="2000" dirty="0"/>
              <a:t>Is </a:t>
            </a:r>
            <a:r>
              <a:rPr lang="en-US" sz="2000" u="sng" dirty="0"/>
              <a:t>research</a:t>
            </a:r>
            <a:r>
              <a:rPr lang="en-US" sz="2000" dirty="0"/>
              <a:t> to be done at another third party entity/institution, during the sabbatical?</a:t>
            </a:r>
          </a:p>
          <a:p>
            <a:pPr marL="1115111" lvl="1" indent="-446044">
              <a:buFont typeface="Arial" panose="020B0604020202020204" pitchFamily="34" charset="0"/>
              <a:buChar char="•"/>
            </a:pPr>
            <a:r>
              <a:rPr lang="en-US" sz="2000" dirty="0"/>
              <a:t>ALL research must be disclosed on the Investigator’s Current and Pending Support statements.</a:t>
            </a:r>
          </a:p>
          <a:p>
            <a:pPr marL="669067" lvl="1" indent="0">
              <a:buNone/>
            </a:pPr>
            <a:endParaRPr lang="en-US" sz="2000" dirty="0"/>
          </a:p>
          <a:p>
            <a:pPr marL="1115111" lvl="1" indent="-446044">
              <a:buFont typeface="Arial" panose="020B0604020202020204" pitchFamily="34" charset="0"/>
              <a:buChar char="•"/>
            </a:pPr>
            <a:r>
              <a:rPr lang="en-US" sz="2000" dirty="0"/>
              <a:t>Is there overlap with the UR sponsored projects?</a:t>
            </a:r>
          </a:p>
          <a:p>
            <a:pPr marL="1115111" lvl="1" indent="-446044">
              <a:buFont typeface="Arial" panose="020B0604020202020204" pitchFamily="34" charset="0"/>
              <a:buChar char="•"/>
            </a:pPr>
            <a:endParaRPr lang="en-US" sz="2000" dirty="0"/>
          </a:p>
          <a:p>
            <a:pPr marL="1115111" lvl="1" indent="-446044">
              <a:buFont typeface="Arial" panose="020B0604020202020204" pitchFamily="34" charset="0"/>
              <a:buChar char="•"/>
            </a:pPr>
            <a:r>
              <a:rPr lang="en-US" sz="2000" dirty="0"/>
              <a:t>Are there Intellectual Property restrictions that might conflict with UR policies or sponsored research?</a:t>
            </a:r>
          </a:p>
          <a:p>
            <a:pPr marL="1115111" lvl="1" indent="-446044">
              <a:buFont typeface="Arial" panose="020B0604020202020204" pitchFamily="34" charset="0"/>
              <a:buChar char="•"/>
            </a:pPr>
            <a:endParaRPr lang="en-US" sz="2000" dirty="0"/>
          </a:p>
          <a:p>
            <a:pPr marL="1115111" lvl="1" indent="-446044">
              <a:buFont typeface="Arial" panose="020B0604020202020204" pitchFamily="34" charset="0"/>
              <a:buChar char="•"/>
            </a:pPr>
            <a:r>
              <a:rPr lang="en-US" sz="2000" dirty="0"/>
              <a:t>Is there a request to sign a Non-Disclosure Agreement and does its terms conflict with obligations to UR and/or sponsors?</a:t>
            </a:r>
          </a:p>
        </p:txBody>
      </p:sp>
    </p:spTree>
    <p:extLst>
      <p:ext uri="{BB962C8B-B14F-4D97-AF65-F5344CB8AC3E}">
        <p14:creationId xmlns:p14="http://schemas.microsoft.com/office/powerpoint/2010/main" val="850759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B118D-6EF5-0635-EFD1-16BBBEB27933}"/>
              </a:ext>
            </a:extLst>
          </p:cNvPr>
          <p:cNvSpPr>
            <a:spLocks noGrp="1"/>
          </p:cNvSpPr>
          <p:nvPr>
            <p:ph type="title"/>
          </p:nvPr>
        </p:nvSpPr>
        <p:spPr>
          <a:xfrm>
            <a:off x="-304800" y="228600"/>
            <a:ext cx="8819995" cy="1452466"/>
          </a:xfrm>
        </p:spPr>
        <p:txBody>
          <a:bodyPr>
            <a:noAutofit/>
          </a:bodyPr>
          <a:lstStyle/>
          <a:p>
            <a:pPr algn="ctr"/>
            <a:r>
              <a:rPr lang="en-US" sz="3200" dirty="0"/>
              <a:t>Faculty Sabbaticals</a:t>
            </a:r>
            <a:br>
              <a:rPr lang="en-US" sz="3200" dirty="0"/>
            </a:br>
            <a:r>
              <a:rPr lang="en-US" sz="3200" dirty="0"/>
              <a:t>Matters to Consider Before Requesting </a:t>
            </a:r>
            <a:br>
              <a:rPr lang="en-US" sz="3200" dirty="0"/>
            </a:br>
            <a:r>
              <a:rPr lang="en-US" sz="3200" dirty="0"/>
              <a:t>Dean’s Office approval</a:t>
            </a:r>
          </a:p>
        </p:txBody>
      </p:sp>
      <p:sp>
        <p:nvSpPr>
          <p:cNvPr id="3" name="Content Placeholder 2">
            <a:extLst>
              <a:ext uri="{FF2B5EF4-FFF2-40B4-BE49-F238E27FC236}">
                <a16:creationId xmlns:a16="http://schemas.microsoft.com/office/drawing/2014/main" id="{5816D02C-E3EF-B87C-84D7-457998A4E846}"/>
              </a:ext>
            </a:extLst>
          </p:cNvPr>
          <p:cNvSpPr>
            <a:spLocks noGrp="1"/>
          </p:cNvSpPr>
          <p:nvPr>
            <p:ph idx="1"/>
          </p:nvPr>
        </p:nvSpPr>
        <p:spPr>
          <a:xfrm>
            <a:off x="628805" y="1981199"/>
            <a:ext cx="7886390" cy="4320879"/>
          </a:xfrm>
        </p:spPr>
        <p:txBody>
          <a:bodyPr>
            <a:normAutofit/>
          </a:bodyPr>
          <a:lstStyle/>
          <a:p>
            <a:pPr marL="446044" indent="-446044">
              <a:buFont typeface="Arial" panose="020B0604020202020204" pitchFamily="34" charset="0"/>
              <a:buChar char="•"/>
            </a:pPr>
            <a:r>
              <a:rPr lang="en-US" sz="2400" dirty="0"/>
              <a:t>Will the sabbatical work involve an appointment or an affiliation with a foreign entity?</a:t>
            </a:r>
          </a:p>
          <a:p>
            <a:pPr marL="1115111" lvl="1" indent="-446044">
              <a:buFont typeface="Arial" panose="020B0604020202020204" pitchFamily="34" charset="0"/>
              <a:buChar char="•"/>
            </a:pPr>
            <a:endParaRPr lang="en-US" sz="2400" dirty="0"/>
          </a:p>
          <a:p>
            <a:pPr marL="1115111" lvl="1" indent="-446044">
              <a:buFont typeface="Arial" panose="020B0604020202020204" pitchFamily="34" charset="0"/>
              <a:buChar char="•"/>
            </a:pPr>
            <a:r>
              <a:rPr lang="en-US" sz="2400" dirty="0"/>
              <a:t>Discuss details with the Dean’s Office and consult the </a:t>
            </a:r>
            <a:r>
              <a:rPr lang="en-US" sz="2400" dirty="0">
                <a:hlinkClick r:id="rId2"/>
              </a:rPr>
              <a:t>Guidance on International Appointments and Affiliations</a:t>
            </a:r>
            <a:endParaRPr lang="en-US" sz="2400" dirty="0"/>
          </a:p>
          <a:p>
            <a:pPr marL="1115111" lvl="1" indent="-446044">
              <a:buFont typeface="Arial" panose="020B0604020202020204" pitchFamily="34" charset="0"/>
              <a:buChar char="•"/>
            </a:pPr>
            <a:endParaRPr lang="en-US" sz="2400" dirty="0"/>
          </a:p>
          <a:p>
            <a:pPr marL="715061" indent="-446044">
              <a:buFont typeface="Arial" panose="020B0604020202020204" pitchFamily="34" charset="0"/>
              <a:buChar char="•"/>
            </a:pPr>
            <a:r>
              <a:rPr lang="en-US" sz="2400" dirty="0"/>
              <a:t>Finally, if sponsored programs are involved, contact your ORPA RA.</a:t>
            </a:r>
          </a:p>
          <a:p>
            <a:pPr marL="1115111" lvl="1" indent="-446044">
              <a:buFont typeface="Arial" panose="020B0604020202020204" pitchFamily="34" charset="0"/>
              <a:buChar char="•"/>
            </a:pPr>
            <a:endParaRPr lang="en-US" dirty="0"/>
          </a:p>
        </p:txBody>
      </p:sp>
    </p:spTree>
    <p:extLst>
      <p:ext uri="{BB962C8B-B14F-4D97-AF65-F5344CB8AC3E}">
        <p14:creationId xmlns:p14="http://schemas.microsoft.com/office/powerpoint/2010/main" val="1255080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B388-C103-8806-58DA-92EDF96F3A4D}"/>
              </a:ext>
            </a:extLst>
          </p:cNvPr>
          <p:cNvSpPr>
            <a:spLocks noGrp="1"/>
          </p:cNvSpPr>
          <p:nvPr>
            <p:ph type="title"/>
          </p:nvPr>
        </p:nvSpPr>
        <p:spPr/>
        <p:txBody>
          <a:bodyPr/>
          <a:lstStyle/>
          <a:p>
            <a:r>
              <a:rPr lang="en-US" altLang="en-US" sz="3600" dirty="0"/>
              <a:t>NSF Now Requires SciENcv</a:t>
            </a:r>
            <a:endParaRPr lang="en-US" sz="3600" dirty="0"/>
          </a:p>
        </p:txBody>
      </p:sp>
      <p:sp>
        <p:nvSpPr>
          <p:cNvPr id="3" name="Content Placeholder 2">
            <a:extLst>
              <a:ext uri="{FF2B5EF4-FFF2-40B4-BE49-F238E27FC236}">
                <a16:creationId xmlns:a16="http://schemas.microsoft.com/office/drawing/2014/main" id="{4CE3417D-3D6E-DF36-E52A-146D2277C83C}"/>
              </a:ext>
            </a:extLst>
          </p:cNvPr>
          <p:cNvSpPr>
            <a:spLocks noGrp="1"/>
          </p:cNvSpPr>
          <p:nvPr>
            <p:ph idx="1"/>
          </p:nvPr>
        </p:nvSpPr>
        <p:spPr/>
        <p:txBody>
          <a:bodyPr/>
          <a:lstStyle/>
          <a:p>
            <a:pPr>
              <a:defRPr/>
            </a:pPr>
            <a:r>
              <a:rPr lang="en-US" sz="2400" dirty="0"/>
              <a:t>Beginning on October 20, 2023, NSF requires SciENcv for the preparation of the Biographical Sketch and Current and Pending (Other) Support documents. </a:t>
            </a:r>
          </a:p>
          <a:p>
            <a:pPr>
              <a:defRPr/>
            </a:pPr>
            <a:endParaRPr lang="en-US" sz="2400" dirty="0"/>
          </a:p>
          <a:p>
            <a:pPr>
              <a:defRPr/>
            </a:pPr>
            <a:r>
              <a:rPr lang="en-US" sz="2400" dirty="0"/>
              <a:t>The fillable PDF template available now will </a:t>
            </a:r>
            <a:r>
              <a:rPr lang="en-US" sz="2400" b="1" u="sng" cap="small" dirty="0">
                <a:solidFill>
                  <a:srgbClr val="C00000"/>
                </a:solidFill>
              </a:rPr>
              <a:t>no longer be accepted</a:t>
            </a:r>
            <a:r>
              <a:rPr lang="en-US" sz="2400" dirty="0"/>
              <a:t>.  </a:t>
            </a:r>
          </a:p>
          <a:p>
            <a:endParaRPr lang="en-US" dirty="0"/>
          </a:p>
        </p:txBody>
      </p:sp>
    </p:spTree>
    <p:extLst>
      <p:ext uri="{BB962C8B-B14F-4D97-AF65-F5344CB8AC3E}">
        <p14:creationId xmlns:p14="http://schemas.microsoft.com/office/powerpoint/2010/main" val="2708694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B388-C103-8806-58DA-92EDF96F3A4D}"/>
              </a:ext>
            </a:extLst>
          </p:cNvPr>
          <p:cNvSpPr>
            <a:spLocks noGrp="1"/>
          </p:cNvSpPr>
          <p:nvPr>
            <p:ph type="title"/>
          </p:nvPr>
        </p:nvSpPr>
        <p:spPr>
          <a:xfrm>
            <a:off x="685800" y="76200"/>
            <a:ext cx="6477000" cy="685800"/>
          </a:xfrm>
        </p:spPr>
        <p:txBody>
          <a:bodyPr/>
          <a:lstStyle/>
          <a:p>
            <a:r>
              <a:rPr lang="en-US" altLang="en-US" sz="3600" dirty="0"/>
              <a:t>What is SciENcv ?</a:t>
            </a:r>
            <a:endParaRPr lang="en-US" sz="3600" dirty="0"/>
          </a:p>
        </p:txBody>
      </p:sp>
      <p:sp>
        <p:nvSpPr>
          <p:cNvPr id="3" name="Content Placeholder 2">
            <a:extLst>
              <a:ext uri="{FF2B5EF4-FFF2-40B4-BE49-F238E27FC236}">
                <a16:creationId xmlns:a16="http://schemas.microsoft.com/office/drawing/2014/main" id="{4CE3417D-3D6E-DF36-E52A-146D2277C83C}"/>
              </a:ext>
            </a:extLst>
          </p:cNvPr>
          <p:cNvSpPr>
            <a:spLocks noGrp="1"/>
          </p:cNvSpPr>
          <p:nvPr>
            <p:ph idx="1"/>
          </p:nvPr>
        </p:nvSpPr>
        <p:spPr>
          <a:xfrm>
            <a:off x="685800" y="914400"/>
            <a:ext cx="7772400" cy="5181600"/>
          </a:xfrm>
        </p:spPr>
        <p:txBody>
          <a:bodyPr/>
          <a:lstStyle/>
          <a:p>
            <a:pPr marL="0" indent="0">
              <a:buFont typeface="Wingdings" panose="05000000000000000000" pitchFamily="2" charset="2"/>
              <a:buNone/>
              <a:defRPr/>
            </a:pPr>
            <a:r>
              <a:rPr lang="en-US" sz="2400" dirty="0"/>
              <a:t>“A researcher profile system for all individuals who apply for, receive, or are associated with research investments from federal agencies”</a:t>
            </a:r>
          </a:p>
          <a:p>
            <a:pPr marL="0" indent="0">
              <a:buFont typeface="Wingdings" panose="05000000000000000000" pitchFamily="2" charset="2"/>
              <a:buNone/>
              <a:defRPr/>
            </a:pPr>
            <a:endParaRPr lang="en-US" sz="2400" dirty="0"/>
          </a:p>
          <a:p>
            <a:pPr>
              <a:defRPr/>
            </a:pPr>
            <a:r>
              <a:rPr lang="en-US" sz="2200" dirty="0"/>
              <a:t>Generates a biographical sketch (biosketch) for NIH, NSF and Dept of Ed</a:t>
            </a:r>
          </a:p>
          <a:p>
            <a:pPr>
              <a:defRPr/>
            </a:pPr>
            <a:r>
              <a:rPr lang="en-US" sz="2200" dirty="0"/>
              <a:t>Generates Current &amp; Pending Support for NSF</a:t>
            </a:r>
          </a:p>
          <a:p>
            <a:pPr>
              <a:defRPr/>
            </a:pPr>
            <a:r>
              <a:rPr lang="en-US" sz="2200" dirty="0"/>
              <a:t>Integrates with existing researcher profiles (NCBI MyBibliography and ORCiD)</a:t>
            </a:r>
          </a:p>
          <a:p>
            <a:pPr>
              <a:defRPr/>
            </a:pPr>
            <a:r>
              <a:rPr lang="en-US" sz="2200" dirty="0"/>
              <a:t>Integrates with funder systems (eRA Commons and NSF Research.gov)</a:t>
            </a:r>
          </a:p>
          <a:p>
            <a:pPr>
              <a:defRPr/>
            </a:pPr>
            <a:r>
              <a:rPr lang="en-US" sz="2200" dirty="0"/>
              <a:t>Delegated access for staff to access and populate documents</a:t>
            </a:r>
          </a:p>
          <a:p>
            <a:pPr>
              <a:defRPr/>
            </a:pPr>
            <a:r>
              <a:rPr lang="en-US" sz="2200" dirty="0"/>
              <a:t>PI/Key Personnel electronically certify the content is accurate (NSF)</a:t>
            </a:r>
          </a:p>
          <a:p>
            <a:endParaRPr lang="en-US" dirty="0"/>
          </a:p>
        </p:txBody>
      </p:sp>
    </p:spTree>
    <p:extLst>
      <p:ext uri="{BB962C8B-B14F-4D97-AF65-F5344CB8AC3E}">
        <p14:creationId xmlns:p14="http://schemas.microsoft.com/office/powerpoint/2010/main" val="231115164"/>
      </p:ext>
    </p:extLst>
  </p:cSld>
  <p:clrMapOvr>
    <a:masterClrMapping/>
  </p:clrMapOvr>
</p:sld>
</file>

<file path=ppt/theme/theme1.xml><?xml version="1.0" encoding="utf-8"?>
<a:theme xmlns:a="http://schemas.openxmlformats.org/drawingml/2006/main" name="UR.lightbackgrnd">
  <a:themeElements>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3522</TotalTime>
  <Words>2243</Words>
  <Application>Microsoft Office PowerPoint</Application>
  <PresentationFormat>On-screen Show (4:3)</PresentationFormat>
  <Paragraphs>228</Paragraphs>
  <Slides>32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Times New Roman</vt:lpstr>
      <vt:lpstr>Wingdings</vt:lpstr>
      <vt:lpstr>UR.lightbackgrnd</vt:lpstr>
      <vt:lpstr>Annual Update</vt:lpstr>
      <vt:lpstr>Agenda Topics</vt:lpstr>
      <vt:lpstr>Fixed Asset Policy Changes</vt:lpstr>
      <vt:lpstr>Effort Reporting in WorkDay</vt:lpstr>
      <vt:lpstr>Faculty Sabbaticals Matters to Consider Before Requesting Dean’s Office approval</vt:lpstr>
      <vt:lpstr>Faculty Sabbaticals Matters to Consider Before Requesting  Dean’s Office approval</vt:lpstr>
      <vt:lpstr>Faculty Sabbaticals Matters to Consider Before Requesting  Dean’s Office approval</vt:lpstr>
      <vt:lpstr>NSF Now Requires SciENcv</vt:lpstr>
      <vt:lpstr>What is SciENcv ?</vt:lpstr>
      <vt:lpstr>SciENcv Helpful Tools and Videos</vt:lpstr>
      <vt:lpstr>NIH Foreign  Subawards/Consortium Agreements</vt:lpstr>
      <vt:lpstr>NIH Foreign  Subawards/Consortium Agreements</vt:lpstr>
      <vt:lpstr>NIH Foreign  Subawards/Consortium Agreements</vt:lpstr>
      <vt:lpstr>NSPM-33 Research Security Program  Status Update</vt:lpstr>
      <vt:lpstr>NSPM-33 Draft Standard Requirements            (Minimum)</vt:lpstr>
      <vt:lpstr>NSPM - 33 Draft Standard Requirements      (Minimum)</vt:lpstr>
      <vt:lpstr>FAR Clause 52.204-27 – TikTok Prohibition</vt:lpstr>
      <vt:lpstr>FAR Clause 52.204-27 – TikTok Prohibition</vt:lpstr>
      <vt:lpstr>New for 2024 – CHIPS and  Science Act Requirements</vt:lpstr>
      <vt:lpstr>Foreign Corrupt Practices Act (FCPA)</vt:lpstr>
      <vt:lpstr>Foreign Corrupt Practices Act (FCPA)</vt:lpstr>
      <vt:lpstr>Foreign Corrupt Practices Act (FCPA)</vt:lpstr>
      <vt:lpstr>Recent Research Security Guidance</vt:lpstr>
      <vt:lpstr>Subcontract monitoring –  Special award terms and conditions</vt:lpstr>
      <vt:lpstr>Subcontract monitoring –  Special award terms and conditions</vt:lpstr>
      <vt:lpstr>Subcontract monitoring –  Special award terms and conditions</vt:lpstr>
      <vt:lpstr>URGEMS</vt:lpstr>
      <vt:lpstr>URGEMS Timeline </vt:lpstr>
      <vt:lpstr>      2 CFR 200 Training</vt:lpstr>
      <vt:lpstr>    2 CFR 200 Training</vt:lpstr>
      <vt:lpstr>     2 CFR 200 Training</vt:lpstr>
      <vt:lpstr>Integrity Hotline </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Close-Out</dc:title>
  <dc:creator>ITS</dc:creator>
  <cp:lastModifiedBy>Ritz, Michael</cp:lastModifiedBy>
  <cp:revision>641</cp:revision>
  <cp:lastPrinted>2022-12-08T12:43:08Z</cp:lastPrinted>
  <dcterms:created xsi:type="dcterms:W3CDTF">2002-11-06T15:38:51Z</dcterms:created>
  <dcterms:modified xsi:type="dcterms:W3CDTF">2024-01-25T20:43:55Z</dcterms:modified>
</cp:coreProperties>
</file>