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7" r:id="rId3"/>
    <p:sldId id="258" r:id="rId4"/>
    <p:sldId id="261" r:id="rId5"/>
    <p:sldId id="305" r:id="rId6"/>
    <p:sldId id="303" r:id="rId7"/>
    <p:sldId id="295" r:id="rId8"/>
    <p:sldId id="296" r:id="rId9"/>
    <p:sldId id="294" r:id="rId10"/>
    <p:sldId id="277" r:id="rId11"/>
    <p:sldId id="278" r:id="rId12"/>
    <p:sldId id="279" r:id="rId13"/>
    <p:sldId id="262" r:id="rId14"/>
    <p:sldId id="285" r:id="rId15"/>
    <p:sldId id="284" r:id="rId16"/>
    <p:sldId id="286" r:id="rId17"/>
    <p:sldId id="265" r:id="rId18"/>
    <p:sldId id="266" r:id="rId19"/>
    <p:sldId id="267" r:id="rId20"/>
    <p:sldId id="288" r:id="rId21"/>
    <p:sldId id="287" r:id="rId22"/>
    <p:sldId id="268" r:id="rId23"/>
    <p:sldId id="269" r:id="rId24"/>
    <p:sldId id="289" r:id="rId25"/>
    <p:sldId id="270" r:id="rId26"/>
    <p:sldId id="281" r:id="rId27"/>
    <p:sldId id="282" r:id="rId28"/>
    <p:sldId id="302" r:id="rId29"/>
    <p:sldId id="271" r:id="rId30"/>
    <p:sldId id="291" r:id="rId31"/>
    <p:sldId id="292" r:id="rId32"/>
    <p:sldId id="272" r:id="rId33"/>
    <p:sldId id="273" r:id="rId34"/>
    <p:sldId id="274" r:id="rId35"/>
    <p:sldId id="290" r:id="rId36"/>
    <p:sldId id="275" r:id="rId37"/>
    <p:sldId id="283" r:id="rId38"/>
    <p:sldId id="297" r:id="rId39"/>
    <p:sldId id="298" r:id="rId40"/>
    <p:sldId id="299" r:id="rId41"/>
    <p:sldId id="300" r:id="rId42"/>
    <p:sldId id="301" r:id="rId43"/>
    <p:sldId id="276" r:id="rId44"/>
    <p:sldId id="293" r:id="rId45"/>
    <p:sldId id="433" r:id="rId4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C929F9-EF9D-4AAF-B9C8-FDEF2F50565C}">
          <p14:sldIdLst>
            <p14:sldId id="256"/>
            <p14:sldId id="257"/>
            <p14:sldId id="258"/>
            <p14:sldId id="261"/>
            <p14:sldId id="305"/>
            <p14:sldId id="303"/>
            <p14:sldId id="295"/>
            <p14:sldId id="296"/>
            <p14:sldId id="294"/>
            <p14:sldId id="277"/>
            <p14:sldId id="278"/>
            <p14:sldId id="279"/>
            <p14:sldId id="262"/>
            <p14:sldId id="285"/>
            <p14:sldId id="284"/>
            <p14:sldId id="286"/>
            <p14:sldId id="265"/>
            <p14:sldId id="266"/>
            <p14:sldId id="267"/>
            <p14:sldId id="288"/>
            <p14:sldId id="287"/>
            <p14:sldId id="268"/>
            <p14:sldId id="269"/>
            <p14:sldId id="289"/>
            <p14:sldId id="270"/>
            <p14:sldId id="281"/>
            <p14:sldId id="282"/>
            <p14:sldId id="302"/>
            <p14:sldId id="271"/>
            <p14:sldId id="291"/>
            <p14:sldId id="292"/>
            <p14:sldId id="272"/>
            <p14:sldId id="273"/>
            <p14:sldId id="274"/>
            <p14:sldId id="290"/>
            <p14:sldId id="275"/>
            <p14:sldId id="283"/>
            <p14:sldId id="297"/>
            <p14:sldId id="298"/>
            <p14:sldId id="299"/>
            <p14:sldId id="300"/>
            <p14:sldId id="301"/>
            <p14:sldId id="276"/>
            <p14:sldId id="293"/>
            <p14:sldId id="43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64" autoAdjust="0"/>
    <p:restoredTop sz="94660"/>
  </p:normalViewPr>
  <p:slideViewPr>
    <p:cSldViewPr snapToGrid="0">
      <p:cViewPr varScale="1">
        <p:scale>
          <a:sx n="101" d="100"/>
          <a:sy n="101" d="100"/>
        </p:scale>
        <p:origin x="120"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FD68700-A67A-40C0-95D2-43C8A1A5F1DC}" type="datetimeFigureOut">
              <a:rPr lang="en-US" smtClean="0"/>
              <a:t>1/10/2025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01FFA47-8FC3-4F91-8B66-341D36971D2D}" type="slidenum">
              <a:rPr lang="en-US" smtClean="0"/>
              <a:t>‹#›</a:t>
            </a:fld>
            <a:endParaRPr lang="en-US" dirty="0"/>
          </a:p>
        </p:txBody>
      </p:sp>
    </p:spTree>
    <p:extLst>
      <p:ext uri="{BB962C8B-B14F-4D97-AF65-F5344CB8AC3E}">
        <p14:creationId xmlns:p14="http://schemas.microsoft.com/office/powerpoint/2010/main" val="1740393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1FFA47-8FC3-4F91-8B66-341D36971D2D}" type="slidenum">
              <a:rPr lang="en-US" smtClean="0"/>
              <a:t>2</a:t>
            </a:fld>
            <a:endParaRPr lang="en-US" dirty="0"/>
          </a:p>
        </p:txBody>
      </p:sp>
    </p:spTree>
    <p:extLst>
      <p:ext uri="{BB962C8B-B14F-4D97-AF65-F5344CB8AC3E}">
        <p14:creationId xmlns:p14="http://schemas.microsoft.com/office/powerpoint/2010/main" val="1112526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1FFA47-8FC3-4F91-8B66-341D36971D2D}" type="slidenum">
              <a:rPr lang="en-US" smtClean="0"/>
              <a:t>11</a:t>
            </a:fld>
            <a:endParaRPr lang="en-US" dirty="0"/>
          </a:p>
        </p:txBody>
      </p:sp>
    </p:spTree>
    <p:extLst>
      <p:ext uri="{BB962C8B-B14F-4D97-AF65-F5344CB8AC3E}">
        <p14:creationId xmlns:p14="http://schemas.microsoft.com/office/powerpoint/2010/main" val="2291566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1FFA47-8FC3-4F91-8B66-341D36971D2D}" type="slidenum">
              <a:rPr lang="en-US" smtClean="0"/>
              <a:t>12</a:t>
            </a:fld>
            <a:endParaRPr lang="en-US" dirty="0"/>
          </a:p>
        </p:txBody>
      </p:sp>
    </p:spTree>
    <p:extLst>
      <p:ext uri="{BB962C8B-B14F-4D97-AF65-F5344CB8AC3E}">
        <p14:creationId xmlns:p14="http://schemas.microsoft.com/office/powerpoint/2010/main" val="695399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1FFA47-8FC3-4F91-8B66-341D36971D2D}" type="slidenum">
              <a:rPr lang="en-US" smtClean="0"/>
              <a:t>13</a:t>
            </a:fld>
            <a:endParaRPr lang="en-US" dirty="0"/>
          </a:p>
        </p:txBody>
      </p:sp>
    </p:spTree>
    <p:extLst>
      <p:ext uri="{BB962C8B-B14F-4D97-AF65-F5344CB8AC3E}">
        <p14:creationId xmlns:p14="http://schemas.microsoft.com/office/powerpoint/2010/main" val="1024294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1FFA47-8FC3-4F91-8B66-341D36971D2D}" type="slidenum">
              <a:rPr lang="en-US" smtClean="0"/>
              <a:t>32</a:t>
            </a:fld>
            <a:endParaRPr lang="en-US" dirty="0"/>
          </a:p>
        </p:txBody>
      </p:sp>
    </p:spTree>
    <p:extLst>
      <p:ext uri="{BB962C8B-B14F-4D97-AF65-F5344CB8AC3E}">
        <p14:creationId xmlns:p14="http://schemas.microsoft.com/office/powerpoint/2010/main" val="627339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1FFA47-8FC3-4F91-8B66-341D36971D2D}" type="slidenum">
              <a:rPr lang="en-US" smtClean="0"/>
              <a:t>33</a:t>
            </a:fld>
            <a:endParaRPr lang="en-US" dirty="0"/>
          </a:p>
        </p:txBody>
      </p:sp>
    </p:spTree>
    <p:extLst>
      <p:ext uri="{BB962C8B-B14F-4D97-AF65-F5344CB8AC3E}">
        <p14:creationId xmlns:p14="http://schemas.microsoft.com/office/powerpoint/2010/main" val="1247887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1FFA47-8FC3-4F91-8B66-341D36971D2D}" type="slidenum">
              <a:rPr lang="en-US" smtClean="0"/>
              <a:t>34</a:t>
            </a:fld>
            <a:endParaRPr lang="en-US" dirty="0"/>
          </a:p>
        </p:txBody>
      </p:sp>
    </p:spTree>
    <p:extLst>
      <p:ext uri="{BB962C8B-B14F-4D97-AF65-F5344CB8AC3E}">
        <p14:creationId xmlns:p14="http://schemas.microsoft.com/office/powerpoint/2010/main" val="3486462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1FFA47-8FC3-4F91-8B66-341D36971D2D}" type="slidenum">
              <a:rPr lang="en-US" smtClean="0"/>
              <a:t>35</a:t>
            </a:fld>
            <a:endParaRPr lang="en-US" dirty="0"/>
          </a:p>
        </p:txBody>
      </p:sp>
    </p:spTree>
    <p:extLst>
      <p:ext uri="{BB962C8B-B14F-4D97-AF65-F5344CB8AC3E}">
        <p14:creationId xmlns:p14="http://schemas.microsoft.com/office/powerpoint/2010/main" val="3171835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1FFA47-8FC3-4F91-8B66-341D36971D2D}" type="slidenum">
              <a:rPr lang="en-US" smtClean="0"/>
              <a:t>36</a:t>
            </a:fld>
            <a:endParaRPr lang="en-US" dirty="0"/>
          </a:p>
        </p:txBody>
      </p:sp>
    </p:spTree>
    <p:extLst>
      <p:ext uri="{BB962C8B-B14F-4D97-AF65-F5344CB8AC3E}">
        <p14:creationId xmlns:p14="http://schemas.microsoft.com/office/powerpoint/2010/main" val="1164309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1FFA47-8FC3-4F91-8B66-341D36971D2D}" type="slidenum">
              <a:rPr lang="en-US" smtClean="0"/>
              <a:t>37</a:t>
            </a:fld>
            <a:endParaRPr lang="en-US" dirty="0"/>
          </a:p>
        </p:txBody>
      </p:sp>
    </p:spTree>
    <p:extLst>
      <p:ext uri="{BB962C8B-B14F-4D97-AF65-F5344CB8AC3E}">
        <p14:creationId xmlns:p14="http://schemas.microsoft.com/office/powerpoint/2010/main" val="471081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1FFA47-8FC3-4F91-8B66-341D36971D2D}" type="slidenum">
              <a:rPr lang="en-US" smtClean="0"/>
              <a:t>38</a:t>
            </a:fld>
            <a:endParaRPr lang="en-US" dirty="0"/>
          </a:p>
        </p:txBody>
      </p:sp>
    </p:spTree>
    <p:extLst>
      <p:ext uri="{BB962C8B-B14F-4D97-AF65-F5344CB8AC3E}">
        <p14:creationId xmlns:p14="http://schemas.microsoft.com/office/powerpoint/2010/main" val="2213035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1FFA47-8FC3-4F91-8B66-341D36971D2D}" type="slidenum">
              <a:rPr lang="en-US" smtClean="0"/>
              <a:t>3</a:t>
            </a:fld>
            <a:endParaRPr lang="en-US" dirty="0"/>
          </a:p>
        </p:txBody>
      </p:sp>
    </p:spTree>
    <p:extLst>
      <p:ext uri="{BB962C8B-B14F-4D97-AF65-F5344CB8AC3E}">
        <p14:creationId xmlns:p14="http://schemas.microsoft.com/office/powerpoint/2010/main" val="3664944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1FFA47-8FC3-4F91-8B66-341D36971D2D}" type="slidenum">
              <a:rPr lang="en-US" smtClean="0"/>
              <a:t>39</a:t>
            </a:fld>
            <a:endParaRPr lang="en-US" dirty="0"/>
          </a:p>
        </p:txBody>
      </p:sp>
    </p:spTree>
    <p:extLst>
      <p:ext uri="{BB962C8B-B14F-4D97-AF65-F5344CB8AC3E}">
        <p14:creationId xmlns:p14="http://schemas.microsoft.com/office/powerpoint/2010/main" val="3989491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1FFA47-8FC3-4F91-8B66-341D36971D2D}" type="slidenum">
              <a:rPr lang="en-US" smtClean="0"/>
              <a:t>40</a:t>
            </a:fld>
            <a:endParaRPr lang="en-US" dirty="0"/>
          </a:p>
        </p:txBody>
      </p:sp>
    </p:spTree>
    <p:extLst>
      <p:ext uri="{BB962C8B-B14F-4D97-AF65-F5344CB8AC3E}">
        <p14:creationId xmlns:p14="http://schemas.microsoft.com/office/powerpoint/2010/main" val="2643405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1FFA47-8FC3-4F91-8B66-341D36971D2D}" type="slidenum">
              <a:rPr lang="en-US" smtClean="0"/>
              <a:t>41</a:t>
            </a:fld>
            <a:endParaRPr lang="en-US" dirty="0"/>
          </a:p>
        </p:txBody>
      </p:sp>
    </p:spTree>
    <p:extLst>
      <p:ext uri="{BB962C8B-B14F-4D97-AF65-F5344CB8AC3E}">
        <p14:creationId xmlns:p14="http://schemas.microsoft.com/office/powerpoint/2010/main" val="40457036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1FFA47-8FC3-4F91-8B66-341D36971D2D}" type="slidenum">
              <a:rPr lang="en-US" smtClean="0"/>
              <a:t>42</a:t>
            </a:fld>
            <a:endParaRPr lang="en-US" dirty="0"/>
          </a:p>
        </p:txBody>
      </p:sp>
    </p:spTree>
    <p:extLst>
      <p:ext uri="{BB962C8B-B14F-4D97-AF65-F5344CB8AC3E}">
        <p14:creationId xmlns:p14="http://schemas.microsoft.com/office/powerpoint/2010/main" val="2101007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1FFA47-8FC3-4F91-8B66-341D36971D2D}" type="slidenum">
              <a:rPr lang="en-US" smtClean="0"/>
              <a:t>43</a:t>
            </a:fld>
            <a:endParaRPr lang="en-US" dirty="0"/>
          </a:p>
        </p:txBody>
      </p:sp>
    </p:spTree>
    <p:extLst>
      <p:ext uri="{BB962C8B-B14F-4D97-AF65-F5344CB8AC3E}">
        <p14:creationId xmlns:p14="http://schemas.microsoft.com/office/powerpoint/2010/main" val="1846502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1FFA47-8FC3-4F91-8B66-341D36971D2D}" type="slidenum">
              <a:rPr lang="en-US" smtClean="0"/>
              <a:t>4</a:t>
            </a:fld>
            <a:endParaRPr lang="en-US" dirty="0"/>
          </a:p>
        </p:txBody>
      </p:sp>
    </p:spTree>
    <p:extLst>
      <p:ext uri="{BB962C8B-B14F-4D97-AF65-F5344CB8AC3E}">
        <p14:creationId xmlns:p14="http://schemas.microsoft.com/office/powerpoint/2010/main" val="2494283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1FFA47-8FC3-4F91-8B66-341D36971D2D}" type="slidenum">
              <a:rPr lang="en-US" smtClean="0"/>
              <a:t>5</a:t>
            </a:fld>
            <a:endParaRPr lang="en-US" dirty="0"/>
          </a:p>
        </p:txBody>
      </p:sp>
    </p:spTree>
    <p:extLst>
      <p:ext uri="{BB962C8B-B14F-4D97-AF65-F5344CB8AC3E}">
        <p14:creationId xmlns:p14="http://schemas.microsoft.com/office/powerpoint/2010/main" val="4289747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1FFA47-8FC3-4F91-8B66-341D36971D2D}" type="slidenum">
              <a:rPr lang="en-US" smtClean="0"/>
              <a:t>6</a:t>
            </a:fld>
            <a:endParaRPr lang="en-US" dirty="0"/>
          </a:p>
        </p:txBody>
      </p:sp>
    </p:spTree>
    <p:extLst>
      <p:ext uri="{BB962C8B-B14F-4D97-AF65-F5344CB8AC3E}">
        <p14:creationId xmlns:p14="http://schemas.microsoft.com/office/powerpoint/2010/main" val="4155486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1FFA47-8FC3-4F91-8B66-341D36971D2D}" type="slidenum">
              <a:rPr lang="en-US" smtClean="0"/>
              <a:t>7</a:t>
            </a:fld>
            <a:endParaRPr lang="en-US" dirty="0"/>
          </a:p>
        </p:txBody>
      </p:sp>
    </p:spTree>
    <p:extLst>
      <p:ext uri="{BB962C8B-B14F-4D97-AF65-F5344CB8AC3E}">
        <p14:creationId xmlns:p14="http://schemas.microsoft.com/office/powerpoint/2010/main" val="1754678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1FFA47-8FC3-4F91-8B66-341D36971D2D}" type="slidenum">
              <a:rPr lang="en-US" smtClean="0"/>
              <a:t>8</a:t>
            </a:fld>
            <a:endParaRPr lang="en-US" dirty="0"/>
          </a:p>
        </p:txBody>
      </p:sp>
    </p:spTree>
    <p:extLst>
      <p:ext uri="{BB962C8B-B14F-4D97-AF65-F5344CB8AC3E}">
        <p14:creationId xmlns:p14="http://schemas.microsoft.com/office/powerpoint/2010/main" val="497774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1FFA47-8FC3-4F91-8B66-341D36971D2D}" type="slidenum">
              <a:rPr lang="en-US" smtClean="0"/>
              <a:t>9</a:t>
            </a:fld>
            <a:endParaRPr lang="en-US" dirty="0"/>
          </a:p>
        </p:txBody>
      </p:sp>
    </p:spTree>
    <p:extLst>
      <p:ext uri="{BB962C8B-B14F-4D97-AF65-F5344CB8AC3E}">
        <p14:creationId xmlns:p14="http://schemas.microsoft.com/office/powerpoint/2010/main" val="3762614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1FFA47-8FC3-4F91-8B66-341D36971D2D}" type="slidenum">
              <a:rPr lang="en-US" smtClean="0"/>
              <a:t>10</a:t>
            </a:fld>
            <a:endParaRPr lang="en-US" dirty="0"/>
          </a:p>
        </p:txBody>
      </p:sp>
    </p:spTree>
    <p:extLst>
      <p:ext uri="{BB962C8B-B14F-4D97-AF65-F5344CB8AC3E}">
        <p14:creationId xmlns:p14="http://schemas.microsoft.com/office/powerpoint/2010/main" val="3652779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68E50-8A59-AE38-E03E-2D0BF59BBC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3CFCD2-D241-CE2C-EBC8-2FA1C84D36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AD5AB-F32E-02FB-EEC7-D638F6C5E540}"/>
              </a:ext>
            </a:extLst>
          </p:cNvPr>
          <p:cNvSpPr>
            <a:spLocks noGrp="1"/>
          </p:cNvSpPr>
          <p:nvPr>
            <p:ph type="dt" sz="half" idx="10"/>
          </p:nvPr>
        </p:nvSpPr>
        <p:spPr/>
        <p:txBody>
          <a:bodyPr/>
          <a:lstStyle/>
          <a:p>
            <a:fld id="{89DF88A5-0D5D-43A2-B911-C230338730BB}" type="datetimeFigureOut">
              <a:rPr lang="en-US" smtClean="0"/>
              <a:t>1/10/2025</a:t>
            </a:fld>
            <a:endParaRPr lang="en-US" dirty="0"/>
          </a:p>
        </p:txBody>
      </p:sp>
      <p:sp>
        <p:nvSpPr>
          <p:cNvPr id="5" name="Footer Placeholder 4">
            <a:extLst>
              <a:ext uri="{FF2B5EF4-FFF2-40B4-BE49-F238E27FC236}">
                <a16:creationId xmlns:a16="http://schemas.microsoft.com/office/drawing/2014/main" id="{6FCEEB85-18BD-2C58-FAD5-A3848B9710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0664017-8870-F89C-3629-05F0F43C673E}"/>
              </a:ext>
            </a:extLst>
          </p:cNvPr>
          <p:cNvSpPr>
            <a:spLocks noGrp="1"/>
          </p:cNvSpPr>
          <p:nvPr>
            <p:ph type="sldNum" sz="quarter" idx="12"/>
          </p:nvPr>
        </p:nvSpPr>
        <p:spPr/>
        <p:txBody>
          <a:bodyPr/>
          <a:lstStyle/>
          <a:p>
            <a:fld id="{77B2F5BB-67BE-4E4E-92A3-AD3BC1A02AF4}" type="slidenum">
              <a:rPr lang="en-US" smtClean="0"/>
              <a:t>‹#›</a:t>
            </a:fld>
            <a:endParaRPr lang="en-US" dirty="0"/>
          </a:p>
        </p:txBody>
      </p:sp>
    </p:spTree>
    <p:extLst>
      <p:ext uri="{BB962C8B-B14F-4D97-AF65-F5344CB8AC3E}">
        <p14:creationId xmlns:p14="http://schemas.microsoft.com/office/powerpoint/2010/main" val="3297138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B825B-08A3-848A-5FFB-4A000F954D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64A273-C938-4207-F42E-17023D998A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A51D51-E1B9-2EE7-7C13-C6D41F99E5B3}"/>
              </a:ext>
            </a:extLst>
          </p:cNvPr>
          <p:cNvSpPr>
            <a:spLocks noGrp="1"/>
          </p:cNvSpPr>
          <p:nvPr>
            <p:ph type="dt" sz="half" idx="10"/>
          </p:nvPr>
        </p:nvSpPr>
        <p:spPr/>
        <p:txBody>
          <a:bodyPr/>
          <a:lstStyle/>
          <a:p>
            <a:fld id="{89DF88A5-0D5D-43A2-B911-C230338730BB}" type="datetimeFigureOut">
              <a:rPr lang="en-US" smtClean="0"/>
              <a:t>1/10/2025</a:t>
            </a:fld>
            <a:endParaRPr lang="en-US" dirty="0"/>
          </a:p>
        </p:txBody>
      </p:sp>
      <p:sp>
        <p:nvSpPr>
          <p:cNvPr id="5" name="Footer Placeholder 4">
            <a:extLst>
              <a:ext uri="{FF2B5EF4-FFF2-40B4-BE49-F238E27FC236}">
                <a16:creationId xmlns:a16="http://schemas.microsoft.com/office/drawing/2014/main" id="{155FA570-5FB3-3D1F-99B1-C12F740618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EB7D3BB-583C-4D56-8D99-3BF726687AA3}"/>
              </a:ext>
            </a:extLst>
          </p:cNvPr>
          <p:cNvSpPr>
            <a:spLocks noGrp="1"/>
          </p:cNvSpPr>
          <p:nvPr>
            <p:ph type="sldNum" sz="quarter" idx="12"/>
          </p:nvPr>
        </p:nvSpPr>
        <p:spPr/>
        <p:txBody>
          <a:bodyPr/>
          <a:lstStyle/>
          <a:p>
            <a:fld id="{77B2F5BB-67BE-4E4E-92A3-AD3BC1A02AF4}" type="slidenum">
              <a:rPr lang="en-US" smtClean="0"/>
              <a:t>‹#›</a:t>
            </a:fld>
            <a:endParaRPr lang="en-US" dirty="0"/>
          </a:p>
        </p:txBody>
      </p:sp>
    </p:spTree>
    <p:extLst>
      <p:ext uri="{BB962C8B-B14F-4D97-AF65-F5344CB8AC3E}">
        <p14:creationId xmlns:p14="http://schemas.microsoft.com/office/powerpoint/2010/main" val="3027927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64536C-7996-4F03-5772-05042AA5E6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BD9C5F-088E-E20F-48E6-E2841F32EC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91626E-F4DE-6540-B0E1-497ADAE561E1}"/>
              </a:ext>
            </a:extLst>
          </p:cNvPr>
          <p:cNvSpPr>
            <a:spLocks noGrp="1"/>
          </p:cNvSpPr>
          <p:nvPr>
            <p:ph type="dt" sz="half" idx="10"/>
          </p:nvPr>
        </p:nvSpPr>
        <p:spPr/>
        <p:txBody>
          <a:bodyPr/>
          <a:lstStyle/>
          <a:p>
            <a:fld id="{89DF88A5-0D5D-43A2-B911-C230338730BB}" type="datetimeFigureOut">
              <a:rPr lang="en-US" smtClean="0"/>
              <a:t>1/10/2025</a:t>
            </a:fld>
            <a:endParaRPr lang="en-US" dirty="0"/>
          </a:p>
        </p:txBody>
      </p:sp>
      <p:sp>
        <p:nvSpPr>
          <p:cNvPr id="5" name="Footer Placeholder 4">
            <a:extLst>
              <a:ext uri="{FF2B5EF4-FFF2-40B4-BE49-F238E27FC236}">
                <a16:creationId xmlns:a16="http://schemas.microsoft.com/office/drawing/2014/main" id="{0A2B2923-FD61-AB7C-E76D-AC76D48FBA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979252-90A5-1593-CC70-5BC024D12A15}"/>
              </a:ext>
            </a:extLst>
          </p:cNvPr>
          <p:cNvSpPr>
            <a:spLocks noGrp="1"/>
          </p:cNvSpPr>
          <p:nvPr>
            <p:ph type="sldNum" sz="quarter" idx="12"/>
          </p:nvPr>
        </p:nvSpPr>
        <p:spPr/>
        <p:txBody>
          <a:bodyPr/>
          <a:lstStyle/>
          <a:p>
            <a:fld id="{77B2F5BB-67BE-4E4E-92A3-AD3BC1A02AF4}" type="slidenum">
              <a:rPr lang="en-US" smtClean="0"/>
              <a:t>‹#›</a:t>
            </a:fld>
            <a:endParaRPr lang="en-US" dirty="0"/>
          </a:p>
        </p:txBody>
      </p:sp>
    </p:spTree>
    <p:extLst>
      <p:ext uri="{BB962C8B-B14F-4D97-AF65-F5344CB8AC3E}">
        <p14:creationId xmlns:p14="http://schemas.microsoft.com/office/powerpoint/2010/main" val="583396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AC076-D92D-9B91-458B-4230C80653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A947D6-8B73-0AFB-75B3-83C86E88E5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F5D5DE-C0F1-0D8F-0DB6-0DEF7E178F1A}"/>
              </a:ext>
            </a:extLst>
          </p:cNvPr>
          <p:cNvSpPr>
            <a:spLocks noGrp="1"/>
          </p:cNvSpPr>
          <p:nvPr>
            <p:ph type="dt" sz="half" idx="10"/>
          </p:nvPr>
        </p:nvSpPr>
        <p:spPr/>
        <p:txBody>
          <a:bodyPr/>
          <a:lstStyle/>
          <a:p>
            <a:fld id="{89DF88A5-0D5D-43A2-B911-C230338730BB}" type="datetimeFigureOut">
              <a:rPr lang="en-US" smtClean="0"/>
              <a:t>1/10/2025</a:t>
            </a:fld>
            <a:endParaRPr lang="en-US" dirty="0"/>
          </a:p>
        </p:txBody>
      </p:sp>
      <p:sp>
        <p:nvSpPr>
          <p:cNvPr id="5" name="Footer Placeholder 4">
            <a:extLst>
              <a:ext uri="{FF2B5EF4-FFF2-40B4-BE49-F238E27FC236}">
                <a16:creationId xmlns:a16="http://schemas.microsoft.com/office/drawing/2014/main" id="{5D6BEE1D-1A51-19B5-F585-B081FDE66AB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965381-8C64-228F-49EC-6C7DC0A0835C}"/>
              </a:ext>
            </a:extLst>
          </p:cNvPr>
          <p:cNvSpPr>
            <a:spLocks noGrp="1"/>
          </p:cNvSpPr>
          <p:nvPr>
            <p:ph type="sldNum" sz="quarter" idx="12"/>
          </p:nvPr>
        </p:nvSpPr>
        <p:spPr/>
        <p:txBody>
          <a:bodyPr/>
          <a:lstStyle/>
          <a:p>
            <a:fld id="{77B2F5BB-67BE-4E4E-92A3-AD3BC1A02AF4}" type="slidenum">
              <a:rPr lang="en-US" smtClean="0"/>
              <a:t>‹#›</a:t>
            </a:fld>
            <a:endParaRPr lang="en-US" dirty="0"/>
          </a:p>
        </p:txBody>
      </p:sp>
    </p:spTree>
    <p:extLst>
      <p:ext uri="{BB962C8B-B14F-4D97-AF65-F5344CB8AC3E}">
        <p14:creationId xmlns:p14="http://schemas.microsoft.com/office/powerpoint/2010/main" val="878556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0E2FA-A634-5B03-6085-4A603E4A26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E89DF8-4BD2-B4E5-3FE3-FB37FE5AC79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3CA1EF-FE5C-4E27-9CEC-1387D80545FE}"/>
              </a:ext>
            </a:extLst>
          </p:cNvPr>
          <p:cNvSpPr>
            <a:spLocks noGrp="1"/>
          </p:cNvSpPr>
          <p:nvPr>
            <p:ph type="dt" sz="half" idx="10"/>
          </p:nvPr>
        </p:nvSpPr>
        <p:spPr/>
        <p:txBody>
          <a:bodyPr/>
          <a:lstStyle/>
          <a:p>
            <a:fld id="{89DF88A5-0D5D-43A2-B911-C230338730BB}" type="datetimeFigureOut">
              <a:rPr lang="en-US" smtClean="0"/>
              <a:t>1/10/2025</a:t>
            </a:fld>
            <a:endParaRPr lang="en-US" dirty="0"/>
          </a:p>
        </p:txBody>
      </p:sp>
      <p:sp>
        <p:nvSpPr>
          <p:cNvPr id="5" name="Footer Placeholder 4">
            <a:extLst>
              <a:ext uri="{FF2B5EF4-FFF2-40B4-BE49-F238E27FC236}">
                <a16:creationId xmlns:a16="http://schemas.microsoft.com/office/drawing/2014/main" id="{34A76093-814F-3E6F-275E-BCEB3622DC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FE7633-D59C-CD32-D511-3BE45B08C382}"/>
              </a:ext>
            </a:extLst>
          </p:cNvPr>
          <p:cNvSpPr>
            <a:spLocks noGrp="1"/>
          </p:cNvSpPr>
          <p:nvPr>
            <p:ph type="sldNum" sz="quarter" idx="12"/>
          </p:nvPr>
        </p:nvSpPr>
        <p:spPr/>
        <p:txBody>
          <a:bodyPr/>
          <a:lstStyle/>
          <a:p>
            <a:fld id="{77B2F5BB-67BE-4E4E-92A3-AD3BC1A02AF4}" type="slidenum">
              <a:rPr lang="en-US" smtClean="0"/>
              <a:t>‹#›</a:t>
            </a:fld>
            <a:endParaRPr lang="en-US" dirty="0"/>
          </a:p>
        </p:txBody>
      </p:sp>
    </p:spTree>
    <p:extLst>
      <p:ext uri="{BB962C8B-B14F-4D97-AF65-F5344CB8AC3E}">
        <p14:creationId xmlns:p14="http://schemas.microsoft.com/office/powerpoint/2010/main" val="1239696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5E40D-3697-58E2-C261-221F2EC10F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B20A34-68C8-4F7E-DE5C-4511520A22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385E01-CB50-1C88-730B-46E1D3CCE2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433F52-4C3D-8804-E095-246D173879E2}"/>
              </a:ext>
            </a:extLst>
          </p:cNvPr>
          <p:cNvSpPr>
            <a:spLocks noGrp="1"/>
          </p:cNvSpPr>
          <p:nvPr>
            <p:ph type="dt" sz="half" idx="10"/>
          </p:nvPr>
        </p:nvSpPr>
        <p:spPr/>
        <p:txBody>
          <a:bodyPr/>
          <a:lstStyle/>
          <a:p>
            <a:fld id="{89DF88A5-0D5D-43A2-B911-C230338730BB}" type="datetimeFigureOut">
              <a:rPr lang="en-US" smtClean="0"/>
              <a:t>1/10/2025</a:t>
            </a:fld>
            <a:endParaRPr lang="en-US" dirty="0"/>
          </a:p>
        </p:txBody>
      </p:sp>
      <p:sp>
        <p:nvSpPr>
          <p:cNvPr id="6" name="Footer Placeholder 5">
            <a:extLst>
              <a:ext uri="{FF2B5EF4-FFF2-40B4-BE49-F238E27FC236}">
                <a16:creationId xmlns:a16="http://schemas.microsoft.com/office/drawing/2014/main" id="{4DDF286F-9BCB-E516-AD53-A17D2C1E227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1909FFF-D24F-E80B-0CEF-D09DCAA84288}"/>
              </a:ext>
            </a:extLst>
          </p:cNvPr>
          <p:cNvSpPr>
            <a:spLocks noGrp="1"/>
          </p:cNvSpPr>
          <p:nvPr>
            <p:ph type="sldNum" sz="quarter" idx="12"/>
          </p:nvPr>
        </p:nvSpPr>
        <p:spPr/>
        <p:txBody>
          <a:bodyPr/>
          <a:lstStyle/>
          <a:p>
            <a:fld id="{77B2F5BB-67BE-4E4E-92A3-AD3BC1A02AF4}" type="slidenum">
              <a:rPr lang="en-US" smtClean="0"/>
              <a:t>‹#›</a:t>
            </a:fld>
            <a:endParaRPr lang="en-US" dirty="0"/>
          </a:p>
        </p:txBody>
      </p:sp>
    </p:spTree>
    <p:extLst>
      <p:ext uri="{BB962C8B-B14F-4D97-AF65-F5344CB8AC3E}">
        <p14:creationId xmlns:p14="http://schemas.microsoft.com/office/powerpoint/2010/main" val="1583185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CC825-FDDD-E306-4F4C-2CBC9669DA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DCBEE5-1BBA-3520-B01A-3CA1756DCB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311E3B-56B0-BBB4-D050-604C6B2BC9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23AB78-5D31-FA6C-6DDE-DD5E2BC181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99D688-00E7-06C9-85DC-9762C92459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BE8397-FB10-CC0D-69FB-2D44EBD30214}"/>
              </a:ext>
            </a:extLst>
          </p:cNvPr>
          <p:cNvSpPr>
            <a:spLocks noGrp="1"/>
          </p:cNvSpPr>
          <p:nvPr>
            <p:ph type="dt" sz="half" idx="10"/>
          </p:nvPr>
        </p:nvSpPr>
        <p:spPr/>
        <p:txBody>
          <a:bodyPr/>
          <a:lstStyle/>
          <a:p>
            <a:fld id="{89DF88A5-0D5D-43A2-B911-C230338730BB}" type="datetimeFigureOut">
              <a:rPr lang="en-US" smtClean="0"/>
              <a:t>1/10/2025</a:t>
            </a:fld>
            <a:endParaRPr lang="en-US" dirty="0"/>
          </a:p>
        </p:txBody>
      </p:sp>
      <p:sp>
        <p:nvSpPr>
          <p:cNvPr id="8" name="Footer Placeholder 7">
            <a:extLst>
              <a:ext uri="{FF2B5EF4-FFF2-40B4-BE49-F238E27FC236}">
                <a16:creationId xmlns:a16="http://schemas.microsoft.com/office/drawing/2014/main" id="{5E02D890-57C2-F0AB-6F0E-84C80316ACF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1180257-6D55-BDD1-23E6-DEF7ED30E6B1}"/>
              </a:ext>
            </a:extLst>
          </p:cNvPr>
          <p:cNvSpPr>
            <a:spLocks noGrp="1"/>
          </p:cNvSpPr>
          <p:nvPr>
            <p:ph type="sldNum" sz="quarter" idx="12"/>
          </p:nvPr>
        </p:nvSpPr>
        <p:spPr/>
        <p:txBody>
          <a:bodyPr/>
          <a:lstStyle/>
          <a:p>
            <a:fld id="{77B2F5BB-67BE-4E4E-92A3-AD3BC1A02AF4}" type="slidenum">
              <a:rPr lang="en-US" smtClean="0"/>
              <a:t>‹#›</a:t>
            </a:fld>
            <a:endParaRPr lang="en-US" dirty="0"/>
          </a:p>
        </p:txBody>
      </p:sp>
    </p:spTree>
    <p:extLst>
      <p:ext uri="{BB962C8B-B14F-4D97-AF65-F5344CB8AC3E}">
        <p14:creationId xmlns:p14="http://schemas.microsoft.com/office/powerpoint/2010/main" val="1047418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F639A-BFCE-9D0D-AF53-34DE86E910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4F1DFB-3E86-9D3E-2F5F-C07462DCA900}"/>
              </a:ext>
            </a:extLst>
          </p:cNvPr>
          <p:cNvSpPr>
            <a:spLocks noGrp="1"/>
          </p:cNvSpPr>
          <p:nvPr>
            <p:ph type="dt" sz="half" idx="10"/>
          </p:nvPr>
        </p:nvSpPr>
        <p:spPr/>
        <p:txBody>
          <a:bodyPr/>
          <a:lstStyle/>
          <a:p>
            <a:fld id="{89DF88A5-0D5D-43A2-B911-C230338730BB}" type="datetimeFigureOut">
              <a:rPr lang="en-US" smtClean="0"/>
              <a:t>1/10/2025</a:t>
            </a:fld>
            <a:endParaRPr lang="en-US" dirty="0"/>
          </a:p>
        </p:txBody>
      </p:sp>
      <p:sp>
        <p:nvSpPr>
          <p:cNvPr id="4" name="Footer Placeholder 3">
            <a:extLst>
              <a:ext uri="{FF2B5EF4-FFF2-40B4-BE49-F238E27FC236}">
                <a16:creationId xmlns:a16="http://schemas.microsoft.com/office/drawing/2014/main" id="{59B046E6-F8CC-5F84-4678-F3D0950A227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EAA0783-1E04-10A5-1E8D-3CACA6A071A2}"/>
              </a:ext>
            </a:extLst>
          </p:cNvPr>
          <p:cNvSpPr>
            <a:spLocks noGrp="1"/>
          </p:cNvSpPr>
          <p:nvPr>
            <p:ph type="sldNum" sz="quarter" idx="12"/>
          </p:nvPr>
        </p:nvSpPr>
        <p:spPr/>
        <p:txBody>
          <a:bodyPr/>
          <a:lstStyle/>
          <a:p>
            <a:fld id="{77B2F5BB-67BE-4E4E-92A3-AD3BC1A02AF4}" type="slidenum">
              <a:rPr lang="en-US" smtClean="0"/>
              <a:t>‹#›</a:t>
            </a:fld>
            <a:endParaRPr lang="en-US" dirty="0"/>
          </a:p>
        </p:txBody>
      </p:sp>
    </p:spTree>
    <p:extLst>
      <p:ext uri="{BB962C8B-B14F-4D97-AF65-F5344CB8AC3E}">
        <p14:creationId xmlns:p14="http://schemas.microsoft.com/office/powerpoint/2010/main" val="4191440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F10784-4F98-F65D-7D34-608EEA7B1D30}"/>
              </a:ext>
            </a:extLst>
          </p:cNvPr>
          <p:cNvSpPr>
            <a:spLocks noGrp="1"/>
          </p:cNvSpPr>
          <p:nvPr>
            <p:ph type="dt" sz="half" idx="10"/>
          </p:nvPr>
        </p:nvSpPr>
        <p:spPr/>
        <p:txBody>
          <a:bodyPr/>
          <a:lstStyle/>
          <a:p>
            <a:fld id="{89DF88A5-0D5D-43A2-B911-C230338730BB}" type="datetimeFigureOut">
              <a:rPr lang="en-US" smtClean="0"/>
              <a:t>1/10/2025</a:t>
            </a:fld>
            <a:endParaRPr lang="en-US" dirty="0"/>
          </a:p>
        </p:txBody>
      </p:sp>
      <p:sp>
        <p:nvSpPr>
          <p:cNvPr id="3" name="Footer Placeholder 2">
            <a:extLst>
              <a:ext uri="{FF2B5EF4-FFF2-40B4-BE49-F238E27FC236}">
                <a16:creationId xmlns:a16="http://schemas.microsoft.com/office/drawing/2014/main" id="{C09C4B99-1A23-F313-0934-DE7000BF22A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E68DB64-028B-905C-E7FE-D400664B7B83}"/>
              </a:ext>
            </a:extLst>
          </p:cNvPr>
          <p:cNvSpPr>
            <a:spLocks noGrp="1"/>
          </p:cNvSpPr>
          <p:nvPr>
            <p:ph type="sldNum" sz="quarter" idx="12"/>
          </p:nvPr>
        </p:nvSpPr>
        <p:spPr/>
        <p:txBody>
          <a:bodyPr/>
          <a:lstStyle/>
          <a:p>
            <a:fld id="{77B2F5BB-67BE-4E4E-92A3-AD3BC1A02AF4}" type="slidenum">
              <a:rPr lang="en-US" smtClean="0"/>
              <a:t>‹#›</a:t>
            </a:fld>
            <a:endParaRPr lang="en-US" dirty="0"/>
          </a:p>
        </p:txBody>
      </p:sp>
    </p:spTree>
    <p:extLst>
      <p:ext uri="{BB962C8B-B14F-4D97-AF65-F5344CB8AC3E}">
        <p14:creationId xmlns:p14="http://schemas.microsoft.com/office/powerpoint/2010/main" val="1806982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28F55-7E03-48DF-E72B-92FA58B1F3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775F00-E13A-5BA3-8E39-304824DDA2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BE1C1B-9A85-CF13-89A1-BE7729443B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16A3D6-2293-206F-9207-2185C16B3CEC}"/>
              </a:ext>
            </a:extLst>
          </p:cNvPr>
          <p:cNvSpPr>
            <a:spLocks noGrp="1"/>
          </p:cNvSpPr>
          <p:nvPr>
            <p:ph type="dt" sz="half" idx="10"/>
          </p:nvPr>
        </p:nvSpPr>
        <p:spPr/>
        <p:txBody>
          <a:bodyPr/>
          <a:lstStyle/>
          <a:p>
            <a:fld id="{89DF88A5-0D5D-43A2-B911-C230338730BB}" type="datetimeFigureOut">
              <a:rPr lang="en-US" smtClean="0"/>
              <a:t>1/10/2025</a:t>
            </a:fld>
            <a:endParaRPr lang="en-US" dirty="0"/>
          </a:p>
        </p:txBody>
      </p:sp>
      <p:sp>
        <p:nvSpPr>
          <p:cNvPr id="6" name="Footer Placeholder 5">
            <a:extLst>
              <a:ext uri="{FF2B5EF4-FFF2-40B4-BE49-F238E27FC236}">
                <a16:creationId xmlns:a16="http://schemas.microsoft.com/office/drawing/2014/main" id="{F2D5E6CC-D97B-1824-1689-9A4BE87E9F8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CE6A7F9-E470-8D33-C8FC-47667EF1F569}"/>
              </a:ext>
            </a:extLst>
          </p:cNvPr>
          <p:cNvSpPr>
            <a:spLocks noGrp="1"/>
          </p:cNvSpPr>
          <p:nvPr>
            <p:ph type="sldNum" sz="quarter" idx="12"/>
          </p:nvPr>
        </p:nvSpPr>
        <p:spPr/>
        <p:txBody>
          <a:bodyPr/>
          <a:lstStyle/>
          <a:p>
            <a:fld id="{77B2F5BB-67BE-4E4E-92A3-AD3BC1A02AF4}" type="slidenum">
              <a:rPr lang="en-US" smtClean="0"/>
              <a:t>‹#›</a:t>
            </a:fld>
            <a:endParaRPr lang="en-US" dirty="0"/>
          </a:p>
        </p:txBody>
      </p:sp>
    </p:spTree>
    <p:extLst>
      <p:ext uri="{BB962C8B-B14F-4D97-AF65-F5344CB8AC3E}">
        <p14:creationId xmlns:p14="http://schemas.microsoft.com/office/powerpoint/2010/main" val="1453073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3568-DAF9-5A11-7841-E0DE3C5B98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052855-BBB6-B777-00CE-72E88EF35A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D22F7A7-CAF9-D878-E6FC-B613AFE9C0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742F67-5BC8-8668-FD94-8F9185E97BB0}"/>
              </a:ext>
            </a:extLst>
          </p:cNvPr>
          <p:cNvSpPr>
            <a:spLocks noGrp="1"/>
          </p:cNvSpPr>
          <p:nvPr>
            <p:ph type="dt" sz="half" idx="10"/>
          </p:nvPr>
        </p:nvSpPr>
        <p:spPr/>
        <p:txBody>
          <a:bodyPr/>
          <a:lstStyle/>
          <a:p>
            <a:fld id="{89DF88A5-0D5D-43A2-B911-C230338730BB}" type="datetimeFigureOut">
              <a:rPr lang="en-US" smtClean="0"/>
              <a:t>1/10/2025</a:t>
            </a:fld>
            <a:endParaRPr lang="en-US" dirty="0"/>
          </a:p>
        </p:txBody>
      </p:sp>
      <p:sp>
        <p:nvSpPr>
          <p:cNvPr id="6" name="Footer Placeholder 5">
            <a:extLst>
              <a:ext uri="{FF2B5EF4-FFF2-40B4-BE49-F238E27FC236}">
                <a16:creationId xmlns:a16="http://schemas.microsoft.com/office/drawing/2014/main" id="{67E978D6-82C9-66BD-95A0-6CE81095FC0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5486032-01F4-B739-F325-2B7B17371C93}"/>
              </a:ext>
            </a:extLst>
          </p:cNvPr>
          <p:cNvSpPr>
            <a:spLocks noGrp="1"/>
          </p:cNvSpPr>
          <p:nvPr>
            <p:ph type="sldNum" sz="quarter" idx="12"/>
          </p:nvPr>
        </p:nvSpPr>
        <p:spPr/>
        <p:txBody>
          <a:bodyPr/>
          <a:lstStyle/>
          <a:p>
            <a:fld id="{77B2F5BB-67BE-4E4E-92A3-AD3BC1A02AF4}" type="slidenum">
              <a:rPr lang="en-US" smtClean="0"/>
              <a:t>‹#›</a:t>
            </a:fld>
            <a:endParaRPr lang="en-US" dirty="0"/>
          </a:p>
        </p:txBody>
      </p:sp>
    </p:spTree>
    <p:extLst>
      <p:ext uri="{BB962C8B-B14F-4D97-AF65-F5344CB8AC3E}">
        <p14:creationId xmlns:p14="http://schemas.microsoft.com/office/powerpoint/2010/main" val="16972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2FAD87-0647-F259-400B-D4A3740D3A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4AAEB8-C053-45C3-DCAA-BAD0013312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2BDECC-EF92-2850-9BA0-427EC08216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9DF88A5-0D5D-43A2-B911-C230338730BB}" type="datetimeFigureOut">
              <a:rPr lang="en-US" smtClean="0"/>
              <a:t>1/10/2025</a:t>
            </a:fld>
            <a:endParaRPr lang="en-US" dirty="0"/>
          </a:p>
        </p:txBody>
      </p:sp>
      <p:sp>
        <p:nvSpPr>
          <p:cNvPr id="5" name="Footer Placeholder 4">
            <a:extLst>
              <a:ext uri="{FF2B5EF4-FFF2-40B4-BE49-F238E27FC236}">
                <a16:creationId xmlns:a16="http://schemas.microsoft.com/office/drawing/2014/main" id="{F51654D1-D9DA-0E2D-2438-3E8B6A3733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5B1AD3C7-8EAD-3779-3ADD-C57FAF2B2A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7B2F5BB-67BE-4E4E-92A3-AD3BC1A02AF4}" type="slidenum">
              <a:rPr lang="en-US" smtClean="0"/>
              <a:t>‹#›</a:t>
            </a:fld>
            <a:endParaRPr lang="en-US" dirty="0"/>
          </a:p>
        </p:txBody>
      </p:sp>
    </p:spTree>
    <p:extLst>
      <p:ext uri="{BB962C8B-B14F-4D97-AF65-F5344CB8AC3E}">
        <p14:creationId xmlns:p14="http://schemas.microsoft.com/office/powerpoint/2010/main" val="86186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urmc.rochester.edu/clinical-translational-science-institute/services-and-support/oncor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sites.mc.rochester.edu/departments/pharmacy/strong-memorial-hospital-inpatient-service-locations/investigational-drug-services/"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rochester.edu/policies/policy/malign-foreign-talent-recruitment-programs-foreign-talent-recruitment-programs/"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rochester.edu/university-research/resources/research-security/foreign-talent-recruitment-programs/"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rochester.edu/university-research/resources/research-security/disclosing-collaboration-and-support/"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rochester.edu/university-research/resources/research-security/international-appointments-affiliations/"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www.rochester.edu/university-research/resources/research-security/" TargetMode="External"/><Relationship Id="rId4" Type="http://schemas.openxmlformats.org/officeDocument/2006/relationships/hyperlink" Target="https://www.rochester.edu/orpa/_assets/pdf/compl_ConsultingGuidance.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rochester.edu/university-research/compliance/nspm-33/"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urldefense.com/v3/__https:/grants.nih.gov/grants/guide/notice-files/NOT-OD-21-013.html__;!!CGUSO5OYRnA7CQ!Y8sOMo8_2F7AXrWLeygHGYLiXVqgFhQ_6HmvgarCcO7TM6_SzNtyeVe_4MMDmtvNRPh1hbxObHDCnPIcUFbrGtNhme472dEqsFHRVmlExQ$"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rochester.edu/university-research/compliance/rcr/" TargetMode="External"/><Relationship Id="rId4" Type="http://schemas.openxmlformats.org/officeDocument/2006/relationships/hyperlink" Target="https://www.rochester.edu/university-research/compliance/rcr/nih-requirements/"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mailto:CLASPinfo@ur.Rochester.edu" TargetMode="External"/><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South_Shetland-2016-Deception_Island%E2%80%93Chinstrap_penguin_(Pygoscelis_antarctica)_04.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rochester.edu/university-research/resources/research-securit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E84F1CE-4002-4D81-C5C1-3FE72DE02498}"/>
              </a:ext>
            </a:extLst>
          </p:cNvPr>
          <p:cNvSpPr>
            <a:spLocks noGrp="1"/>
          </p:cNvSpPr>
          <p:nvPr>
            <p:ph type="ctrTitle"/>
          </p:nvPr>
        </p:nvSpPr>
        <p:spPr>
          <a:xfrm>
            <a:off x="4654296" y="640080"/>
            <a:ext cx="6894576" cy="3566160"/>
          </a:xfrm>
        </p:spPr>
        <p:txBody>
          <a:bodyPr anchor="b">
            <a:normAutofit fontScale="90000"/>
          </a:bodyPr>
          <a:lstStyle/>
          <a:p>
            <a:br>
              <a:rPr lang="en-US" sz="4400" b="1" dirty="0"/>
            </a:br>
            <a:br>
              <a:rPr lang="en-US" sz="4400" b="1" dirty="0"/>
            </a:br>
            <a:r>
              <a:rPr lang="en-US" sz="4400" b="1" dirty="0"/>
              <a:t>Continuous </a:t>
            </a:r>
            <a:br>
              <a:rPr lang="en-US" sz="4400" b="1" dirty="0"/>
            </a:br>
            <a:r>
              <a:rPr lang="en-US" sz="4400" b="1" dirty="0"/>
              <a:t>Learning for</a:t>
            </a:r>
            <a:br>
              <a:rPr lang="en-US" sz="4400" b="1" dirty="0"/>
            </a:br>
            <a:r>
              <a:rPr lang="en-US" sz="4400" b="1" dirty="0"/>
              <a:t> Administrators of </a:t>
            </a:r>
            <a:br>
              <a:rPr lang="en-US" sz="4400" b="1" dirty="0"/>
            </a:br>
            <a:r>
              <a:rPr lang="en-US" sz="4400" b="1" dirty="0"/>
              <a:t>Sponsored </a:t>
            </a:r>
            <a:br>
              <a:rPr lang="en-US" sz="4400" b="1" dirty="0"/>
            </a:br>
            <a:r>
              <a:rPr lang="en-US" sz="4400" b="1" dirty="0"/>
              <a:t>Programs</a:t>
            </a:r>
            <a:br>
              <a:rPr lang="en-US" sz="4400" b="1" dirty="0"/>
            </a:br>
            <a:r>
              <a:rPr lang="en-US" sz="4400" b="1" dirty="0"/>
              <a:t>(CLASP)</a:t>
            </a:r>
            <a:br>
              <a:rPr lang="en-US" sz="4400" b="1" dirty="0"/>
            </a:br>
            <a:endParaRPr lang="en-US" sz="4400" dirty="0"/>
          </a:p>
        </p:txBody>
      </p:sp>
      <p:sp>
        <p:nvSpPr>
          <p:cNvPr id="3" name="Subtitle 2">
            <a:extLst>
              <a:ext uri="{FF2B5EF4-FFF2-40B4-BE49-F238E27FC236}">
                <a16:creationId xmlns:a16="http://schemas.microsoft.com/office/drawing/2014/main" id="{19BF18E2-38A4-BDE0-500F-725861F4C061}"/>
              </a:ext>
            </a:extLst>
          </p:cNvPr>
          <p:cNvSpPr>
            <a:spLocks noGrp="1"/>
          </p:cNvSpPr>
          <p:nvPr>
            <p:ph type="subTitle" idx="1"/>
          </p:nvPr>
        </p:nvSpPr>
        <p:spPr>
          <a:xfrm>
            <a:off x="4654296" y="4636008"/>
            <a:ext cx="6894576" cy="1572768"/>
          </a:xfrm>
        </p:spPr>
        <p:txBody>
          <a:bodyPr>
            <a:normAutofit/>
          </a:bodyPr>
          <a:lstStyle/>
          <a:p>
            <a:pPr algn="l"/>
            <a:r>
              <a:rPr lang="en-US" sz="4400" b="1" dirty="0"/>
              <a:t>      Annual Update 2025</a:t>
            </a:r>
          </a:p>
        </p:txBody>
      </p:sp>
      <p:pic>
        <p:nvPicPr>
          <p:cNvPr id="4" name="Picture 3" descr="A blue ribbon with yellow text&#10;&#10;Description automatically generated">
            <a:extLst>
              <a:ext uri="{FF2B5EF4-FFF2-40B4-BE49-F238E27FC236}">
                <a16:creationId xmlns:a16="http://schemas.microsoft.com/office/drawing/2014/main" id="{E0D53C89-4FE0-AACE-BACA-D03DBFF02825}"/>
              </a:ext>
            </a:extLst>
          </p:cNvPr>
          <p:cNvPicPr>
            <a:picLocks noChangeAspect="1"/>
          </p:cNvPicPr>
          <p:nvPr/>
        </p:nvPicPr>
        <p:blipFill>
          <a:blip r:embed="rId2"/>
          <a:srcRect l="2616" r="3019"/>
          <a:stretch/>
        </p:blipFill>
        <p:spPr>
          <a:xfrm>
            <a:off x="20" y="10"/>
            <a:ext cx="4049786" cy="6857990"/>
          </a:xfrm>
          <a:custGeom>
            <a:avLst/>
            <a:gdLst/>
            <a:ahLst/>
            <a:cxnLst/>
            <a:rect l="l" t="t" r="r" b="b"/>
            <a:pathLst>
              <a:path w="4049806" h="685800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p:spPr>
      </p:pic>
      <p:sp>
        <p:nvSpPr>
          <p:cNvPr id="31" name="sketchy line">
            <a:extLst>
              <a:ext uri="{FF2B5EF4-FFF2-40B4-BE49-F238E27FC236}">
                <a16:creationId xmlns:a16="http://schemas.microsoft.com/office/drawing/2014/main" id="{82580482-BA80-420A-8A05-C58E97F2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4409267"/>
            <a:ext cx="4242816" cy="18288"/>
          </a:xfrm>
          <a:custGeom>
            <a:avLst/>
            <a:gdLst>
              <a:gd name="connsiteX0" fmla="*/ 0 w 4242816"/>
              <a:gd name="connsiteY0" fmla="*/ 0 h 18288"/>
              <a:gd name="connsiteX1" fmla="*/ 690973 w 4242816"/>
              <a:gd name="connsiteY1" fmla="*/ 0 h 18288"/>
              <a:gd name="connsiteX2" fmla="*/ 1212233 w 4242816"/>
              <a:gd name="connsiteY2" fmla="*/ 0 h 18288"/>
              <a:gd name="connsiteX3" fmla="*/ 1860778 w 4242816"/>
              <a:gd name="connsiteY3" fmla="*/ 0 h 18288"/>
              <a:gd name="connsiteX4" fmla="*/ 2424466 w 4242816"/>
              <a:gd name="connsiteY4" fmla="*/ 0 h 18288"/>
              <a:gd name="connsiteX5" fmla="*/ 3115439 w 4242816"/>
              <a:gd name="connsiteY5" fmla="*/ 0 h 18288"/>
              <a:gd name="connsiteX6" fmla="*/ 3636699 w 4242816"/>
              <a:gd name="connsiteY6" fmla="*/ 0 h 18288"/>
              <a:gd name="connsiteX7" fmla="*/ 4242816 w 4242816"/>
              <a:gd name="connsiteY7" fmla="*/ 0 h 18288"/>
              <a:gd name="connsiteX8" fmla="*/ 4242816 w 4242816"/>
              <a:gd name="connsiteY8" fmla="*/ 18288 h 18288"/>
              <a:gd name="connsiteX9" fmla="*/ 3636699 w 4242816"/>
              <a:gd name="connsiteY9" fmla="*/ 18288 h 18288"/>
              <a:gd name="connsiteX10" fmla="*/ 3030583 w 4242816"/>
              <a:gd name="connsiteY10" fmla="*/ 18288 h 18288"/>
              <a:gd name="connsiteX11" fmla="*/ 2466894 w 4242816"/>
              <a:gd name="connsiteY11" fmla="*/ 18288 h 18288"/>
              <a:gd name="connsiteX12" fmla="*/ 1988062 w 4242816"/>
              <a:gd name="connsiteY12" fmla="*/ 18288 h 18288"/>
              <a:gd name="connsiteX13" fmla="*/ 1466802 w 4242816"/>
              <a:gd name="connsiteY13" fmla="*/ 18288 h 18288"/>
              <a:gd name="connsiteX14" fmla="*/ 860686 w 4242816"/>
              <a:gd name="connsiteY14" fmla="*/ 18288 h 18288"/>
              <a:gd name="connsiteX15" fmla="*/ 0 w 4242816"/>
              <a:gd name="connsiteY15" fmla="*/ 18288 h 18288"/>
              <a:gd name="connsiteX16" fmla="*/ 0 w 4242816"/>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2816" h="18288" fill="none" extrusionOk="0">
                <a:moveTo>
                  <a:pt x="0" y="0"/>
                </a:moveTo>
                <a:cubicBezTo>
                  <a:pt x="249934" y="1471"/>
                  <a:pt x="379877" y="-29444"/>
                  <a:pt x="690973" y="0"/>
                </a:cubicBezTo>
                <a:cubicBezTo>
                  <a:pt x="1002069" y="29444"/>
                  <a:pt x="1021583" y="17501"/>
                  <a:pt x="1212233" y="0"/>
                </a:cubicBezTo>
                <a:cubicBezTo>
                  <a:pt x="1402883" y="-17501"/>
                  <a:pt x="1678760" y="5386"/>
                  <a:pt x="1860778" y="0"/>
                </a:cubicBezTo>
                <a:cubicBezTo>
                  <a:pt x="2042796" y="-5386"/>
                  <a:pt x="2245608" y="-22401"/>
                  <a:pt x="2424466" y="0"/>
                </a:cubicBezTo>
                <a:cubicBezTo>
                  <a:pt x="2603324" y="22401"/>
                  <a:pt x="2890020" y="33806"/>
                  <a:pt x="3115439" y="0"/>
                </a:cubicBezTo>
                <a:cubicBezTo>
                  <a:pt x="3340858" y="-33806"/>
                  <a:pt x="3428300" y="18628"/>
                  <a:pt x="3636699" y="0"/>
                </a:cubicBezTo>
                <a:cubicBezTo>
                  <a:pt x="3845098" y="-18628"/>
                  <a:pt x="4108824" y="5541"/>
                  <a:pt x="4242816" y="0"/>
                </a:cubicBezTo>
                <a:cubicBezTo>
                  <a:pt x="4242066" y="4160"/>
                  <a:pt x="4243125" y="10356"/>
                  <a:pt x="4242816" y="18288"/>
                </a:cubicBezTo>
                <a:cubicBezTo>
                  <a:pt x="4113424" y="32735"/>
                  <a:pt x="3768327" y="47567"/>
                  <a:pt x="3636699" y="18288"/>
                </a:cubicBezTo>
                <a:cubicBezTo>
                  <a:pt x="3505071" y="-10991"/>
                  <a:pt x="3294208" y="-4990"/>
                  <a:pt x="3030583" y="18288"/>
                </a:cubicBezTo>
                <a:cubicBezTo>
                  <a:pt x="2766958" y="41566"/>
                  <a:pt x="2649277" y="20974"/>
                  <a:pt x="2466894" y="18288"/>
                </a:cubicBezTo>
                <a:cubicBezTo>
                  <a:pt x="2284511" y="15602"/>
                  <a:pt x="2151277" y="1154"/>
                  <a:pt x="1988062" y="18288"/>
                </a:cubicBezTo>
                <a:cubicBezTo>
                  <a:pt x="1824847" y="35422"/>
                  <a:pt x="1691359" y="9265"/>
                  <a:pt x="1466802" y="18288"/>
                </a:cubicBezTo>
                <a:cubicBezTo>
                  <a:pt x="1242245" y="27311"/>
                  <a:pt x="1006161" y="36605"/>
                  <a:pt x="860686" y="18288"/>
                </a:cubicBezTo>
                <a:cubicBezTo>
                  <a:pt x="715211" y="-29"/>
                  <a:pt x="242774" y="46538"/>
                  <a:pt x="0" y="18288"/>
                </a:cubicBezTo>
                <a:cubicBezTo>
                  <a:pt x="-146" y="11482"/>
                  <a:pt x="-422" y="5192"/>
                  <a:pt x="0" y="0"/>
                </a:cubicBezTo>
                <a:close/>
              </a:path>
              <a:path w="4242816" h="18288" stroke="0" extrusionOk="0">
                <a:moveTo>
                  <a:pt x="0" y="0"/>
                </a:moveTo>
                <a:cubicBezTo>
                  <a:pt x="259751" y="-14018"/>
                  <a:pt x="356632" y="-15007"/>
                  <a:pt x="521260" y="0"/>
                </a:cubicBezTo>
                <a:cubicBezTo>
                  <a:pt x="685888" y="15007"/>
                  <a:pt x="885786" y="5167"/>
                  <a:pt x="1212233" y="0"/>
                </a:cubicBezTo>
                <a:cubicBezTo>
                  <a:pt x="1538680" y="-5167"/>
                  <a:pt x="1458849" y="7951"/>
                  <a:pt x="1691065" y="0"/>
                </a:cubicBezTo>
                <a:cubicBezTo>
                  <a:pt x="1923281" y="-7951"/>
                  <a:pt x="1985780" y="-16303"/>
                  <a:pt x="2169897" y="0"/>
                </a:cubicBezTo>
                <a:cubicBezTo>
                  <a:pt x="2354014" y="16303"/>
                  <a:pt x="2633054" y="-2739"/>
                  <a:pt x="2776014" y="0"/>
                </a:cubicBezTo>
                <a:cubicBezTo>
                  <a:pt x="2918974" y="2739"/>
                  <a:pt x="3112688" y="-15682"/>
                  <a:pt x="3339702" y="0"/>
                </a:cubicBezTo>
                <a:cubicBezTo>
                  <a:pt x="3566716" y="15682"/>
                  <a:pt x="4015278" y="-28467"/>
                  <a:pt x="4242816" y="0"/>
                </a:cubicBezTo>
                <a:cubicBezTo>
                  <a:pt x="4243501" y="7633"/>
                  <a:pt x="4242294" y="10002"/>
                  <a:pt x="4242816" y="18288"/>
                </a:cubicBezTo>
                <a:cubicBezTo>
                  <a:pt x="3924964" y="16283"/>
                  <a:pt x="3746362" y="-1805"/>
                  <a:pt x="3551843" y="18288"/>
                </a:cubicBezTo>
                <a:cubicBezTo>
                  <a:pt x="3357324" y="38381"/>
                  <a:pt x="3126422" y="47156"/>
                  <a:pt x="2860870" y="18288"/>
                </a:cubicBezTo>
                <a:cubicBezTo>
                  <a:pt x="2595318" y="-10580"/>
                  <a:pt x="2572437" y="11441"/>
                  <a:pt x="2297182" y="18288"/>
                </a:cubicBezTo>
                <a:cubicBezTo>
                  <a:pt x="2021927" y="25135"/>
                  <a:pt x="1916908" y="33601"/>
                  <a:pt x="1733493" y="18288"/>
                </a:cubicBezTo>
                <a:cubicBezTo>
                  <a:pt x="1550078" y="2975"/>
                  <a:pt x="1412440" y="27896"/>
                  <a:pt x="1212233" y="18288"/>
                </a:cubicBezTo>
                <a:cubicBezTo>
                  <a:pt x="1012026" y="8680"/>
                  <a:pt x="914386" y="13859"/>
                  <a:pt x="648545" y="18288"/>
                </a:cubicBezTo>
                <a:cubicBezTo>
                  <a:pt x="382704" y="22717"/>
                  <a:pt x="233522" y="39342"/>
                  <a:pt x="0" y="18288"/>
                </a:cubicBezTo>
                <a:cubicBezTo>
                  <a:pt x="-772" y="13661"/>
                  <a:pt x="-839" y="849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8366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blue ribbon with yellow text&#10;&#10;Description automatically generated">
            <a:extLst>
              <a:ext uri="{FF2B5EF4-FFF2-40B4-BE49-F238E27FC236}">
                <a16:creationId xmlns:a16="http://schemas.microsoft.com/office/drawing/2014/main" id="{5E205C15-F91A-53FF-4E54-F1E5FCCB6299}"/>
              </a:ext>
            </a:extLst>
          </p:cNvPr>
          <p:cNvPicPr>
            <a:picLocks noChangeAspect="1"/>
          </p:cNvPicPr>
          <p:nvPr/>
        </p:nvPicPr>
        <p:blipFill>
          <a:blip r:embed="rId3"/>
          <a:stretch>
            <a:fillRect/>
          </a:stretch>
        </p:blipFill>
        <p:spPr>
          <a:xfrm>
            <a:off x="10571162" y="0"/>
            <a:ext cx="1565275" cy="2501900"/>
          </a:xfrm>
          <a:prstGeom prst="rect">
            <a:avLst/>
          </a:prstGeom>
        </p:spPr>
      </p:pic>
      <p:sp>
        <p:nvSpPr>
          <p:cNvPr id="2" name="Title 1">
            <a:extLst>
              <a:ext uri="{FF2B5EF4-FFF2-40B4-BE49-F238E27FC236}">
                <a16:creationId xmlns:a16="http://schemas.microsoft.com/office/drawing/2014/main" id="{8AC34B01-BA5C-231F-333B-CC87345EBC0C}"/>
              </a:ext>
            </a:extLst>
          </p:cNvPr>
          <p:cNvSpPr>
            <a:spLocks noGrp="1"/>
          </p:cNvSpPr>
          <p:nvPr>
            <p:ph type="title"/>
          </p:nvPr>
        </p:nvSpPr>
        <p:spPr/>
        <p:txBody>
          <a:bodyPr>
            <a:normAutofit/>
          </a:bodyPr>
          <a:lstStyle/>
          <a:p>
            <a:pPr algn="ctr">
              <a:spcBef>
                <a:spcPct val="0"/>
              </a:spcBef>
              <a:buFontTx/>
              <a:buNone/>
            </a:pPr>
            <a:r>
              <a:rPr lang="en-US" sz="4400" dirty="0"/>
              <a:t>Effort Reporting Policy</a:t>
            </a:r>
            <a:br>
              <a:rPr lang="en-US" sz="4400" dirty="0"/>
            </a:br>
            <a:r>
              <a:rPr lang="en-US" sz="4400" dirty="0"/>
              <a:t>Effort Certifications</a:t>
            </a:r>
            <a:endParaRPr lang="en-US" altLang="en-US" sz="5400" b="1" dirty="0">
              <a:solidFill>
                <a:schemeClr val="tx2"/>
              </a:solidFill>
              <a:latin typeface="Times New Roman" pitchFamily="18" charset="0"/>
            </a:endParaRPr>
          </a:p>
        </p:txBody>
      </p:sp>
      <p:sp>
        <p:nvSpPr>
          <p:cNvPr id="3" name="Content Placeholder 2">
            <a:extLst>
              <a:ext uri="{FF2B5EF4-FFF2-40B4-BE49-F238E27FC236}">
                <a16:creationId xmlns:a16="http://schemas.microsoft.com/office/drawing/2014/main" id="{F5CBC5C3-EF02-320C-0DF2-5A48350EA0B4}"/>
              </a:ext>
            </a:extLst>
          </p:cNvPr>
          <p:cNvSpPr>
            <a:spLocks noGrp="1"/>
          </p:cNvSpPr>
          <p:nvPr>
            <p:ph idx="1"/>
          </p:nvPr>
        </p:nvSpPr>
        <p:spPr>
          <a:xfrm>
            <a:off x="838200" y="1825625"/>
            <a:ext cx="9060402" cy="4351338"/>
          </a:xfrm>
        </p:spPr>
        <p:txBody>
          <a:bodyPr>
            <a:normAutofit/>
          </a:bodyPr>
          <a:lstStyle/>
          <a:p>
            <a:pPr marL="0" indent="0">
              <a:spcBef>
                <a:spcPct val="0"/>
              </a:spcBef>
              <a:buNone/>
            </a:pPr>
            <a:r>
              <a:rPr lang="en-US" altLang="en-US" sz="2800" dirty="0">
                <a:latin typeface="Times New Roman" pitchFamily="18" charset="0"/>
              </a:rPr>
              <a:t> </a:t>
            </a:r>
          </a:p>
          <a:p>
            <a:pPr>
              <a:spcBef>
                <a:spcPct val="0"/>
              </a:spcBef>
              <a:buFontTx/>
              <a:buNone/>
            </a:pPr>
            <a:endParaRPr lang="en-US" dirty="0"/>
          </a:p>
        </p:txBody>
      </p:sp>
      <p:sp>
        <p:nvSpPr>
          <p:cNvPr id="6" name="TextBox 5">
            <a:extLst>
              <a:ext uri="{FF2B5EF4-FFF2-40B4-BE49-F238E27FC236}">
                <a16:creationId xmlns:a16="http://schemas.microsoft.com/office/drawing/2014/main" id="{5DD9A6E8-56DC-1579-FD57-0E1416AF3331}"/>
              </a:ext>
            </a:extLst>
          </p:cNvPr>
          <p:cNvSpPr txBox="1"/>
          <p:nvPr/>
        </p:nvSpPr>
        <p:spPr>
          <a:xfrm>
            <a:off x="435006" y="1376039"/>
            <a:ext cx="9800947" cy="5109091"/>
          </a:xfrm>
          <a:prstGeom prst="rect">
            <a:avLst/>
          </a:prstGeom>
          <a:noFill/>
        </p:spPr>
        <p:txBody>
          <a:bodyPr wrap="square">
            <a:spAutoFit/>
          </a:bodyPr>
          <a:lstStyle/>
          <a:p>
            <a:pPr>
              <a:spcBef>
                <a:spcPts val="0"/>
              </a:spcBef>
              <a:defRPr/>
            </a:pPr>
            <a:endParaRPr lang="en-US" sz="2800" kern="100" dirty="0">
              <a:latin typeface="Aptos" panose="020B0004020202020204" pitchFamily="34" charset="0"/>
              <a:ea typeface="Aptos" panose="020B0004020202020204" pitchFamily="34" charset="0"/>
              <a:cs typeface="Times New Roman" panose="02020603050405020304" pitchFamily="18" charset="0"/>
            </a:endParaRPr>
          </a:p>
          <a:p>
            <a:pPr>
              <a:spcBef>
                <a:spcPts val="0"/>
              </a:spcBef>
              <a:defRPr/>
            </a:pPr>
            <a:r>
              <a:rPr lang="en-US" sz="2800" kern="100" dirty="0">
                <a:latin typeface="Aptos" panose="020B0004020202020204" pitchFamily="34" charset="0"/>
                <a:ea typeface="Aptos" panose="020B0004020202020204" pitchFamily="34" charset="0"/>
                <a:cs typeface="Times New Roman" panose="02020603050405020304" pitchFamily="18" charset="0"/>
              </a:rPr>
              <a:t>Non-academic River Campus </a:t>
            </a:r>
          </a:p>
          <a:p>
            <a:pPr marL="0" indent="0">
              <a:spcBef>
                <a:spcPts val="0"/>
              </a:spcBef>
              <a:buNone/>
              <a:defRPr/>
            </a:pPr>
            <a:r>
              <a:rPr lang="en-US" sz="2800" kern="100" dirty="0">
                <a:latin typeface="Aptos" panose="020B0004020202020204" pitchFamily="34" charset="0"/>
                <a:ea typeface="Aptos" panose="020B0004020202020204" pitchFamily="34" charset="0"/>
                <a:cs typeface="Times New Roman" panose="02020603050405020304" pitchFamily="18" charset="0"/>
              </a:rPr>
              <a:t>       and School Of Nursing and all Medical Center</a:t>
            </a:r>
          </a:p>
          <a:p>
            <a:pPr marL="0" indent="0">
              <a:spcBef>
                <a:spcPts val="0"/>
              </a:spcBef>
              <a:buNone/>
              <a:defRPr/>
            </a:pPr>
            <a:r>
              <a:rPr lang="en-US" sz="2800" kern="100" dirty="0">
                <a:latin typeface="Aptos" panose="020B0004020202020204" pitchFamily="34" charset="0"/>
                <a:ea typeface="Aptos" panose="020B0004020202020204" pitchFamily="34" charset="0"/>
                <a:cs typeface="Times New Roman" panose="02020603050405020304" pitchFamily="18" charset="0"/>
              </a:rPr>
              <a:t>		January – June</a:t>
            </a:r>
          </a:p>
          <a:p>
            <a:pPr marL="0" indent="0">
              <a:spcBef>
                <a:spcPts val="0"/>
              </a:spcBef>
              <a:buNone/>
              <a:defRPr/>
            </a:pPr>
            <a:r>
              <a:rPr lang="en-US" sz="2800" kern="100" dirty="0">
                <a:latin typeface="Aptos" panose="020B0004020202020204" pitchFamily="34" charset="0"/>
                <a:ea typeface="Aptos" panose="020B0004020202020204" pitchFamily="34" charset="0"/>
                <a:cs typeface="Times New Roman" panose="02020603050405020304" pitchFamily="18" charset="0"/>
              </a:rPr>
              <a:t>		July – December</a:t>
            </a:r>
          </a:p>
          <a:p>
            <a:pPr marL="0" indent="0">
              <a:spcBef>
                <a:spcPts val="0"/>
              </a:spcBef>
              <a:buNone/>
              <a:defRPr/>
            </a:pPr>
            <a:endParaRPr lang="en-US" sz="2800" kern="100" dirty="0">
              <a:latin typeface="Aptos" panose="020B0004020202020204" pitchFamily="34" charset="0"/>
              <a:ea typeface="Aptos" panose="020B0004020202020204" pitchFamily="34" charset="0"/>
              <a:cs typeface="Times New Roman" panose="02020603050405020304" pitchFamily="18" charset="0"/>
            </a:endParaRPr>
          </a:p>
          <a:p>
            <a:pPr marL="0" indent="457200">
              <a:spcBef>
                <a:spcPts val="0"/>
              </a:spcBef>
              <a:defRPr/>
            </a:pPr>
            <a:r>
              <a:rPr lang="en-US" sz="2800" kern="100" dirty="0">
                <a:latin typeface="Aptos" panose="020B0004020202020204" pitchFamily="34" charset="0"/>
                <a:ea typeface="Aptos" panose="020B0004020202020204" pitchFamily="34" charset="0"/>
                <a:cs typeface="Times New Roman" panose="02020603050405020304" pitchFamily="18" charset="0"/>
              </a:rPr>
              <a:t>Academic River Campus </a:t>
            </a:r>
          </a:p>
          <a:p>
            <a:pPr marL="0" indent="0">
              <a:spcBef>
                <a:spcPts val="0"/>
              </a:spcBef>
              <a:buNone/>
              <a:defRPr/>
            </a:pPr>
            <a:r>
              <a:rPr lang="en-US" sz="2800" kern="100" dirty="0">
                <a:latin typeface="Aptos" panose="020B0004020202020204" pitchFamily="34" charset="0"/>
                <a:ea typeface="Aptos" panose="020B0004020202020204" pitchFamily="34" charset="0"/>
                <a:cs typeface="Times New Roman" panose="02020603050405020304" pitchFamily="18" charset="0"/>
              </a:rPr>
              <a:t>         and School Of Nursing</a:t>
            </a:r>
          </a:p>
          <a:p>
            <a:pPr marL="0" indent="0">
              <a:spcBef>
                <a:spcPts val="0"/>
              </a:spcBef>
              <a:buNone/>
              <a:defRPr/>
            </a:pPr>
            <a:r>
              <a:rPr lang="en-US" sz="2800" kern="100" dirty="0">
                <a:latin typeface="Aptos" panose="020B0004020202020204" pitchFamily="34" charset="0"/>
                <a:ea typeface="Aptos" panose="020B0004020202020204" pitchFamily="34" charset="0"/>
                <a:cs typeface="Times New Roman" panose="02020603050405020304" pitchFamily="18" charset="0"/>
              </a:rPr>
              <a:t>		January – May</a:t>
            </a:r>
          </a:p>
          <a:p>
            <a:pPr marL="0" indent="0">
              <a:spcBef>
                <a:spcPts val="0"/>
              </a:spcBef>
              <a:buNone/>
              <a:defRPr/>
            </a:pPr>
            <a:r>
              <a:rPr lang="en-US" sz="2800" kern="100" dirty="0">
                <a:latin typeface="Aptos" panose="020B0004020202020204" pitchFamily="34" charset="0"/>
                <a:ea typeface="Aptos" panose="020B0004020202020204" pitchFamily="34" charset="0"/>
                <a:cs typeface="Times New Roman" panose="02020603050405020304" pitchFamily="18" charset="0"/>
              </a:rPr>
              <a:t>		June – August</a:t>
            </a:r>
          </a:p>
          <a:p>
            <a:pPr marL="0" indent="0">
              <a:spcBef>
                <a:spcPts val="0"/>
              </a:spcBef>
              <a:buNone/>
              <a:defRPr/>
            </a:pPr>
            <a:r>
              <a:rPr lang="en-US" sz="2800" kern="100" dirty="0">
                <a:latin typeface="Aptos" panose="020B0004020202020204" pitchFamily="34" charset="0"/>
                <a:ea typeface="Aptos" panose="020B0004020202020204" pitchFamily="34" charset="0"/>
                <a:cs typeface="Times New Roman" panose="02020603050405020304" pitchFamily="18" charset="0"/>
              </a:rPr>
              <a:t>		September- December</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0" indent="0">
              <a:spcBef>
                <a:spcPts val="0"/>
              </a:spcBef>
              <a:buNone/>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44889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blue ribbon with yellow text&#10;&#10;Description automatically generated">
            <a:extLst>
              <a:ext uri="{FF2B5EF4-FFF2-40B4-BE49-F238E27FC236}">
                <a16:creationId xmlns:a16="http://schemas.microsoft.com/office/drawing/2014/main" id="{5E205C15-F91A-53FF-4E54-F1E5FCCB6299}"/>
              </a:ext>
            </a:extLst>
          </p:cNvPr>
          <p:cNvPicPr>
            <a:picLocks noChangeAspect="1"/>
          </p:cNvPicPr>
          <p:nvPr/>
        </p:nvPicPr>
        <p:blipFill>
          <a:blip r:embed="rId3"/>
          <a:stretch>
            <a:fillRect/>
          </a:stretch>
        </p:blipFill>
        <p:spPr>
          <a:xfrm>
            <a:off x="10571162" y="0"/>
            <a:ext cx="1565275" cy="2501900"/>
          </a:xfrm>
          <a:prstGeom prst="rect">
            <a:avLst/>
          </a:prstGeom>
        </p:spPr>
      </p:pic>
      <p:sp>
        <p:nvSpPr>
          <p:cNvPr id="2" name="Title 1">
            <a:extLst>
              <a:ext uri="{FF2B5EF4-FFF2-40B4-BE49-F238E27FC236}">
                <a16:creationId xmlns:a16="http://schemas.microsoft.com/office/drawing/2014/main" id="{8AC34B01-BA5C-231F-333B-CC87345EBC0C}"/>
              </a:ext>
            </a:extLst>
          </p:cNvPr>
          <p:cNvSpPr>
            <a:spLocks noGrp="1"/>
          </p:cNvSpPr>
          <p:nvPr>
            <p:ph type="title"/>
          </p:nvPr>
        </p:nvSpPr>
        <p:spPr/>
        <p:txBody>
          <a:bodyPr/>
          <a:lstStyle/>
          <a:p>
            <a:pPr algn="ctr">
              <a:spcBef>
                <a:spcPct val="0"/>
              </a:spcBef>
              <a:buFontTx/>
              <a:buNone/>
            </a:pPr>
            <a:r>
              <a:rPr lang="en-US" sz="4400" dirty="0"/>
              <a:t>Effort Reporting Policy</a:t>
            </a:r>
            <a:endParaRPr lang="en-US" altLang="en-US" sz="5400" b="1" dirty="0">
              <a:solidFill>
                <a:schemeClr val="tx2"/>
              </a:solidFill>
              <a:latin typeface="Times New Roman" pitchFamily="18" charset="0"/>
            </a:endParaRPr>
          </a:p>
        </p:txBody>
      </p:sp>
      <p:sp>
        <p:nvSpPr>
          <p:cNvPr id="3" name="Content Placeholder 2">
            <a:extLst>
              <a:ext uri="{FF2B5EF4-FFF2-40B4-BE49-F238E27FC236}">
                <a16:creationId xmlns:a16="http://schemas.microsoft.com/office/drawing/2014/main" id="{F5CBC5C3-EF02-320C-0DF2-5A48350EA0B4}"/>
              </a:ext>
            </a:extLst>
          </p:cNvPr>
          <p:cNvSpPr>
            <a:spLocks noGrp="1"/>
          </p:cNvSpPr>
          <p:nvPr>
            <p:ph idx="1"/>
          </p:nvPr>
        </p:nvSpPr>
        <p:spPr>
          <a:xfrm>
            <a:off x="838200" y="1825625"/>
            <a:ext cx="9060402" cy="4351338"/>
          </a:xfrm>
        </p:spPr>
        <p:txBody>
          <a:bodyPr>
            <a:normAutofit/>
          </a:bodyPr>
          <a:lstStyle/>
          <a:p>
            <a:pPr marL="0" indent="0">
              <a:spcBef>
                <a:spcPct val="0"/>
              </a:spcBef>
              <a:buNone/>
            </a:pPr>
            <a:r>
              <a:rPr lang="en-US" altLang="en-US" sz="2800" dirty="0">
                <a:latin typeface="Times New Roman" pitchFamily="18" charset="0"/>
              </a:rPr>
              <a:t> </a:t>
            </a:r>
          </a:p>
          <a:p>
            <a:pPr>
              <a:spcBef>
                <a:spcPct val="0"/>
              </a:spcBef>
              <a:buFontTx/>
              <a:buNone/>
            </a:pPr>
            <a:endParaRPr lang="en-US" dirty="0"/>
          </a:p>
        </p:txBody>
      </p:sp>
      <p:sp>
        <p:nvSpPr>
          <p:cNvPr id="6" name="TextBox 5">
            <a:extLst>
              <a:ext uri="{FF2B5EF4-FFF2-40B4-BE49-F238E27FC236}">
                <a16:creationId xmlns:a16="http://schemas.microsoft.com/office/drawing/2014/main" id="{5DD9A6E8-56DC-1579-FD57-0E1416AF3331}"/>
              </a:ext>
            </a:extLst>
          </p:cNvPr>
          <p:cNvSpPr txBox="1"/>
          <p:nvPr/>
        </p:nvSpPr>
        <p:spPr>
          <a:xfrm>
            <a:off x="435006" y="1154097"/>
            <a:ext cx="9463596" cy="5447645"/>
          </a:xfrm>
          <a:prstGeom prst="rect">
            <a:avLst/>
          </a:prstGeom>
          <a:noFill/>
        </p:spPr>
        <p:txBody>
          <a:bodyPr wrap="square">
            <a:spAutoFit/>
          </a:bodyPr>
          <a:lstStyle/>
          <a:p>
            <a:pPr marL="0" indent="0" algn="ctr">
              <a:buNone/>
              <a:defRPr/>
            </a:pPr>
            <a:r>
              <a:rPr lang="en-US" altLang="en-US" sz="4000" dirty="0">
                <a:solidFill>
                  <a:srgbClr val="494949"/>
                </a:solidFill>
                <a:latin typeface="Calibri" panose="020F0502020204030204" pitchFamily="34" charset="0"/>
                <a:cs typeface="Calibri" panose="020F0502020204030204" pitchFamily="34" charset="0"/>
              </a:rPr>
              <a:t>Salary Cap</a:t>
            </a:r>
          </a:p>
          <a:p>
            <a:pPr marL="0" indent="0">
              <a:buNone/>
              <a:defRPr/>
            </a:pPr>
            <a:endParaRPr lang="en-US" sz="2800" dirty="0">
              <a:solidFill>
                <a:srgbClr val="494949"/>
              </a:solidFill>
              <a:latin typeface="Calibri" panose="020F0502020204030204" pitchFamily="34" charset="0"/>
              <a:cs typeface="Calibri" panose="020F0502020204030204" pitchFamily="34" charset="0"/>
            </a:endParaRPr>
          </a:p>
          <a:p>
            <a:pPr>
              <a:spcBef>
                <a:spcPts val="0"/>
              </a:spcBef>
              <a:buFont typeface="Symbol" panose="05050102010706020507" pitchFamily="18" charset="2"/>
              <a:buChar char=""/>
              <a:defRPr/>
            </a:pPr>
            <a:r>
              <a:rPr lang="en-US" sz="2800" kern="100" dirty="0">
                <a:latin typeface="Aptos" panose="020B0004020202020204" pitchFamily="34" charset="0"/>
                <a:ea typeface="Aptos" panose="020B0004020202020204" pitchFamily="34" charset="0"/>
                <a:cs typeface="Times New Roman" panose="02020603050405020304" pitchFamily="18" charset="0"/>
              </a:rPr>
              <a:t>Salary cap levels will be automatically applied by the </a:t>
            </a:r>
          </a:p>
          <a:p>
            <a:pPr>
              <a:spcBef>
                <a:spcPts val="0"/>
              </a:spcBef>
              <a:defRPr/>
            </a:pPr>
            <a:r>
              <a:rPr lang="en-US" sz="2800" kern="100" dirty="0">
                <a:latin typeface="Aptos" panose="020B0004020202020204" pitchFamily="34" charset="0"/>
                <a:ea typeface="Aptos" panose="020B0004020202020204" pitchFamily="34" charset="0"/>
                <a:cs typeface="Times New Roman" panose="02020603050405020304" pitchFamily="18" charset="0"/>
              </a:rPr>
              <a:t>  system.</a:t>
            </a:r>
          </a:p>
          <a:p>
            <a:pPr marL="0" indent="0">
              <a:spcBef>
                <a:spcPts val="0"/>
              </a:spcBef>
              <a:buNone/>
              <a:defRPr/>
            </a:pPr>
            <a:r>
              <a:rPr lang="en-US" sz="2800" kern="100" dirty="0">
                <a:latin typeface="Aptos" panose="020B0004020202020204" pitchFamily="34" charset="0"/>
                <a:ea typeface="Aptos" panose="020B0004020202020204" pitchFamily="34" charset="0"/>
                <a:cs typeface="Times New Roman" panose="02020603050405020304" pitchFamily="18" charset="0"/>
              </a:rPr>
              <a:t> </a:t>
            </a:r>
          </a:p>
          <a:p>
            <a:pPr>
              <a:spcBef>
                <a:spcPts val="0"/>
              </a:spcBef>
              <a:buFont typeface="Symbol" panose="05050102010706020507" pitchFamily="18" charset="2"/>
              <a:buChar char=""/>
              <a:defRPr/>
            </a:pPr>
            <a:r>
              <a:rPr lang="en-US" sz="2800" kern="100" dirty="0">
                <a:latin typeface="Aptos" panose="020B0004020202020204" pitchFamily="34" charset="0"/>
                <a:ea typeface="Aptos" panose="020B0004020202020204" pitchFamily="34" charset="0"/>
                <a:cs typeface="Times New Roman" panose="02020603050405020304" pitchFamily="18" charset="0"/>
              </a:rPr>
              <a:t>The system automatically computes and applies salary </a:t>
            </a:r>
          </a:p>
          <a:p>
            <a:pPr>
              <a:spcBef>
                <a:spcPts val="0"/>
              </a:spcBef>
              <a:defRPr/>
            </a:pPr>
            <a:r>
              <a:rPr lang="en-US" sz="2800" kern="100" dirty="0">
                <a:latin typeface="Aptos" panose="020B0004020202020204" pitchFamily="34" charset="0"/>
                <a:ea typeface="Aptos" panose="020B0004020202020204" pitchFamily="34" charset="0"/>
                <a:cs typeface="Times New Roman" panose="02020603050405020304" pitchFamily="18" charset="0"/>
              </a:rPr>
              <a:t>  caps for persons whose annualized 9-month Institutional </a:t>
            </a:r>
          </a:p>
          <a:p>
            <a:pPr>
              <a:spcBef>
                <a:spcPts val="0"/>
              </a:spcBef>
              <a:defRPr/>
            </a:pPr>
            <a:r>
              <a:rPr lang="en-US" sz="2800" kern="100" dirty="0">
                <a:latin typeface="Aptos" panose="020B0004020202020204" pitchFamily="34" charset="0"/>
                <a:ea typeface="Aptos" panose="020B0004020202020204" pitchFamily="34" charset="0"/>
                <a:cs typeface="Times New Roman" panose="02020603050405020304" pitchFamily="18" charset="0"/>
              </a:rPr>
              <a:t>  Base Salary exceeds the salary cap.</a:t>
            </a:r>
          </a:p>
          <a:p>
            <a:pPr>
              <a:spcBef>
                <a:spcPts val="0"/>
              </a:spcBef>
              <a:buFont typeface="Symbol" panose="05050102010706020507" pitchFamily="18" charset="2"/>
              <a:buChar char=""/>
              <a:defRPr/>
            </a:pPr>
            <a:endParaRPr lang="en-US" sz="2800" kern="100" dirty="0">
              <a:latin typeface="Aptos" panose="020B0004020202020204" pitchFamily="34" charset="0"/>
              <a:ea typeface="Aptos" panose="020B0004020202020204" pitchFamily="34" charset="0"/>
              <a:cs typeface="Times New Roman" panose="02020603050405020304" pitchFamily="18" charset="0"/>
            </a:endParaRPr>
          </a:p>
          <a:p>
            <a:pPr>
              <a:spcBef>
                <a:spcPts val="0"/>
              </a:spcBef>
              <a:buFont typeface="Symbol" panose="05050102010706020507" pitchFamily="18" charset="2"/>
              <a:buChar char=""/>
              <a:defRPr/>
            </a:pPr>
            <a:r>
              <a:rPr lang="en-US" sz="2800" kern="100" dirty="0">
                <a:latin typeface="Aptos" panose="020B0004020202020204" pitchFamily="34" charset="0"/>
                <a:ea typeface="Aptos" panose="020B0004020202020204" pitchFamily="34" charset="0"/>
                <a:cs typeface="Times New Roman" panose="02020603050405020304" pitchFamily="18" charset="0"/>
              </a:rPr>
              <a:t>The system will not automatically adjust amounts related to </a:t>
            </a:r>
          </a:p>
          <a:p>
            <a:pPr>
              <a:spcBef>
                <a:spcPts val="0"/>
              </a:spcBef>
              <a:defRPr/>
            </a:pPr>
            <a:r>
              <a:rPr lang="en-US" sz="2800" kern="100" dirty="0">
                <a:latin typeface="Aptos" panose="020B0004020202020204" pitchFamily="34" charset="0"/>
                <a:ea typeface="Aptos" panose="020B0004020202020204" pitchFamily="34" charset="0"/>
                <a:cs typeface="Times New Roman" panose="02020603050405020304" pitchFamily="18" charset="0"/>
              </a:rPr>
              <a:t>  salary caps when a Payroll Accounting Adjustment (PAA) is  </a:t>
            </a:r>
          </a:p>
          <a:p>
            <a:pPr>
              <a:spcBef>
                <a:spcPts val="0"/>
              </a:spcBef>
              <a:defRPr/>
            </a:pPr>
            <a:r>
              <a:rPr lang="en-US" sz="2800" kern="100" dirty="0">
                <a:latin typeface="Aptos" panose="020B0004020202020204" pitchFamily="34" charset="0"/>
                <a:ea typeface="Aptos" panose="020B0004020202020204" pitchFamily="34" charset="0"/>
                <a:cs typeface="Times New Roman" panose="02020603050405020304" pitchFamily="18" charset="0"/>
              </a:rPr>
              <a:t>  processed.</a:t>
            </a:r>
          </a:p>
        </p:txBody>
      </p:sp>
    </p:spTree>
    <p:extLst>
      <p:ext uri="{BB962C8B-B14F-4D97-AF65-F5344CB8AC3E}">
        <p14:creationId xmlns:p14="http://schemas.microsoft.com/office/powerpoint/2010/main" val="242611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blue ribbon with yellow text&#10;&#10;Description automatically generated">
            <a:extLst>
              <a:ext uri="{FF2B5EF4-FFF2-40B4-BE49-F238E27FC236}">
                <a16:creationId xmlns:a16="http://schemas.microsoft.com/office/drawing/2014/main" id="{5E205C15-F91A-53FF-4E54-F1E5FCCB6299}"/>
              </a:ext>
            </a:extLst>
          </p:cNvPr>
          <p:cNvPicPr>
            <a:picLocks noChangeAspect="1"/>
          </p:cNvPicPr>
          <p:nvPr/>
        </p:nvPicPr>
        <p:blipFill>
          <a:blip r:embed="rId3"/>
          <a:stretch>
            <a:fillRect/>
          </a:stretch>
        </p:blipFill>
        <p:spPr>
          <a:xfrm>
            <a:off x="10571162" y="0"/>
            <a:ext cx="1565275" cy="2501900"/>
          </a:xfrm>
          <a:prstGeom prst="rect">
            <a:avLst/>
          </a:prstGeom>
        </p:spPr>
      </p:pic>
      <p:sp>
        <p:nvSpPr>
          <p:cNvPr id="2" name="Title 1">
            <a:extLst>
              <a:ext uri="{FF2B5EF4-FFF2-40B4-BE49-F238E27FC236}">
                <a16:creationId xmlns:a16="http://schemas.microsoft.com/office/drawing/2014/main" id="{8AC34B01-BA5C-231F-333B-CC87345EBC0C}"/>
              </a:ext>
            </a:extLst>
          </p:cNvPr>
          <p:cNvSpPr>
            <a:spLocks noGrp="1"/>
          </p:cNvSpPr>
          <p:nvPr>
            <p:ph type="title"/>
          </p:nvPr>
        </p:nvSpPr>
        <p:spPr/>
        <p:txBody>
          <a:bodyPr/>
          <a:lstStyle/>
          <a:p>
            <a:pPr algn="ctr">
              <a:spcBef>
                <a:spcPct val="0"/>
              </a:spcBef>
              <a:buFontTx/>
              <a:buNone/>
            </a:pPr>
            <a:r>
              <a:rPr lang="en-US" sz="4400" dirty="0"/>
              <a:t>Effort Reporting Policy</a:t>
            </a:r>
            <a:endParaRPr lang="en-US" altLang="en-US" sz="5400" b="1" dirty="0">
              <a:solidFill>
                <a:schemeClr val="tx2"/>
              </a:solidFill>
              <a:latin typeface="Times New Roman" pitchFamily="18" charset="0"/>
            </a:endParaRPr>
          </a:p>
        </p:txBody>
      </p:sp>
      <p:sp>
        <p:nvSpPr>
          <p:cNvPr id="3" name="Content Placeholder 2">
            <a:extLst>
              <a:ext uri="{FF2B5EF4-FFF2-40B4-BE49-F238E27FC236}">
                <a16:creationId xmlns:a16="http://schemas.microsoft.com/office/drawing/2014/main" id="{F5CBC5C3-EF02-320C-0DF2-5A48350EA0B4}"/>
              </a:ext>
            </a:extLst>
          </p:cNvPr>
          <p:cNvSpPr>
            <a:spLocks noGrp="1"/>
          </p:cNvSpPr>
          <p:nvPr>
            <p:ph idx="1"/>
          </p:nvPr>
        </p:nvSpPr>
        <p:spPr>
          <a:xfrm>
            <a:off x="838200" y="1825625"/>
            <a:ext cx="9060402" cy="4351338"/>
          </a:xfrm>
        </p:spPr>
        <p:txBody>
          <a:bodyPr>
            <a:normAutofit/>
          </a:bodyPr>
          <a:lstStyle/>
          <a:p>
            <a:pPr marL="0" indent="0">
              <a:spcBef>
                <a:spcPct val="0"/>
              </a:spcBef>
              <a:buNone/>
            </a:pPr>
            <a:r>
              <a:rPr lang="en-US" altLang="en-US" sz="2800" dirty="0">
                <a:latin typeface="Times New Roman" pitchFamily="18" charset="0"/>
              </a:rPr>
              <a:t> </a:t>
            </a:r>
          </a:p>
          <a:p>
            <a:pPr>
              <a:spcBef>
                <a:spcPct val="0"/>
              </a:spcBef>
              <a:buFontTx/>
              <a:buNone/>
            </a:pPr>
            <a:endParaRPr lang="en-US" dirty="0"/>
          </a:p>
        </p:txBody>
      </p:sp>
      <p:sp>
        <p:nvSpPr>
          <p:cNvPr id="6" name="TextBox 5">
            <a:extLst>
              <a:ext uri="{FF2B5EF4-FFF2-40B4-BE49-F238E27FC236}">
                <a16:creationId xmlns:a16="http://schemas.microsoft.com/office/drawing/2014/main" id="{5DD9A6E8-56DC-1579-FD57-0E1416AF3331}"/>
              </a:ext>
            </a:extLst>
          </p:cNvPr>
          <p:cNvSpPr txBox="1"/>
          <p:nvPr/>
        </p:nvSpPr>
        <p:spPr>
          <a:xfrm>
            <a:off x="435006" y="1154097"/>
            <a:ext cx="9463596" cy="6001643"/>
          </a:xfrm>
          <a:prstGeom prst="rect">
            <a:avLst/>
          </a:prstGeom>
          <a:noFill/>
        </p:spPr>
        <p:txBody>
          <a:bodyPr wrap="square">
            <a:spAutoFit/>
          </a:bodyPr>
          <a:lstStyle/>
          <a:p>
            <a:pPr marL="0" indent="0" algn="ctr">
              <a:buNone/>
              <a:defRPr/>
            </a:pPr>
            <a:endParaRPr lang="en-US" sz="2800" dirty="0">
              <a:solidFill>
                <a:srgbClr val="494949"/>
              </a:solidFill>
              <a:cs typeface="Calibri" panose="020F0502020204030204" pitchFamily="34" charset="0"/>
            </a:endParaRPr>
          </a:p>
          <a:p>
            <a:pPr marL="0" indent="0" algn="ctr">
              <a:buNone/>
              <a:defRPr/>
            </a:pPr>
            <a:endParaRPr lang="en-US" sz="2800" dirty="0">
              <a:solidFill>
                <a:srgbClr val="494949"/>
              </a:solidFill>
              <a:cs typeface="Calibri" panose="020F0502020204030204" pitchFamily="34" charset="0"/>
            </a:endParaRPr>
          </a:p>
          <a:p>
            <a:pPr marL="0" indent="0" algn="ctr">
              <a:buNone/>
              <a:defRPr/>
            </a:pPr>
            <a:r>
              <a:rPr lang="en-US" sz="3600" dirty="0">
                <a:solidFill>
                  <a:srgbClr val="494949"/>
                </a:solidFill>
                <a:cs typeface="Calibri" panose="020F0502020204030204" pitchFamily="34" charset="0"/>
              </a:rPr>
              <a:t>                       Administrative and Clerical Salaries</a:t>
            </a:r>
          </a:p>
          <a:p>
            <a:pPr>
              <a:defRPr/>
            </a:pPr>
            <a:endParaRPr lang="en-US" sz="3600" dirty="0">
              <a:solidFill>
                <a:srgbClr val="494949"/>
              </a:solidFill>
              <a:cs typeface="Calibri" panose="020F0502020204030204" pitchFamily="34" charset="0"/>
            </a:endParaRPr>
          </a:p>
          <a:p>
            <a:pPr algn="ctr">
              <a:defRPr/>
            </a:pPr>
            <a:r>
              <a:rPr lang="en-US" sz="3600" dirty="0">
                <a:ea typeface="Aptos" panose="020B0004020202020204" pitchFamily="34" charset="0"/>
                <a:cs typeface="Times New Roman" panose="02020603050405020304" pitchFamily="18" charset="0"/>
              </a:rPr>
              <a:t>Administrative and Clerical Staff salaries no longer need to be explicitly included in a proposal nor be explicitly approved by the federal sponsor. </a:t>
            </a:r>
            <a:r>
              <a:rPr lang="en-US" sz="3600" dirty="0">
                <a:solidFill>
                  <a:srgbClr val="494949"/>
                </a:solidFill>
                <a:cs typeface="Calibri" panose="020F0502020204030204" pitchFamily="34" charset="0"/>
              </a:rPr>
              <a:t> </a:t>
            </a:r>
          </a:p>
          <a:p>
            <a:pPr>
              <a:defRPr/>
            </a:pPr>
            <a:endParaRPr lang="en-US" sz="2800" dirty="0">
              <a:solidFill>
                <a:srgbClr val="494949"/>
              </a:solidFill>
              <a:latin typeface="Calibri" panose="020F0502020204030204" pitchFamily="34" charset="0"/>
              <a:cs typeface="Calibri" panose="020F0502020204030204" pitchFamily="34" charset="0"/>
            </a:endParaRPr>
          </a:p>
          <a:p>
            <a:pPr>
              <a:defRPr/>
            </a:pPr>
            <a:endParaRPr lang="en-US" sz="2800" dirty="0">
              <a:solidFill>
                <a:srgbClr val="494949"/>
              </a:solidFill>
              <a:latin typeface="Calibri" panose="020F0502020204030204" pitchFamily="34" charset="0"/>
              <a:cs typeface="Calibri" panose="020F0502020204030204" pitchFamily="34" charset="0"/>
            </a:endParaRPr>
          </a:p>
          <a:p>
            <a:pPr>
              <a:defRPr/>
            </a:pPr>
            <a:endParaRPr lang="en-US" sz="2800" dirty="0">
              <a:solidFill>
                <a:srgbClr val="494949"/>
              </a:solidFill>
              <a:latin typeface="Calibri" panose="020F0502020204030204" pitchFamily="34" charset="0"/>
              <a:cs typeface="Calibri" panose="020F0502020204030204" pitchFamily="34" charset="0"/>
            </a:endParaRPr>
          </a:p>
          <a:p>
            <a:pPr>
              <a:defRPr/>
            </a:pPr>
            <a:endParaRPr lang="en-US" sz="2800" dirty="0">
              <a:solidFill>
                <a:srgbClr val="49494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3130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blue ribbon with yellow text&#10;&#10;Description automatically generated">
            <a:extLst>
              <a:ext uri="{FF2B5EF4-FFF2-40B4-BE49-F238E27FC236}">
                <a16:creationId xmlns:a16="http://schemas.microsoft.com/office/drawing/2014/main" id="{5E205C15-F91A-53FF-4E54-F1E5FCCB6299}"/>
              </a:ext>
            </a:extLst>
          </p:cNvPr>
          <p:cNvPicPr>
            <a:picLocks noChangeAspect="1"/>
          </p:cNvPicPr>
          <p:nvPr/>
        </p:nvPicPr>
        <p:blipFill>
          <a:blip r:embed="rId3"/>
          <a:stretch>
            <a:fillRect/>
          </a:stretch>
        </p:blipFill>
        <p:spPr>
          <a:xfrm>
            <a:off x="10785320" y="0"/>
            <a:ext cx="1331960" cy="2128975"/>
          </a:xfrm>
          <a:prstGeom prst="rect">
            <a:avLst/>
          </a:prstGeom>
        </p:spPr>
      </p:pic>
      <p:sp>
        <p:nvSpPr>
          <p:cNvPr id="2" name="Title 1">
            <a:extLst>
              <a:ext uri="{FF2B5EF4-FFF2-40B4-BE49-F238E27FC236}">
                <a16:creationId xmlns:a16="http://schemas.microsoft.com/office/drawing/2014/main" id="{8AC34B01-BA5C-231F-333B-CC87345EBC0C}"/>
              </a:ext>
            </a:extLst>
          </p:cNvPr>
          <p:cNvSpPr>
            <a:spLocks noGrp="1"/>
          </p:cNvSpPr>
          <p:nvPr>
            <p:ph type="title"/>
          </p:nvPr>
        </p:nvSpPr>
        <p:spPr/>
        <p:txBody>
          <a:bodyPr/>
          <a:lstStyle/>
          <a:p>
            <a:pPr algn="ctr">
              <a:spcBef>
                <a:spcPct val="0"/>
              </a:spcBef>
              <a:buFontTx/>
              <a:buNone/>
            </a:pPr>
            <a:r>
              <a:rPr lang="en-US" sz="4400" dirty="0">
                <a:latin typeface="Arial" panose="020B0604020202020204" pitchFamily="34" charset="0"/>
                <a:cs typeface="Arial" panose="020B0604020202020204" pitchFamily="34" charset="0"/>
              </a:rPr>
              <a:t>Equipment Policy</a:t>
            </a:r>
            <a:endParaRPr lang="en-US" altLang="en-US" sz="5400" b="1" dirty="0">
              <a:solidFill>
                <a:schemeClr val="tx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CBC5C3-EF02-320C-0DF2-5A48350EA0B4}"/>
              </a:ext>
            </a:extLst>
          </p:cNvPr>
          <p:cNvSpPr>
            <a:spLocks noGrp="1"/>
          </p:cNvSpPr>
          <p:nvPr>
            <p:ph idx="1"/>
          </p:nvPr>
        </p:nvSpPr>
        <p:spPr>
          <a:xfrm>
            <a:off x="838200" y="2494099"/>
            <a:ext cx="10232254" cy="3682863"/>
          </a:xfrm>
        </p:spPr>
        <p:txBody>
          <a:bodyPr>
            <a:normAutofit/>
          </a:bodyPr>
          <a:lstStyle/>
          <a:p>
            <a:pPr>
              <a:spcBef>
                <a:spcPct val="0"/>
              </a:spcBef>
            </a:pPr>
            <a:r>
              <a:rPr lang="en-US" dirty="0"/>
              <a:t>As of July 1, 2024, the University’s capitalization guidelines apply to purchased items having a unit cost of $5,000 or greater and a useful life of greater than one year.</a:t>
            </a:r>
          </a:p>
          <a:p>
            <a:pPr>
              <a:spcBef>
                <a:spcPct val="0"/>
              </a:spcBef>
              <a:buFontTx/>
              <a:buNone/>
            </a:pPr>
            <a:endParaRPr lang="en-US" dirty="0"/>
          </a:p>
        </p:txBody>
      </p:sp>
    </p:spTree>
    <p:extLst>
      <p:ext uri="{BB962C8B-B14F-4D97-AF65-F5344CB8AC3E}">
        <p14:creationId xmlns:p14="http://schemas.microsoft.com/office/powerpoint/2010/main" val="1527154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34B01-BA5C-231F-333B-CC87345EBC0C}"/>
              </a:ext>
            </a:extLst>
          </p:cNvPr>
          <p:cNvSpPr>
            <a:spLocks noGrp="1"/>
          </p:cNvSpPr>
          <p:nvPr>
            <p:ph type="title"/>
          </p:nvPr>
        </p:nvSpPr>
        <p:spPr/>
        <p:txBody>
          <a:bodyPr/>
          <a:lstStyle/>
          <a:p>
            <a:pPr algn="ctr">
              <a:spcBef>
                <a:spcPct val="0"/>
              </a:spcBef>
              <a:buFontTx/>
              <a:buNone/>
            </a:pPr>
            <a:r>
              <a:rPr lang="en-US" sz="4400" dirty="0"/>
              <a:t>2 CFR 200 (April 2024 Revision)</a:t>
            </a:r>
            <a:endParaRPr lang="en-US" altLang="en-US" sz="5400" b="1" dirty="0">
              <a:solidFill>
                <a:schemeClr val="tx2"/>
              </a:solidFill>
              <a:latin typeface="Times New Roman" pitchFamily="18" charset="0"/>
            </a:endParaRPr>
          </a:p>
        </p:txBody>
      </p:sp>
      <p:sp>
        <p:nvSpPr>
          <p:cNvPr id="3" name="Content Placeholder 2">
            <a:extLst>
              <a:ext uri="{FF2B5EF4-FFF2-40B4-BE49-F238E27FC236}">
                <a16:creationId xmlns:a16="http://schemas.microsoft.com/office/drawing/2014/main" id="{F5CBC5C3-EF02-320C-0DF2-5A48350EA0B4}"/>
              </a:ext>
            </a:extLst>
          </p:cNvPr>
          <p:cNvSpPr>
            <a:spLocks noGrp="1"/>
          </p:cNvSpPr>
          <p:nvPr>
            <p:ph idx="1"/>
          </p:nvPr>
        </p:nvSpPr>
        <p:spPr>
          <a:xfrm>
            <a:off x="838200" y="1287262"/>
            <a:ext cx="10515600" cy="5282214"/>
          </a:xfrm>
        </p:spPr>
        <p:txBody>
          <a:bodyPr>
            <a:normAutofit lnSpcReduction="10000"/>
          </a:bodyPr>
          <a:lstStyle/>
          <a:p>
            <a:pPr>
              <a:defRPr/>
            </a:pPr>
            <a:endParaRPr lang="en-US" sz="2800" dirty="0">
              <a:solidFill>
                <a:srgbClr val="494949"/>
              </a:solidFill>
              <a:latin typeface="Calibri" panose="020F0502020204030204" pitchFamily="34" charset="0"/>
              <a:cs typeface="Calibri" panose="020F0502020204030204" pitchFamily="34" charset="0"/>
            </a:endParaRPr>
          </a:p>
          <a:p>
            <a:pPr marL="0" indent="0" algn="ctr">
              <a:buNone/>
              <a:defRPr/>
            </a:pPr>
            <a:r>
              <a:rPr lang="en-US" u="sng" dirty="0">
                <a:latin typeface="Calibri" panose="020F0502020204030204" pitchFamily="34" charset="0"/>
                <a:cs typeface="Calibri" panose="020F0502020204030204" pitchFamily="34" charset="0"/>
              </a:rPr>
              <a:t>Subcontracts</a:t>
            </a:r>
          </a:p>
          <a:p>
            <a:pPr marL="0" indent="0" algn="ctr">
              <a:buNone/>
              <a:defRPr/>
            </a:pPr>
            <a:endParaRPr lang="en-US" u="sng" dirty="0">
              <a:latin typeface="Calibri" panose="020F0502020204030204" pitchFamily="34" charset="0"/>
              <a:cs typeface="Calibri" panose="020F0502020204030204" pitchFamily="34" charset="0"/>
            </a:endParaRPr>
          </a:p>
          <a:p>
            <a:pPr>
              <a:defRPr/>
            </a:pPr>
            <a:r>
              <a:rPr lang="en-US" sz="2800" dirty="0">
                <a:latin typeface="Calibri" panose="020F0502020204030204" pitchFamily="34" charset="0"/>
                <a:cs typeface="Calibri" panose="020F0502020204030204" pitchFamily="34" charset="0"/>
              </a:rPr>
              <a:t>MTDC (Modified Total Direct Costs) Base</a:t>
            </a:r>
          </a:p>
          <a:p>
            <a:pPr>
              <a:defRPr/>
            </a:pPr>
            <a:r>
              <a:rPr lang="en-US" sz="2800" dirty="0">
                <a:latin typeface="Calibri" panose="020F0502020204030204" pitchFamily="34" charset="0"/>
                <a:cs typeface="Calibri" panose="020F0502020204030204" pitchFamily="34" charset="0"/>
              </a:rPr>
              <a:t>Overhead will be applied to the first $50,000 of each subaward</a:t>
            </a:r>
          </a:p>
          <a:p>
            <a:pPr>
              <a:defRPr/>
            </a:pPr>
            <a:r>
              <a:rPr lang="en-US" sz="2800" dirty="0">
                <a:latin typeface="Calibri" panose="020F0502020204030204" pitchFamily="34" charset="0"/>
                <a:cs typeface="Calibri" panose="020F0502020204030204" pitchFamily="34" charset="0"/>
              </a:rPr>
              <a:t>$25,000 was the last threshold</a:t>
            </a:r>
          </a:p>
          <a:p>
            <a:pPr>
              <a:defRPr/>
            </a:pPr>
            <a:r>
              <a:rPr lang="en-US" sz="2800" dirty="0">
                <a:latin typeface="Calibri" panose="020F0502020204030204" pitchFamily="34" charset="0"/>
                <a:cs typeface="Calibri" panose="020F0502020204030204" pitchFamily="34" charset="0"/>
              </a:rPr>
              <a:t> Cannot be implemented until our Overhead Cost Agreement is approved by HHS</a:t>
            </a:r>
          </a:p>
          <a:p>
            <a:pPr>
              <a:defRPr/>
            </a:pPr>
            <a:r>
              <a:rPr lang="en-US" sz="2800" dirty="0">
                <a:latin typeface="Calibri" panose="020F0502020204030204" pitchFamily="34" charset="0"/>
                <a:cs typeface="Calibri" panose="020F0502020204030204" pitchFamily="34" charset="0"/>
              </a:rPr>
              <a:t>After approval, start using the $50,000 threshold in proposals from that date forward.</a:t>
            </a:r>
          </a:p>
          <a:p>
            <a:pPr>
              <a:defRPr/>
            </a:pPr>
            <a:r>
              <a:rPr lang="en-US" sz="2800" dirty="0">
                <a:latin typeface="Calibri" panose="020F0502020204030204" pitchFamily="34" charset="0"/>
                <a:cs typeface="Calibri" panose="020F0502020204030204" pitchFamily="34" charset="0"/>
              </a:rPr>
              <a:t>Likely existing awards/subawards will be grandfathered.</a:t>
            </a:r>
          </a:p>
          <a:p>
            <a:pPr marL="0" indent="0">
              <a:buNone/>
              <a:defRPr/>
            </a:pPr>
            <a:endParaRPr lang="en-US" dirty="0">
              <a:latin typeface="Calibri" panose="020F0502020204030204" pitchFamily="34" charset="0"/>
              <a:cs typeface="Calibri" panose="020F0502020204030204" pitchFamily="34" charset="0"/>
            </a:endParaRPr>
          </a:p>
        </p:txBody>
      </p:sp>
      <p:pic>
        <p:nvPicPr>
          <p:cNvPr id="4" name="Picture 3" descr="A blue ribbon with yellow text&#10;&#10;Description automatically generated">
            <a:extLst>
              <a:ext uri="{FF2B5EF4-FFF2-40B4-BE49-F238E27FC236}">
                <a16:creationId xmlns:a16="http://schemas.microsoft.com/office/drawing/2014/main" id="{5E205C15-F91A-53FF-4E54-F1E5FCCB6299}"/>
              </a:ext>
            </a:extLst>
          </p:cNvPr>
          <p:cNvPicPr>
            <a:picLocks noChangeAspect="1"/>
          </p:cNvPicPr>
          <p:nvPr/>
        </p:nvPicPr>
        <p:blipFill>
          <a:blip r:embed="rId2"/>
          <a:stretch>
            <a:fillRect/>
          </a:stretch>
        </p:blipFill>
        <p:spPr>
          <a:xfrm>
            <a:off x="10492357" y="0"/>
            <a:ext cx="1565275" cy="2501900"/>
          </a:xfrm>
          <a:prstGeom prst="rect">
            <a:avLst/>
          </a:prstGeom>
        </p:spPr>
      </p:pic>
    </p:spTree>
    <p:extLst>
      <p:ext uri="{BB962C8B-B14F-4D97-AF65-F5344CB8AC3E}">
        <p14:creationId xmlns:p14="http://schemas.microsoft.com/office/powerpoint/2010/main" val="2795267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34B01-BA5C-231F-333B-CC87345EBC0C}"/>
              </a:ext>
            </a:extLst>
          </p:cNvPr>
          <p:cNvSpPr>
            <a:spLocks noGrp="1"/>
          </p:cNvSpPr>
          <p:nvPr>
            <p:ph type="title"/>
          </p:nvPr>
        </p:nvSpPr>
        <p:spPr/>
        <p:txBody>
          <a:bodyPr/>
          <a:lstStyle/>
          <a:p>
            <a:pPr algn="ctr">
              <a:spcBef>
                <a:spcPct val="0"/>
              </a:spcBef>
              <a:buFontTx/>
              <a:buNone/>
            </a:pPr>
            <a:r>
              <a:rPr lang="en-US" sz="4400" dirty="0"/>
              <a:t>2 CFR 200 (April 2024 Revision)</a:t>
            </a:r>
            <a:endParaRPr lang="en-US" altLang="en-US" sz="5400" b="1" dirty="0">
              <a:solidFill>
                <a:schemeClr val="tx2"/>
              </a:solidFill>
              <a:latin typeface="Times New Roman" pitchFamily="18" charset="0"/>
            </a:endParaRPr>
          </a:p>
        </p:txBody>
      </p:sp>
      <p:sp>
        <p:nvSpPr>
          <p:cNvPr id="3" name="Content Placeholder 2">
            <a:extLst>
              <a:ext uri="{FF2B5EF4-FFF2-40B4-BE49-F238E27FC236}">
                <a16:creationId xmlns:a16="http://schemas.microsoft.com/office/drawing/2014/main" id="{F5CBC5C3-EF02-320C-0DF2-5A48350EA0B4}"/>
              </a:ext>
            </a:extLst>
          </p:cNvPr>
          <p:cNvSpPr>
            <a:spLocks noGrp="1"/>
          </p:cNvSpPr>
          <p:nvPr>
            <p:ph idx="1"/>
          </p:nvPr>
        </p:nvSpPr>
        <p:spPr/>
        <p:txBody>
          <a:bodyPr>
            <a:normAutofit fontScale="92500" lnSpcReduction="10000"/>
          </a:bodyPr>
          <a:lstStyle/>
          <a:p>
            <a:pPr marL="0" indent="0" algn="ctr">
              <a:buFont typeface="Wingdings" panose="05000000000000000000" pitchFamily="2" charset="2"/>
              <a:buNone/>
            </a:pPr>
            <a:r>
              <a:rPr lang="en-US" altLang="en-US" sz="2800" u="sng" dirty="0">
                <a:latin typeface="Calibri" panose="020F0502020204030204" pitchFamily="34" charset="0"/>
                <a:cs typeface="Calibri" panose="020F0502020204030204" pitchFamily="34" charset="0"/>
              </a:rPr>
              <a:t>Subcontracts</a:t>
            </a:r>
          </a:p>
          <a:p>
            <a:pPr marL="0" indent="0" algn="ctr">
              <a:buFont typeface="Wingdings" panose="05000000000000000000" pitchFamily="2" charset="2"/>
              <a:buNone/>
            </a:pPr>
            <a:endParaRPr lang="en-US" altLang="en-US" sz="2800" u="sng" dirty="0">
              <a:latin typeface="Calibri" panose="020F0502020204030204" pitchFamily="34" charset="0"/>
              <a:cs typeface="Calibri" panose="020F0502020204030204" pitchFamily="34" charset="0"/>
            </a:endParaRPr>
          </a:p>
          <a:p>
            <a:r>
              <a:rPr lang="en-US" altLang="en-US" sz="2800" dirty="0">
                <a:latin typeface="Calibri" panose="020F0502020204030204" pitchFamily="34" charset="0"/>
                <a:cs typeface="Calibri" panose="020F0502020204030204" pitchFamily="34" charset="0"/>
              </a:rPr>
              <a:t>Changes to “Policies and Procedures for the Administration of Subagreements Issued to A Third Party” – see ORPA website</a:t>
            </a:r>
          </a:p>
          <a:p>
            <a:pPr marL="0" indent="0">
              <a:buFont typeface="Wingdings" panose="05000000000000000000" pitchFamily="2" charset="2"/>
              <a:buNone/>
            </a:pPr>
            <a:endParaRPr lang="en-US" altLang="en-US" sz="2800" dirty="0">
              <a:latin typeface="Calibri" panose="020F0502020204030204" pitchFamily="34" charset="0"/>
              <a:cs typeface="Calibri" panose="020F0502020204030204" pitchFamily="34" charset="0"/>
            </a:endParaRPr>
          </a:p>
          <a:p>
            <a:pPr marL="0" indent="0"/>
            <a:r>
              <a:rPr lang="en-US" altLang="en-US" sz="2800" dirty="0">
                <a:latin typeface="Calibri" panose="020F0502020204030204" pitchFamily="34" charset="0"/>
                <a:cs typeface="Calibri" panose="020F0502020204030204" pitchFamily="34" charset="0"/>
              </a:rPr>
              <a:t>Communicate to the sponsor any special terms we place in a  </a:t>
            </a:r>
          </a:p>
          <a:p>
            <a:pPr marL="0" indent="0">
              <a:buNone/>
            </a:pPr>
            <a:r>
              <a:rPr lang="en-US" altLang="en-US" sz="2800" dirty="0">
                <a:latin typeface="Calibri" panose="020F0502020204030204" pitchFamily="34" charset="0"/>
                <a:cs typeface="Calibri" panose="020F0502020204030204" pitchFamily="34" charset="0"/>
              </a:rPr>
              <a:t>  subaward based upon the internal risk assessment.</a:t>
            </a:r>
          </a:p>
          <a:p>
            <a:pPr marL="0" indent="0"/>
            <a:endParaRPr lang="en-US" altLang="en-US" sz="2800" dirty="0">
              <a:latin typeface="Calibri" panose="020F0502020204030204" pitchFamily="34" charset="0"/>
              <a:cs typeface="Calibri" panose="020F0502020204030204" pitchFamily="34" charset="0"/>
            </a:endParaRPr>
          </a:p>
          <a:p>
            <a:pPr marL="0" indent="0"/>
            <a:r>
              <a:rPr lang="en-US" altLang="en-US" sz="2800" dirty="0">
                <a:latin typeface="Calibri" panose="020F0502020204030204" pitchFamily="34" charset="0"/>
                <a:cs typeface="Calibri" panose="020F0502020204030204" pitchFamily="34" charset="0"/>
              </a:rPr>
              <a:t>Raises threshold from $250,000 to $500,000 for when fixed awards need </a:t>
            </a:r>
          </a:p>
          <a:p>
            <a:pPr marL="0" indent="0">
              <a:buNone/>
            </a:pPr>
            <a:r>
              <a:rPr lang="en-US" altLang="en-US" dirty="0">
                <a:latin typeface="Calibri" panose="020F0502020204030204" pitchFamily="34" charset="0"/>
                <a:cs typeface="Calibri" panose="020F0502020204030204" pitchFamily="34" charset="0"/>
              </a:rPr>
              <a:t> </a:t>
            </a:r>
            <a:r>
              <a:rPr lang="en-US" altLang="en-US" sz="2800" dirty="0">
                <a:latin typeface="Calibri" panose="020F0502020204030204" pitchFamily="34" charset="0"/>
                <a:cs typeface="Calibri" panose="020F0502020204030204" pitchFamily="34" charset="0"/>
              </a:rPr>
              <a:t>sponsor approval.</a:t>
            </a:r>
          </a:p>
        </p:txBody>
      </p:sp>
      <p:pic>
        <p:nvPicPr>
          <p:cNvPr id="4" name="Picture 3" descr="A blue ribbon with yellow text&#10;&#10;Description automatically generated">
            <a:extLst>
              <a:ext uri="{FF2B5EF4-FFF2-40B4-BE49-F238E27FC236}">
                <a16:creationId xmlns:a16="http://schemas.microsoft.com/office/drawing/2014/main" id="{5E205C15-F91A-53FF-4E54-F1E5FCCB6299}"/>
              </a:ext>
            </a:extLst>
          </p:cNvPr>
          <p:cNvPicPr>
            <a:picLocks noChangeAspect="1"/>
          </p:cNvPicPr>
          <p:nvPr/>
        </p:nvPicPr>
        <p:blipFill>
          <a:blip r:embed="rId2"/>
          <a:stretch>
            <a:fillRect/>
          </a:stretch>
        </p:blipFill>
        <p:spPr>
          <a:xfrm>
            <a:off x="10492357" y="0"/>
            <a:ext cx="1565275" cy="2501900"/>
          </a:xfrm>
          <a:prstGeom prst="rect">
            <a:avLst/>
          </a:prstGeom>
        </p:spPr>
      </p:pic>
    </p:spTree>
    <p:extLst>
      <p:ext uri="{BB962C8B-B14F-4D97-AF65-F5344CB8AC3E}">
        <p14:creationId xmlns:p14="http://schemas.microsoft.com/office/powerpoint/2010/main" val="2535373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34B01-BA5C-231F-333B-CC87345EBC0C}"/>
              </a:ext>
            </a:extLst>
          </p:cNvPr>
          <p:cNvSpPr>
            <a:spLocks noGrp="1"/>
          </p:cNvSpPr>
          <p:nvPr>
            <p:ph type="title"/>
          </p:nvPr>
        </p:nvSpPr>
        <p:spPr/>
        <p:txBody>
          <a:bodyPr/>
          <a:lstStyle/>
          <a:p>
            <a:pPr algn="ctr">
              <a:spcBef>
                <a:spcPct val="0"/>
              </a:spcBef>
              <a:buFontTx/>
              <a:buNone/>
            </a:pPr>
            <a:r>
              <a:rPr lang="en-US" sz="4400" dirty="0"/>
              <a:t>2 CFR 200 (April 2024 Revision)</a:t>
            </a:r>
            <a:endParaRPr lang="en-US" altLang="en-US" sz="5400" b="1" dirty="0">
              <a:solidFill>
                <a:schemeClr val="tx2"/>
              </a:solidFill>
              <a:latin typeface="Times New Roman" pitchFamily="18" charset="0"/>
            </a:endParaRPr>
          </a:p>
        </p:txBody>
      </p:sp>
      <p:sp>
        <p:nvSpPr>
          <p:cNvPr id="3" name="Content Placeholder 2">
            <a:extLst>
              <a:ext uri="{FF2B5EF4-FFF2-40B4-BE49-F238E27FC236}">
                <a16:creationId xmlns:a16="http://schemas.microsoft.com/office/drawing/2014/main" id="{F5CBC5C3-EF02-320C-0DF2-5A48350EA0B4}"/>
              </a:ext>
            </a:extLst>
          </p:cNvPr>
          <p:cNvSpPr>
            <a:spLocks noGrp="1"/>
          </p:cNvSpPr>
          <p:nvPr>
            <p:ph idx="1"/>
          </p:nvPr>
        </p:nvSpPr>
        <p:spPr/>
        <p:txBody>
          <a:bodyPr>
            <a:normAutofit lnSpcReduction="10000"/>
          </a:bodyPr>
          <a:lstStyle/>
          <a:p>
            <a:pPr marL="0" indent="0" algn="ctr">
              <a:buFont typeface="Wingdings" panose="05000000000000000000" pitchFamily="2" charset="2"/>
              <a:buNone/>
            </a:pPr>
            <a:r>
              <a:rPr lang="en-US" altLang="en-US" sz="2800" u="sng" dirty="0">
                <a:latin typeface="Calibri" panose="020F0502020204030204" pitchFamily="34" charset="0"/>
                <a:cs typeface="Calibri" panose="020F0502020204030204" pitchFamily="34" charset="0"/>
              </a:rPr>
              <a:t>Subcontracts</a:t>
            </a:r>
          </a:p>
          <a:p>
            <a:pPr marL="0" indent="0" algn="ctr">
              <a:buFont typeface="Wingdings" panose="05000000000000000000" pitchFamily="2" charset="2"/>
              <a:buNone/>
            </a:pPr>
            <a:endParaRPr lang="en-US" altLang="en-US" sz="2800" u="sng" dirty="0">
              <a:latin typeface="Calibri" panose="020F0502020204030204" pitchFamily="34" charset="0"/>
              <a:cs typeface="Calibri" panose="020F0502020204030204" pitchFamily="34" charset="0"/>
            </a:endParaRPr>
          </a:p>
          <a:p>
            <a:pPr>
              <a:defRPr/>
            </a:pPr>
            <a:r>
              <a:rPr lang="en-US" sz="2400" dirty="0">
                <a:latin typeface="Calibri" panose="020F0502020204030204" pitchFamily="34" charset="0"/>
                <a:cs typeface="Calibri" panose="020F0502020204030204" pitchFamily="34" charset="0"/>
              </a:rPr>
              <a:t>Subrecipients must submit certifications with each invoice and financial report.</a:t>
            </a:r>
          </a:p>
          <a:p>
            <a:pPr marL="0" indent="0">
              <a:buNone/>
              <a:defRPr/>
            </a:pPr>
            <a:endParaRPr lang="en-US" sz="2400" dirty="0">
              <a:latin typeface="Calibri" panose="020F0502020204030204" pitchFamily="34" charset="0"/>
              <a:cs typeface="Calibri" panose="020F0502020204030204" pitchFamily="34" charset="0"/>
            </a:endParaRPr>
          </a:p>
          <a:p>
            <a:pPr>
              <a:defRPr/>
            </a:pPr>
            <a:r>
              <a:rPr lang="en-US" sz="2400" dirty="0">
                <a:latin typeface="Calibri" panose="020F0502020204030204" pitchFamily="34" charset="0"/>
                <a:cs typeface="Calibri" panose="020F0502020204030204" pitchFamily="34" charset="0"/>
              </a:rPr>
              <a:t>Foreign subrecipients must submit 2 CFR 200 Audit reports.  More to come regarding effective date.</a:t>
            </a:r>
          </a:p>
          <a:p>
            <a:pPr marL="0" indent="0">
              <a:buFont typeface="Wingdings" panose="05000000000000000000" pitchFamily="2" charset="2"/>
              <a:buNone/>
              <a:defRPr/>
            </a:pPr>
            <a:endParaRPr lang="en-US" sz="2400" dirty="0">
              <a:latin typeface="Calibri" panose="020F0502020204030204" pitchFamily="34" charset="0"/>
              <a:cs typeface="Calibri" panose="020F0502020204030204" pitchFamily="34" charset="0"/>
            </a:endParaRPr>
          </a:p>
          <a:p>
            <a:pPr>
              <a:defRPr/>
            </a:pPr>
            <a:r>
              <a:rPr lang="en-US" altLang="en-US" sz="2400" dirty="0">
                <a:latin typeface="Calibri" panose="020F0502020204030204" pitchFamily="34" charset="0"/>
                <a:cs typeface="Calibri" panose="020F0502020204030204" pitchFamily="34" charset="0"/>
              </a:rPr>
              <a:t>Increases the de </a:t>
            </a:r>
            <a:r>
              <a:rPr lang="en-US" altLang="en-US" sz="2400" dirty="0" err="1">
                <a:latin typeface="Calibri" panose="020F0502020204030204" pitchFamily="34" charset="0"/>
                <a:cs typeface="Calibri" panose="020F0502020204030204" pitchFamily="34" charset="0"/>
              </a:rPr>
              <a:t>minimus</a:t>
            </a:r>
            <a:r>
              <a:rPr lang="en-US" altLang="en-US" sz="2400" dirty="0">
                <a:latin typeface="Calibri" panose="020F0502020204030204" pitchFamily="34" charset="0"/>
                <a:cs typeface="Calibri" panose="020F0502020204030204" pitchFamily="34" charset="0"/>
              </a:rPr>
              <a:t> overhead to 15% for pass-through entities without their own negotiated rate.  </a:t>
            </a:r>
          </a:p>
          <a:p>
            <a:pPr lvl="1">
              <a:defRPr/>
            </a:pPr>
            <a:r>
              <a:rPr lang="en-US" sz="2000" dirty="0">
                <a:latin typeface="Calibri" panose="020F0502020204030204" pitchFamily="34" charset="0"/>
                <a:cs typeface="Calibri" panose="020F0502020204030204" pitchFamily="34" charset="0"/>
              </a:rPr>
              <a:t>10% was the last rate</a:t>
            </a:r>
          </a:p>
          <a:p>
            <a:pPr lvl="1">
              <a:defRPr/>
            </a:pPr>
            <a:r>
              <a:rPr lang="en-US" sz="2000" dirty="0">
                <a:latin typeface="Calibri" panose="020F0502020204030204" pitchFamily="34" charset="0"/>
                <a:cs typeface="Calibri" panose="020F0502020204030204" pitchFamily="34" charset="0"/>
              </a:rPr>
              <a:t> Reflect in budgets submitted after 9/30/24</a:t>
            </a:r>
          </a:p>
          <a:p>
            <a:pPr lvl="1">
              <a:defRPr/>
            </a:pPr>
            <a:endParaRPr lang="en-US" sz="2000" dirty="0">
              <a:latin typeface="Calibri" panose="020F0502020204030204" pitchFamily="34" charset="0"/>
              <a:cs typeface="Calibri" panose="020F0502020204030204" pitchFamily="34" charset="0"/>
            </a:endParaRPr>
          </a:p>
          <a:p>
            <a:pPr lvl="1">
              <a:defRPr/>
            </a:pPr>
            <a:endParaRPr lang="en-US" sz="2000" dirty="0">
              <a:latin typeface="Calibri" panose="020F0502020204030204" pitchFamily="34" charset="0"/>
              <a:cs typeface="Calibri" panose="020F0502020204030204" pitchFamily="34" charset="0"/>
            </a:endParaRPr>
          </a:p>
        </p:txBody>
      </p:sp>
      <p:pic>
        <p:nvPicPr>
          <p:cNvPr id="4" name="Picture 3" descr="A blue ribbon with yellow text&#10;&#10;Description automatically generated">
            <a:extLst>
              <a:ext uri="{FF2B5EF4-FFF2-40B4-BE49-F238E27FC236}">
                <a16:creationId xmlns:a16="http://schemas.microsoft.com/office/drawing/2014/main" id="{5E205C15-F91A-53FF-4E54-F1E5FCCB6299}"/>
              </a:ext>
            </a:extLst>
          </p:cNvPr>
          <p:cNvPicPr>
            <a:picLocks noChangeAspect="1"/>
          </p:cNvPicPr>
          <p:nvPr/>
        </p:nvPicPr>
        <p:blipFill>
          <a:blip r:embed="rId2"/>
          <a:stretch>
            <a:fillRect/>
          </a:stretch>
        </p:blipFill>
        <p:spPr>
          <a:xfrm>
            <a:off x="10492357" y="0"/>
            <a:ext cx="1565275" cy="2501900"/>
          </a:xfrm>
          <a:prstGeom prst="rect">
            <a:avLst/>
          </a:prstGeom>
        </p:spPr>
      </p:pic>
    </p:spTree>
    <p:extLst>
      <p:ext uri="{BB962C8B-B14F-4D97-AF65-F5344CB8AC3E}">
        <p14:creationId xmlns:p14="http://schemas.microsoft.com/office/powerpoint/2010/main" val="3272431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blue ribbon with yellow text&#10;&#10;Description automatically generated">
            <a:extLst>
              <a:ext uri="{FF2B5EF4-FFF2-40B4-BE49-F238E27FC236}">
                <a16:creationId xmlns:a16="http://schemas.microsoft.com/office/drawing/2014/main" id="{5E205C15-F91A-53FF-4E54-F1E5FCCB6299}"/>
              </a:ext>
            </a:extLst>
          </p:cNvPr>
          <p:cNvPicPr>
            <a:picLocks noChangeAspect="1"/>
          </p:cNvPicPr>
          <p:nvPr/>
        </p:nvPicPr>
        <p:blipFill>
          <a:blip r:embed="rId2"/>
          <a:stretch>
            <a:fillRect/>
          </a:stretch>
        </p:blipFill>
        <p:spPr>
          <a:xfrm>
            <a:off x="10762386" y="0"/>
            <a:ext cx="1331960" cy="2128975"/>
          </a:xfrm>
          <a:prstGeom prst="rect">
            <a:avLst/>
          </a:prstGeom>
        </p:spPr>
      </p:pic>
      <p:sp>
        <p:nvSpPr>
          <p:cNvPr id="2" name="Title 1">
            <a:extLst>
              <a:ext uri="{FF2B5EF4-FFF2-40B4-BE49-F238E27FC236}">
                <a16:creationId xmlns:a16="http://schemas.microsoft.com/office/drawing/2014/main" id="{8AC34B01-BA5C-231F-333B-CC87345EBC0C}"/>
              </a:ext>
            </a:extLst>
          </p:cNvPr>
          <p:cNvSpPr>
            <a:spLocks noGrp="1"/>
          </p:cNvSpPr>
          <p:nvPr>
            <p:ph type="title"/>
          </p:nvPr>
        </p:nvSpPr>
        <p:spPr/>
        <p:txBody>
          <a:bodyPr/>
          <a:lstStyle/>
          <a:p>
            <a:pPr algn="ctr">
              <a:spcBef>
                <a:spcPct val="0"/>
              </a:spcBef>
              <a:buFontTx/>
              <a:buNone/>
            </a:pPr>
            <a:r>
              <a:rPr lang="en-US" sz="4400" dirty="0">
                <a:latin typeface="Arial" panose="020B0604020202020204" pitchFamily="34" charset="0"/>
                <a:cs typeface="Arial" panose="020B0604020202020204" pitchFamily="34" charset="0"/>
              </a:rPr>
              <a:t>Human Trafficking</a:t>
            </a:r>
            <a:endParaRPr lang="en-US" altLang="en-US" sz="5400" b="1" dirty="0">
              <a:solidFill>
                <a:schemeClr val="tx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CBC5C3-EF02-320C-0DF2-5A48350EA0B4}"/>
              </a:ext>
            </a:extLst>
          </p:cNvPr>
          <p:cNvSpPr>
            <a:spLocks noGrp="1"/>
          </p:cNvSpPr>
          <p:nvPr>
            <p:ph idx="1"/>
          </p:nvPr>
        </p:nvSpPr>
        <p:spPr>
          <a:xfrm>
            <a:off x="838200" y="1825625"/>
            <a:ext cx="9664083" cy="4351338"/>
          </a:xfrm>
        </p:spPr>
        <p:txBody>
          <a:bodyPr>
            <a:normAutofit/>
          </a:bodyPr>
          <a:lstStyle/>
          <a:p>
            <a:pPr marL="0" indent="0" algn="ctr">
              <a:buFont typeface="Wingdings" panose="05000000000000000000" pitchFamily="2" charset="2"/>
              <a:buNone/>
              <a:defRPr/>
            </a:pPr>
            <a:r>
              <a:rPr lang="en-US" dirty="0">
                <a:latin typeface="Calibri" panose="020F0502020204030204" pitchFamily="34" charset="0"/>
                <a:cs typeface="Calibri" panose="020F0502020204030204" pitchFamily="34" charset="0"/>
              </a:rPr>
              <a:t>Trafficking in Persons</a:t>
            </a:r>
          </a:p>
          <a:p>
            <a:pPr marL="0" indent="0">
              <a:buFont typeface="Wingdings" panose="05000000000000000000" pitchFamily="2" charset="2"/>
              <a:buNone/>
              <a:defRPr/>
            </a:pPr>
            <a:endParaRPr lang="en-US" dirty="0">
              <a:latin typeface="Calibri" panose="020F0502020204030204" pitchFamily="34" charset="0"/>
              <a:cs typeface="Calibri" panose="020F0502020204030204" pitchFamily="34" charset="0"/>
            </a:endParaRPr>
          </a:p>
          <a:p>
            <a:pPr marL="0" indent="0">
              <a:buFont typeface="Wingdings" panose="05000000000000000000" pitchFamily="2" charset="2"/>
              <a:buNone/>
              <a:defRPr/>
            </a:pPr>
            <a:r>
              <a:rPr lang="en-US" dirty="0">
                <a:latin typeface="Calibri" panose="020F0502020204030204" pitchFamily="34" charset="0"/>
                <a:cs typeface="Calibri" panose="020F0502020204030204" pitchFamily="34" charset="0"/>
              </a:rPr>
              <a:t>For grants and cooperative agreements whereby more than $500,000 of services will be performed outside of the U.S., there must be a compliance plan to prevent human trafficking, an annual certification that the plan is in place, and reporting of any violations of the plan.</a:t>
            </a:r>
            <a:endParaRPr lang="en-US" sz="1400" b="1" dirty="0">
              <a:latin typeface="Calibri" panose="020F0502020204030204" pitchFamily="34" charset="0"/>
              <a:cs typeface="Calibri" panose="020F0502020204030204" pitchFamily="34" charset="0"/>
            </a:endParaRPr>
          </a:p>
          <a:p>
            <a:pPr>
              <a:spcBef>
                <a:spcPct val="0"/>
              </a:spcBef>
              <a:buFontTx/>
              <a:buNone/>
            </a:pPr>
            <a:endParaRPr lang="en-US" dirty="0"/>
          </a:p>
        </p:txBody>
      </p:sp>
    </p:spTree>
    <p:extLst>
      <p:ext uri="{BB962C8B-B14F-4D97-AF65-F5344CB8AC3E}">
        <p14:creationId xmlns:p14="http://schemas.microsoft.com/office/powerpoint/2010/main" val="349467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blue ribbon with yellow text&#10;&#10;Description automatically generated">
            <a:extLst>
              <a:ext uri="{FF2B5EF4-FFF2-40B4-BE49-F238E27FC236}">
                <a16:creationId xmlns:a16="http://schemas.microsoft.com/office/drawing/2014/main" id="{5E205C15-F91A-53FF-4E54-F1E5FCCB6299}"/>
              </a:ext>
            </a:extLst>
          </p:cNvPr>
          <p:cNvPicPr>
            <a:picLocks noChangeAspect="1"/>
          </p:cNvPicPr>
          <p:nvPr/>
        </p:nvPicPr>
        <p:blipFill>
          <a:blip r:embed="rId2"/>
          <a:stretch>
            <a:fillRect/>
          </a:stretch>
        </p:blipFill>
        <p:spPr>
          <a:xfrm>
            <a:off x="10767565" y="0"/>
            <a:ext cx="1331960" cy="2128975"/>
          </a:xfrm>
          <a:prstGeom prst="rect">
            <a:avLst/>
          </a:prstGeom>
        </p:spPr>
      </p:pic>
      <p:sp>
        <p:nvSpPr>
          <p:cNvPr id="2" name="Title 1">
            <a:extLst>
              <a:ext uri="{FF2B5EF4-FFF2-40B4-BE49-F238E27FC236}">
                <a16:creationId xmlns:a16="http://schemas.microsoft.com/office/drawing/2014/main" id="{8AC34B01-BA5C-231F-333B-CC87345EBC0C}"/>
              </a:ext>
            </a:extLst>
          </p:cNvPr>
          <p:cNvSpPr>
            <a:spLocks noGrp="1"/>
          </p:cNvSpPr>
          <p:nvPr>
            <p:ph type="title"/>
          </p:nvPr>
        </p:nvSpPr>
        <p:spPr/>
        <p:txBody>
          <a:bodyPr/>
          <a:lstStyle/>
          <a:p>
            <a:pPr algn="ctr">
              <a:spcBef>
                <a:spcPct val="0"/>
              </a:spcBef>
              <a:buFontTx/>
              <a:buNone/>
            </a:pPr>
            <a:r>
              <a:rPr lang="en-US" sz="4400" dirty="0">
                <a:latin typeface="Arial" panose="020B0604020202020204" pitchFamily="34" charset="0"/>
                <a:cs typeface="Arial" panose="020B0604020202020204" pitchFamily="34" charset="0"/>
              </a:rPr>
              <a:t>OnCore</a:t>
            </a:r>
            <a:endParaRPr lang="en-US" altLang="en-US" sz="5400" b="1" dirty="0">
              <a:solidFill>
                <a:schemeClr val="tx2"/>
              </a:solidFill>
              <a:latin typeface="Arial" panose="020B0604020202020204" pitchFamily="34" charset="0"/>
              <a:cs typeface="Arial" panose="020B0604020202020204" pitchFamily="34" charset="0"/>
            </a:endParaRPr>
          </a:p>
        </p:txBody>
      </p:sp>
      <p:pic>
        <p:nvPicPr>
          <p:cNvPr id="5" name="Picture Placeholder 5">
            <a:extLst>
              <a:ext uri="{FF2B5EF4-FFF2-40B4-BE49-F238E27FC236}">
                <a16:creationId xmlns:a16="http://schemas.microsoft.com/office/drawing/2014/main" id="{4B303DC8-81A6-0159-1FAE-AB9F77FC1BBE}"/>
              </a:ext>
            </a:extLst>
          </p:cNvPr>
          <p:cNvPicPr>
            <a:picLocks noGrp="1" noChangeAspect="1"/>
          </p:cNvPicPr>
          <p:nvPr>
            <p:ph idx="1"/>
          </p:nvPr>
        </p:nvPicPr>
        <p:blipFill>
          <a:blip r:embed="rId3"/>
          <a:stretch>
            <a:fillRect/>
          </a:stretch>
        </p:blipFill>
        <p:spPr>
          <a:xfrm>
            <a:off x="399495" y="159798"/>
            <a:ext cx="4225771" cy="6620459"/>
          </a:xfrm>
          <a:prstGeom prst="rect">
            <a:avLst/>
          </a:prstGeom>
          <a:noFill/>
        </p:spPr>
      </p:pic>
      <p:sp>
        <p:nvSpPr>
          <p:cNvPr id="7" name="TextBox 6">
            <a:extLst>
              <a:ext uri="{FF2B5EF4-FFF2-40B4-BE49-F238E27FC236}">
                <a16:creationId xmlns:a16="http://schemas.microsoft.com/office/drawing/2014/main" id="{30596B59-2CFF-46FB-A66C-3FFA5FDEEB91}"/>
              </a:ext>
            </a:extLst>
          </p:cNvPr>
          <p:cNvSpPr txBox="1"/>
          <p:nvPr/>
        </p:nvSpPr>
        <p:spPr>
          <a:xfrm>
            <a:off x="5051394" y="2969554"/>
            <a:ext cx="5805996" cy="2062103"/>
          </a:xfrm>
          <a:prstGeom prst="rect">
            <a:avLst/>
          </a:prstGeom>
          <a:noFill/>
        </p:spPr>
        <p:txBody>
          <a:bodyPr wrap="square">
            <a:spAutoFit/>
          </a:bodyPr>
          <a:lstStyle/>
          <a:p>
            <a:r>
              <a:rPr lang="en-US" sz="3200" b="1" dirty="0"/>
              <a:t>Goal:</a:t>
            </a:r>
            <a:br>
              <a:rPr lang="en-US" sz="3200" b="1" dirty="0"/>
            </a:br>
            <a:br>
              <a:rPr lang="en-US" sz="3200" b="1" dirty="0"/>
            </a:br>
            <a:r>
              <a:rPr lang="en-US" sz="3200" b="1" dirty="0"/>
              <a:t>All Qualifying Studies in OnCore by July 2025</a:t>
            </a:r>
            <a:endParaRPr lang="en-US" sz="3200" dirty="0"/>
          </a:p>
        </p:txBody>
      </p:sp>
    </p:spTree>
    <p:extLst>
      <p:ext uri="{BB962C8B-B14F-4D97-AF65-F5344CB8AC3E}">
        <p14:creationId xmlns:p14="http://schemas.microsoft.com/office/powerpoint/2010/main" val="1945046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blue ribbon with yellow text&#10;&#10;Description automatically generated">
            <a:extLst>
              <a:ext uri="{FF2B5EF4-FFF2-40B4-BE49-F238E27FC236}">
                <a16:creationId xmlns:a16="http://schemas.microsoft.com/office/drawing/2014/main" id="{5E205C15-F91A-53FF-4E54-F1E5FCCB6299}"/>
              </a:ext>
            </a:extLst>
          </p:cNvPr>
          <p:cNvPicPr>
            <a:picLocks noChangeAspect="1"/>
          </p:cNvPicPr>
          <p:nvPr/>
        </p:nvPicPr>
        <p:blipFill>
          <a:blip r:embed="rId2"/>
          <a:stretch>
            <a:fillRect/>
          </a:stretch>
        </p:blipFill>
        <p:spPr>
          <a:xfrm>
            <a:off x="10767565" y="0"/>
            <a:ext cx="1331960" cy="2128975"/>
          </a:xfrm>
          <a:prstGeom prst="rect">
            <a:avLst/>
          </a:prstGeom>
        </p:spPr>
      </p:pic>
      <p:sp>
        <p:nvSpPr>
          <p:cNvPr id="2" name="Title 1">
            <a:extLst>
              <a:ext uri="{FF2B5EF4-FFF2-40B4-BE49-F238E27FC236}">
                <a16:creationId xmlns:a16="http://schemas.microsoft.com/office/drawing/2014/main" id="{8AC34B01-BA5C-231F-333B-CC87345EBC0C}"/>
              </a:ext>
            </a:extLst>
          </p:cNvPr>
          <p:cNvSpPr>
            <a:spLocks noGrp="1"/>
          </p:cNvSpPr>
          <p:nvPr>
            <p:ph type="title"/>
          </p:nvPr>
        </p:nvSpPr>
        <p:spPr/>
        <p:txBody>
          <a:bodyPr/>
          <a:lstStyle/>
          <a:p>
            <a:pPr algn="ctr">
              <a:spcBef>
                <a:spcPct val="0"/>
              </a:spcBef>
              <a:buFontTx/>
              <a:buNone/>
            </a:pPr>
            <a:r>
              <a:rPr lang="en-US" sz="4400" dirty="0">
                <a:latin typeface="Arial" panose="020B0604020202020204" pitchFamily="34" charset="0"/>
                <a:cs typeface="Arial" panose="020B0604020202020204" pitchFamily="34" charset="0"/>
              </a:rPr>
              <a:t>OnCore</a:t>
            </a:r>
            <a:endParaRPr lang="en-US" altLang="en-US" sz="5400" b="1" dirty="0">
              <a:solidFill>
                <a:schemeClr val="tx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CBC5C3-EF02-320C-0DF2-5A48350EA0B4}"/>
              </a:ext>
            </a:extLst>
          </p:cNvPr>
          <p:cNvSpPr>
            <a:spLocks noGrp="1"/>
          </p:cNvSpPr>
          <p:nvPr>
            <p:ph idx="1"/>
          </p:nvPr>
        </p:nvSpPr>
        <p:spPr>
          <a:xfrm>
            <a:off x="838200" y="1825625"/>
            <a:ext cx="9664083" cy="4351338"/>
          </a:xfrm>
        </p:spPr>
        <p:txBody>
          <a:bodyPr>
            <a:normAutofit/>
          </a:bodyPr>
          <a:lstStyle/>
          <a:p>
            <a:endParaRPr lang="en-US" sz="2000" dirty="0">
              <a:solidFill>
                <a:srgbClr val="172D4A"/>
              </a:solidFill>
              <a:latin typeface="Roboto" panose="02000000000000000000" pitchFamily="2" charset="0"/>
            </a:endParaRPr>
          </a:p>
          <a:p>
            <a:pPr>
              <a:spcBef>
                <a:spcPct val="0"/>
              </a:spcBef>
              <a:buFontTx/>
              <a:buNone/>
            </a:pPr>
            <a:endParaRPr lang="en-US" dirty="0"/>
          </a:p>
        </p:txBody>
      </p:sp>
      <p:pic>
        <p:nvPicPr>
          <p:cNvPr id="5" name="Picture 4">
            <a:extLst>
              <a:ext uri="{FF2B5EF4-FFF2-40B4-BE49-F238E27FC236}">
                <a16:creationId xmlns:a16="http://schemas.microsoft.com/office/drawing/2014/main" id="{7D1DAB09-283C-C326-FD79-E6FDFE62DE04}"/>
              </a:ext>
            </a:extLst>
          </p:cNvPr>
          <p:cNvPicPr>
            <a:picLocks noChangeAspect="1"/>
          </p:cNvPicPr>
          <p:nvPr/>
        </p:nvPicPr>
        <p:blipFill>
          <a:blip r:embed="rId3"/>
          <a:stretch>
            <a:fillRect/>
          </a:stretch>
        </p:blipFill>
        <p:spPr>
          <a:xfrm>
            <a:off x="1689717" y="1843277"/>
            <a:ext cx="8256715" cy="4997919"/>
          </a:xfrm>
          <a:prstGeom prst="rect">
            <a:avLst/>
          </a:prstGeom>
        </p:spPr>
      </p:pic>
      <p:sp>
        <p:nvSpPr>
          <p:cNvPr id="6" name="TextBox 5">
            <a:extLst>
              <a:ext uri="{FF2B5EF4-FFF2-40B4-BE49-F238E27FC236}">
                <a16:creationId xmlns:a16="http://schemas.microsoft.com/office/drawing/2014/main" id="{5033FC34-3DC8-2D03-2F47-5651EBE9C456}"/>
              </a:ext>
            </a:extLst>
          </p:cNvPr>
          <p:cNvSpPr txBox="1"/>
          <p:nvPr/>
        </p:nvSpPr>
        <p:spPr>
          <a:xfrm>
            <a:off x="162963" y="1358021"/>
            <a:ext cx="10203255" cy="646331"/>
          </a:xfrm>
          <a:prstGeom prst="rect">
            <a:avLst/>
          </a:prstGeom>
          <a:noFill/>
        </p:spPr>
        <p:txBody>
          <a:bodyPr wrap="square" rtlCol="0">
            <a:spAutoFit/>
          </a:bodyPr>
          <a:lstStyle/>
          <a:p>
            <a:r>
              <a:rPr lang="en-US" dirty="0">
                <a:hlinkClick r:id="rId4"/>
              </a:rPr>
              <a:t>https://www.urmc.rochester.edu/clinical-translational-science-institute/services-and-support/oncore</a:t>
            </a:r>
            <a:endParaRPr lang="en-US" dirty="0"/>
          </a:p>
          <a:p>
            <a:endParaRPr lang="en-US" dirty="0"/>
          </a:p>
        </p:txBody>
      </p:sp>
    </p:spTree>
    <p:extLst>
      <p:ext uri="{BB962C8B-B14F-4D97-AF65-F5344CB8AC3E}">
        <p14:creationId xmlns:p14="http://schemas.microsoft.com/office/powerpoint/2010/main" val="4035972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34B01-BA5C-231F-333B-CC87345EBC0C}"/>
              </a:ext>
            </a:extLst>
          </p:cNvPr>
          <p:cNvSpPr>
            <a:spLocks noGrp="1"/>
          </p:cNvSpPr>
          <p:nvPr>
            <p:ph type="title"/>
          </p:nvPr>
        </p:nvSpPr>
        <p:spPr/>
        <p:txBody>
          <a:bodyPr/>
          <a:lstStyle/>
          <a:p>
            <a:pPr algn="ctr"/>
            <a:r>
              <a:rPr lang="en-US" sz="4400" dirty="0">
                <a:latin typeface="Arial" panose="020B0604020202020204" pitchFamily="34" charset="0"/>
                <a:cs typeface="Arial" panose="020B0604020202020204" pitchFamily="34" charset="0"/>
              </a:rPr>
              <a:t>Agenda Topics</a:t>
            </a:r>
            <a:br>
              <a:rPr lang="en-US" altLang="en-US" sz="5400" b="1" dirty="0">
                <a:solidFill>
                  <a:schemeClr val="tx2"/>
                </a:solidFill>
                <a:latin typeface="Times New Roman" pitchFamily="18" charset="0"/>
              </a:rPr>
            </a:br>
            <a:endParaRPr lang="en-US" dirty="0"/>
          </a:p>
        </p:txBody>
      </p:sp>
      <p:sp>
        <p:nvSpPr>
          <p:cNvPr id="3" name="Content Placeholder 2">
            <a:extLst>
              <a:ext uri="{FF2B5EF4-FFF2-40B4-BE49-F238E27FC236}">
                <a16:creationId xmlns:a16="http://schemas.microsoft.com/office/drawing/2014/main" id="{F5CBC5C3-EF02-320C-0DF2-5A48350EA0B4}"/>
              </a:ext>
            </a:extLst>
          </p:cNvPr>
          <p:cNvSpPr>
            <a:spLocks noGrp="1"/>
          </p:cNvSpPr>
          <p:nvPr>
            <p:ph idx="1"/>
          </p:nvPr>
        </p:nvSpPr>
        <p:spPr/>
        <p:txBody>
          <a:bodyPr>
            <a:normAutofit fontScale="92500" lnSpcReduction="10000"/>
          </a:bodyPr>
          <a:lstStyle/>
          <a:p>
            <a:pPr marL="0" indent="0">
              <a:buNone/>
              <a:defRPr/>
            </a:pPr>
            <a:r>
              <a:rPr lang="en-US" sz="2400" dirty="0">
                <a:latin typeface="Arial" panose="020B0604020202020204" pitchFamily="34" charset="0"/>
                <a:cs typeface="Arial" panose="020B0604020202020204" pitchFamily="34" charset="0"/>
              </a:rPr>
              <a:t>2 CFR 200 (April 2024 Revision)</a:t>
            </a:r>
          </a:p>
          <a:p>
            <a:pPr>
              <a:defRPr/>
            </a:pPr>
            <a:endParaRPr lang="en-US" sz="2400" dirty="0">
              <a:latin typeface="Arial" panose="020B0604020202020204" pitchFamily="34" charset="0"/>
              <a:cs typeface="Arial" panose="020B0604020202020204" pitchFamily="34" charset="0"/>
            </a:endParaRPr>
          </a:p>
          <a:p>
            <a:pPr marL="0" indent="0">
              <a:buNone/>
              <a:defRPr/>
            </a:pPr>
            <a:r>
              <a:rPr lang="en-US" sz="2400" dirty="0">
                <a:latin typeface="Arial" panose="020B0604020202020204" pitchFamily="34" charset="0"/>
                <a:cs typeface="Arial" panose="020B0604020202020204" pitchFamily="34" charset="0"/>
              </a:rPr>
              <a:t>New Policies and Policy Changes</a:t>
            </a:r>
          </a:p>
          <a:p>
            <a:pPr lvl="1">
              <a:defRPr/>
            </a:pPr>
            <a:r>
              <a:rPr lang="en-US" sz="2100" dirty="0">
                <a:latin typeface="Arial" panose="020B0604020202020204" pitchFamily="34" charset="0"/>
                <a:cs typeface="Arial" panose="020B0604020202020204" pitchFamily="34" charset="0"/>
              </a:rPr>
              <a:t>Definition of a Sponsored Program</a:t>
            </a:r>
          </a:p>
          <a:p>
            <a:pPr lvl="1">
              <a:defRPr/>
            </a:pPr>
            <a:r>
              <a:rPr lang="en-US" sz="2000" dirty="0">
                <a:latin typeface="Arial" panose="020B0604020202020204" pitchFamily="34" charset="0"/>
                <a:cs typeface="Arial" panose="020B0604020202020204" pitchFamily="34" charset="0"/>
              </a:rPr>
              <a:t>Effort Reporting Policy</a:t>
            </a:r>
          </a:p>
          <a:p>
            <a:pPr lvl="1">
              <a:defRPr/>
            </a:pPr>
            <a:r>
              <a:rPr lang="en-US" sz="2000" dirty="0">
                <a:latin typeface="Arial" panose="020B0604020202020204" pitchFamily="34" charset="0"/>
                <a:cs typeface="Arial" panose="020B0604020202020204" pitchFamily="34" charset="0"/>
              </a:rPr>
              <a:t>Equipment Policy </a:t>
            </a:r>
          </a:p>
          <a:p>
            <a:pPr lvl="1">
              <a:defRPr/>
            </a:pPr>
            <a:r>
              <a:rPr lang="en-US" sz="2000" dirty="0">
                <a:latin typeface="Arial" panose="020B0604020202020204" pitchFamily="34" charset="0"/>
                <a:cs typeface="Arial" panose="020B0604020202020204" pitchFamily="34" charset="0"/>
              </a:rPr>
              <a:t>Subcontracts</a:t>
            </a:r>
          </a:p>
          <a:p>
            <a:pPr lvl="1">
              <a:defRPr/>
            </a:pPr>
            <a:r>
              <a:rPr lang="en-US" sz="2000" dirty="0">
                <a:latin typeface="Arial" panose="020B0604020202020204" pitchFamily="34" charset="0"/>
                <a:cs typeface="Arial" panose="020B0604020202020204" pitchFamily="34" charset="0"/>
              </a:rPr>
              <a:t>Human Trafficking</a:t>
            </a:r>
          </a:p>
          <a:p>
            <a:pPr lvl="1">
              <a:defRPr/>
            </a:pPr>
            <a:r>
              <a:rPr lang="en-US" sz="2000" dirty="0">
                <a:latin typeface="Arial" panose="020B0604020202020204" pitchFamily="34" charset="0"/>
                <a:cs typeface="Arial" panose="020B0604020202020204" pitchFamily="34" charset="0"/>
              </a:rPr>
              <a:t>OnCore</a:t>
            </a:r>
          </a:p>
          <a:p>
            <a:pPr lvl="1">
              <a:defRPr/>
            </a:pPr>
            <a:r>
              <a:rPr lang="en-US" sz="2000" dirty="0">
                <a:latin typeface="Arial" panose="020B0604020202020204" pitchFamily="34" charset="0"/>
                <a:cs typeface="Arial" panose="020B0604020202020204" pitchFamily="34" charset="0"/>
              </a:rPr>
              <a:t>Investigational Drug Pharmacy</a:t>
            </a:r>
          </a:p>
          <a:p>
            <a:pPr lvl="1">
              <a:defRPr/>
            </a:pPr>
            <a:r>
              <a:rPr lang="en-US" sz="2000" dirty="0">
                <a:latin typeface="Arial" panose="020B0604020202020204" pitchFamily="34" charset="0"/>
                <a:cs typeface="Arial" panose="020B0604020202020204" pitchFamily="34" charset="0"/>
              </a:rPr>
              <a:t>Participant Support </a:t>
            </a:r>
          </a:p>
          <a:p>
            <a:pPr lvl="1">
              <a:defRPr/>
            </a:pPr>
            <a:r>
              <a:rPr lang="en-US" sz="2000" dirty="0">
                <a:latin typeface="Arial" panose="020B0604020202020204" pitchFamily="34" charset="0"/>
                <a:cs typeface="Arial" panose="020B0604020202020204" pitchFamily="34" charset="0"/>
              </a:rPr>
              <a:t>Visas/Immigration</a:t>
            </a:r>
          </a:p>
          <a:p>
            <a:pPr lvl="1">
              <a:defRPr/>
            </a:pPr>
            <a:r>
              <a:rPr lang="en-US" sz="2000" dirty="0">
                <a:latin typeface="Arial" panose="020B0604020202020204" pitchFamily="34" charset="0"/>
                <a:cs typeface="Arial" panose="020B0604020202020204" pitchFamily="34" charset="0"/>
              </a:rPr>
              <a:t>Malign Foreign Talent Recruitment Program</a:t>
            </a:r>
          </a:p>
          <a:p>
            <a:pPr marL="0" indent="0">
              <a:buNone/>
            </a:pPr>
            <a:endParaRPr lang="en-US" dirty="0"/>
          </a:p>
        </p:txBody>
      </p:sp>
      <p:pic>
        <p:nvPicPr>
          <p:cNvPr id="4" name="Picture 3" descr="A blue ribbon with yellow text&#10;&#10;Description automatically generated">
            <a:extLst>
              <a:ext uri="{FF2B5EF4-FFF2-40B4-BE49-F238E27FC236}">
                <a16:creationId xmlns:a16="http://schemas.microsoft.com/office/drawing/2014/main" id="{5E205C15-F91A-53FF-4E54-F1E5FCCB6299}"/>
              </a:ext>
            </a:extLst>
          </p:cNvPr>
          <p:cNvPicPr>
            <a:picLocks noChangeAspect="1"/>
          </p:cNvPicPr>
          <p:nvPr/>
        </p:nvPicPr>
        <p:blipFill>
          <a:blip r:embed="rId3"/>
          <a:stretch>
            <a:fillRect/>
          </a:stretch>
        </p:blipFill>
        <p:spPr>
          <a:xfrm>
            <a:off x="10021840" y="0"/>
            <a:ext cx="1565275" cy="2501900"/>
          </a:xfrm>
          <a:prstGeom prst="rect">
            <a:avLst/>
          </a:prstGeom>
        </p:spPr>
      </p:pic>
    </p:spTree>
    <p:extLst>
      <p:ext uri="{BB962C8B-B14F-4D97-AF65-F5344CB8AC3E}">
        <p14:creationId xmlns:p14="http://schemas.microsoft.com/office/powerpoint/2010/main" val="240096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blue ribbon with yellow text&#10;&#10;Description automatically generated">
            <a:extLst>
              <a:ext uri="{FF2B5EF4-FFF2-40B4-BE49-F238E27FC236}">
                <a16:creationId xmlns:a16="http://schemas.microsoft.com/office/drawing/2014/main" id="{5E205C15-F91A-53FF-4E54-F1E5FCCB6299}"/>
              </a:ext>
            </a:extLst>
          </p:cNvPr>
          <p:cNvPicPr>
            <a:picLocks noChangeAspect="1"/>
          </p:cNvPicPr>
          <p:nvPr/>
        </p:nvPicPr>
        <p:blipFill>
          <a:blip r:embed="rId2"/>
          <a:stretch>
            <a:fillRect/>
          </a:stretch>
        </p:blipFill>
        <p:spPr>
          <a:xfrm>
            <a:off x="10767565" y="0"/>
            <a:ext cx="1331960" cy="2128975"/>
          </a:xfrm>
          <a:prstGeom prst="rect">
            <a:avLst/>
          </a:prstGeom>
        </p:spPr>
      </p:pic>
      <p:sp>
        <p:nvSpPr>
          <p:cNvPr id="2" name="Title 1">
            <a:extLst>
              <a:ext uri="{FF2B5EF4-FFF2-40B4-BE49-F238E27FC236}">
                <a16:creationId xmlns:a16="http://schemas.microsoft.com/office/drawing/2014/main" id="{8AC34B01-BA5C-231F-333B-CC87345EBC0C}"/>
              </a:ext>
            </a:extLst>
          </p:cNvPr>
          <p:cNvSpPr>
            <a:spLocks noGrp="1"/>
          </p:cNvSpPr>
          <p:nvPr>
            <p:ph type="title"/>
          </p:nvPr>
        </p:nvSpPr>
        <p:spPr/>
        <p:txBody>
          <a:bodyPr/>
          <a:lstStyle/>
          <a:p>
            <a:pPr algn="ctr">
              <a:spcBef>
                <a:spcPct val="0"/>
              </a:spcBef>
              <a:buFontTx/>
              <a:buNone/>
            </a:pPr>
            <a:r>
              <a:rPr lang="en-US" sz="4400" dirty="0">
                <a:latin typeface="Arial" panose="020B0604020202020204" pitchFamily="34" charset="0"/>
                <a:cs typeface="Arial" panose="020B0604020202020204" pitchFamily="34" charset="0"/>
              </a:rPr>
              <a:t>OnCore</a:t>
            </a:r>
            <a:endParaRPr lang="en-US" altLang="en-US" sz="5400" b="1" dirty="0">
              <a:solidFill>
                <a:schemeClr val="tx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CBC5C3-EF02-320C-0DF2-5A48350EA0B4}"/>
              </a:ext>
            </a:extLst>
          </p:cNvPr>
          <p:cNvSpPr>
            <a:spLocks noGrp="1"/>
          </p:cNvSpPr>
          <p:nvPr>
            <p:ph idx="1"/>
          </p:nvPr>
        </p:nvSpPr>
        <p:spPr>
          <a:xfrm>
            <a:off x="838200" y="1825625"/>
            <a:ext cx="9664083" cy="4351338"/>
          </a:xfrm>
        </p:spPr>
        <p:txBody>
          <a:bodyPr>
            <a:normAutofit/>
          </a:bodyPr>
          <a:lstStyle/>
          <a:p>
            <a:endParaRPr lang="en-US" sz="2000" dirty="0">
              <a:solidFill>
                <a:srgbClr val="172D4A"/>
              </a:solidFill>
              <a:latin typeface="Roboto" panose="02000000000000000000" pitchFamily="2" charset="0"/>
            </a:endParaRPr>
          </a:p>
          <a:p>
            <a:pPr>
              <a:spcBef>
                <a:spcPct val="0"/>
              </a:spcBef>
              <a:buFontTx/>
              <a:buNone/>
            </a:pP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NEW </a:t>
            </a:r>
            <a:r>
              <a:rPr lang="en-US" b="1" dirty="0"/>
              <a:t>CTMS Start up Fee </a:t>
            </a:r>
            <a:endParaRPr lang="en-US" dirty="0"/>
          </a:p>
        </p:txBody>
      </p:sp>
      <p:pic>
        <p:nvPicPr>
          <p:cNvPr id="6" name="Picture Placeholder 7">
            <a:extLst>
              <a:ext uri="{FF2B5EF4-FFF2-40B4-BE49-F238E27FC236}">
                <a16:creationId xmlns:a16="http://schemas.microsoft.com/office/drawing/2014/main" id="{E40A8C86-8CBC-B02B-FBAB-3B36D98C7AB7}"/>
              </a:ext>
            </a:extLst>
          </p:cNvPr>
          <p:cNvPicPr>
            <a:picLocks noChangeAspect="1"/>
          </p:cNvPicPr>
          <p:nvPr/>
        </p:nvPicPr>
        <p:blipFill>
          <a:blip r:embed="rId3"/>
          <a:srcRect t="1021" b="1021"/>
          <a:stretch/>
        </p:blipFill>
        <p:spPr>
          <a:xfrm>
            <a:off x="486714" y="884853"/>
            <a:ext cx="4688841" cy="5410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Box 7">
            <a:extLst>
              <a:ext uri="{FF2B5EF4-FFF2-40B4-BE49-F238E27FC236}">
                <a16:creationId xmlns:a16="http://schemas.microsoft.com/office/drawing/2014/main" id="{45B75F67-02C6-1613-8154-081C561DAA9B}"/>
              </a:ext>
            </a:extLst>
          </p:cNvPr>
          <p:cNvSpPr txBox="1"/>
          <p:nvPr/>
        </p:nvSpPr>
        <p:spPr>
          <a:xfrm>
            <a:off x="6871316" y="2436664"/>
            <a:ext cx="4758432" cy="3139321"/>
          </a:xfrm>
          <a:prstGeom prst="rect">
            <a:avLst/>
          </a:prstGeom>
          <a:noFill/>
        </p:spPr>
        <p:txBody>
          <a:bodyPr wrap="square">
            <a:spAutoFit/>
          </a:bodyPr>
          <a:lstStyle/>
          <a:p>
            <a:pPr marL="342900" indent="-342900">
              <a:buAutoNum type="arabicParenR"/>
            </a:pPr>
            <a:r>
              <a:rPr lang="en-US" dirty="0"/>
              <a:t>For departments using OCR for budgeting: OCR has began charging all new industry-sponsored trials a one-time $2500 CTMS Start Up Fee (including indirects/OH)</a:t>
            </a:r>
          </a:p>
          <a:p>
            <a:endParaRPr lang="en-US" dirty="0"/>
          </a:p>
          <a:p>
            <a:pPr marL="342900" indent="-342900">
              <a:buAutoNum type="arabicParenR" startAt="2"/>
            </a:pPr>
            <a:r>
              <a:rPr lang="en-US" dirty="0"/>
              <a:t>For departments handling their own budgeting: the CTMS fee plus indirects should be negotiated in your budget as a pass-through to the sponsor. OCR has provided a memo for use when communicating with the sponsor. </a:t>
            </a:r>
          </a:p>
        </p:txBody>
      </p:sp>
      <p:sp>
        <p:nvSpPr>
          <p:cNvPr id="10" name="TextBox 9">
            <a:extLst>
              <a:ext uri="{FF2B5EF4-FFF2-40B4-BE49-F238E27FC236}">
                <a16:creationId xmlns:a16="http://schemas.microsoft.com/office/drawing/2014/main" id="{E72DE6A8-8266-FC6E-F42C-C5FBB3184DBA}"/>
              </a:ext>
            </a:extLst>
          </p:cNvPr>
          <p:cNvSpPr txBox="1"/>
          <p:nvPr/>
        </p:nvSpPr>
        <p:spPr>
          <a:xfrm>
            <a:off x="6755908" y="1590322"/>
            <a:ext cx="6107836" cy="461665"/>
          </a:xfrm>
          <a:prstGeom prst="rect">
            <a:avLst/>
          </a:prstGeom>
          <a:noFill/>
        </p:spPr>
        <p:txBody>
          <a:bodyPr wrap="square">
            <a:spAutoFit/>
          </a:bodyPr>
          <a:lstStyle/>
          <a:p>
            <a:r>
              <a:rPr 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NEW </a:t>
            </a:r>
            <a:r>
              <a:rPr lang="en-US" sz="2400" b="1" dirty="0"/>
              <a:t>CTMS Start up Fee </a:t>
            </a:r>
            <a:endParaRPr lang="en-US" sz="2400" dirty="0"/>
          </a:p>
        </p:txBody>
      </p:sp>
    </p:spTree>
    <p:extLst>
      <p:ext uri="{BB962C8B-B14F-4D97-AF65-F5344CB8AC3E}">
        <p14:creationId xmlns:p14="http://schemas.microsoft.com/office/powerpoint/2010/main" val="2586439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blue ribbon with yellow text&#10;&#10;Description automatically generated">
            <a:extLst>
              <a:ext uri="{FF2B5EF4-FFF2-40B4-BE49-F238E27FC236}">
                <a16:creationId xmlns:a16="http://schemas.microsoft.com/office/drawing/2014/main" id="{5E205C15-F91A-53FF-4E54-F1E5FCCB6299}"/>
              </a:ext>
            </a:extLst>
          </p:cNvPr>
          <p:cNvPicPr>
            <a:picLocks noChangeAspect="1"/>
          </p:cNvPicPr>
          <p:nvPr/>
        </p:nvPicPr>
        <p:blipFill>
          <a:blip r:embed="rId2"/>
          <a:stretch>
            <a:fillRect/>
          </a:stretch>
        </p:blipFill>
        <p:spPr>
          <a:xfrm>
            <a:off x="10767565" y="0"/>
            <a:ext cx="1331960" cy="2128975"/>
          </a:xfrm>
          <a:prstGeom prst="rect">
            <a:avLst/>
          </a:prstGeom>
        </p:spPr>
      </p:pic>
      <p:sp>
        <p:nvSpPr>
          <p:cNvPr id="2" name="Title 1">
            <a:extLst>
              <a:ext uri="{FF2B5EF4-FFF2-40B4-BE49-F238E27FC236}">
                <a16:creationId xmlns:a16="http://schemas.microsoft.com/office/drawing/2014/main" id="{8AC34B01-BA5C-231F-333B-CC87345EBC0C}"/>
              </a:ext>
            </a:extLst>
          </p:cNvPr>
          <p:cNvSpPr>
            <a:spLocks noGrp="1"/>
          </p:cNvSpPr>
          <p:nvPr>
            <p:ph type="title"/>
          </p:nvPr>
        </p:nvSpPr>
        <p:spPr/>
        <p:txBody>
          <a:bodyPr/>
          <a:lstStyle/>
          <a:p>
            <a:pPr algn="ctr">
              <a:spcBef>
                <a:spcPct val="0"/>
              </a:spcBef>
              <a:buFontTx/>
              <a:buNone/>
            </a:pPr>
            <a:r>
              <a:rPr lang="en-US" sz="4400" dirty="0">
                <a:latin typeface="Arial" panose="020B0604020202020204" pitchFamily="34" charset="0"/>
                <a:cs typeface="Arial" panose="020B0604020202020204" pitchFamily="34" charset="0"/>
              </a:rPr>
              <a:t>Investigational Drug Pharmacy</a:t>
            </a:r>
            <a:endParaRPr lang="en-US" altLang="en-US" sz="5400" b="1" dirty="0">
              <a:solidFill>
                <a:schemeClr val="tx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CBC5C3-EF02-320C-0DF2-5A48350EA0B4}"/>
              </a:ext>
            </a:extLst>
          </p:cNvPr>
          <p:cNvSpPr>
            <a:spLocks noGrp="1"/>
          </p:cNvSpPr>
          <p:nvPr>
            <p:ph idx="1"/>
          </p:nvPr>
        </p:nvSpPr>
        <p:spPr>
          <a:xfrm>
            <a:off x="838200" y="1825625"/>
            <a:ext cx="9664083" cy="4351338"/>
          </a:xfrm>
        </p:spPr>
        <p:txBody>
          <a:bodyPr>
            <a:normAutofit/>
          </a:bodyPr>
          <a:lstStyle/>
          <a:p>
            <a:r>
              <a:rPr lang="en-US" sz="2000" b="0" i="0" u="none" strike="noStrike" baseline="0" dirty="0">
                <a:solidFill>
                  <a:srgbClr val="172D4A"/>
                </a:solidFill>
                <a:latin typeface="Roboto" panose="02000000000000000000" pitchFamily="2" charset="0"/>
              </a:rPr>
              <a:t>The policy applies to all prospective therapeutic interventional human subject research conducted or supported by employees of the University of Rochester (UR) involving investigational drugs. </a:t>
            </a:r>
          </a:p>
          <a:p>
            <a:endParaRPr lang="en-US" sz="2000" dirty="0">
              <a:solidFill>
                <a:srgbClr val="172D4A"/>
              </a:solidFill>
              <a:latin typeface="Roboto" panose="02000000000000000000" pitchFamily="2" charset="0"/>
            </a:endParaRPr>
          </a:p>
          <a:p>
            <a:r>
              <a:rPr lang="en-US" sz="2000" spc="-5" dirty="0">
                <a:solidFill>
                  <a:srgbClr val="182D4A"/>
                </a:solidFill>
                <a:effectLst/>
                <a:latin typeface="Arial" panose="020B0604020202020204" pitchFamily="34" charset="0"/>
                <a:ea typeface="Arial" panose="020B0604020202020204" pitchFamily="34" charset="0"/>
              </a:rPr>
              <a:t>It</a:t>
            </a:r>
            <a:r>
              <a:rPr lang="en-US" sz="2000" spc="-30"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is</a:t>
            </a:r>
            <a:r>
              <a:rPr lang="en-US" sz="2000" spc="-25"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an</a:t>
            </a:r>
            <a:r>
              <a:rPr lang="en-US" sz="2000" spc="-25"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expectation</a:t>
            </a:r>
            <a:r>
              <a:rPr lang="en-US" sz="2000" spc="-15"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that</a:t>
            </a:r>
            <a:r>
              <a:rPr lang="en-US" sz="2000" spc="-25"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the</a:t>
            </a:r>
            <a:r>
              <a:rPr lang="en-US" sz="2000" spc="-25"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PI</a:t>
            </a:r>
            <a:r>
              <a:rPr lang="en-US" sz="2000" spc="-25"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will</a:t>
            </a:r>
            <a:r>
              <a:rPr lang="en-US" sz="2000" spc="-20"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delegate</a:t>
            </a:r>
            <a:r>
              <a:rPr lang="en-US" sz="2000" spc="-25"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drug</a:t>
            </a:r>
            <a:r>
              <a:rPr lang="en-US" sz="2000" spc="-25"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management</a:t>
            </a:r>
            <a:r>
              <a:rPr lang="en-US" sz="2000" spc="-10"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responsibilities</a:t>
            </a:r>
            <a:r>
              <a:rPr lang="en-US" sz="2000" spc="-25"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to</a:t>
            </a:r>
            <a:r>
              <a:rPr lang="en-US" sz="2000" spc="-25"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the</a:t>
            </a:r>
            <a:r>
              <a:rPr lang="en-US" sz="2000" spc="-25"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IDS</a:t>
            </a:r>
            <a:r>
              <a:rPr lang="en-US" sz="2000" spc="-30"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and documents the delegated responsibilities via a delegation of authority</a:t>
            </a:r>
            <a:r>
              <a:rPr lang="en-US" sz="2000" spc="-205"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form.</a:t>
            </a:r>
            <a:endParaRPr lang="en-US" sz="2000" spc="-5" dirty="0">
              <a:latin typeface="Arial" panose="020B0604020202020204" pitchFamily="34" charset="0"/>
              <a:ea typeface="Arial" panose="020B0604020202020204" pitchFamily="34" charset="0"/>
            </a:endParaRPr>
          </a:p>
          <a:p>
            <a:r>
              <a:rPr lang="en-US" sz="2000" spc="-5" dirty="0">
                <a:solidFill>
                  <a:srgbClr val="182D4A"/>
                </a:solidFill>
                <a:effectLst/>
                <a:latin typeface="Arial" panose="020B0604020202020204" pitchFamily="34" charset="0"/>
                <a:ea typeface="Arial" panose="020B0604020202020204" pitchFamily="34" charset="0"/>
              </a:rPr>
              <a:t>A</a:t>
            </a:r>
            <a:r>
              <a:rPr lang="en-US" sz="2000" spc="-55"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PI</a:t>
            </a:r>
            <a:r>
              <a:rPr lang="en-US" sz="2000" spc="-55"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may</a:t>
            </a:r>
            <a:r>
              <a:rPr lang="en-US" sz="2000" spc="-55"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submit</a:t>
            </a:r>
            <a:r>
              <a:rPr lang="en-US" sz="2000" spc="-50"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a</a:t>
            </a:r>
            <a:r>
              <a:rPr lang="en-US" sz="2000" spc="-55"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request</a:t>
            </a:r>
            <a:r>
              <a:rPr lang="en-US" sz="2000" spc="-55"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for</a:t>
            </a:r>
            <a:r>
              <a:rPr lang="en-US" sz="2000" spc="-55"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an</a:t>
            </a:r>
            <a:r>
              <a:rPr lang="en-US" sz="2000" spc="-50"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exemption</a:t>
            </a:r>
            <a:r>
              <a:rPr lang="en-US" sz="2000" spc="-55"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to</a:t>
            </a:r>
            <a:r>
              <a:rPr lang="en-US" sz="2000" spc="-55"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use</a:t>
            </a:r>
            <a:r>
              <a:rPr lang="en-US" sz="2000" spc="-50"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the</a:t>
            </a:r>
            <a:r>
              <a:rPr lang="en-US" sz="2000" spc="-55"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IDS</a:t>
            </a:r>
            <a:r>
              <a:rPr lang="en-US" sz="2000" spc="-55"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as</a:t>
            </a:r>
            <a:r>
              <a:rPr lang="en-US" sz="2000" spc="-45"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outlined</a:t>
            </a:r>
            <a:r>
              <a:rPr lang="en-US" sz="2000" spc="-55"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in</a:t>
            </a:r>
            <a:r>
              <a:rPr lang="en-US" sz="2000" spc="-50"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IDS</a:t>
            </a:r>
            <a:r>
              <a:rPr lang="en-US" sz="2000" spc="-45"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Waiver</a:t>
            </a:r>
            <a:r>
              <a:rPr lang="en-US" sz="2000" spc="-55"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Procedure for</a:t>
            </a:r>
            <a:r>
              <a:rPr lang="en-US" sz="2000" spc="-30"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a</a:t>
            </a:r>
            <a:r>
              <a:rPr lang="en-US" sz="2000" spc="-30"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clinical</a:t>
            </a:r>
            <a:r>
              <a:rPr lang="en-US" sz="2000" spc="-25"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trial</a:t>
            </a:r>
            <a:r>
              <a:rPr lang="en-US" sz="2000" spc="-20"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protocol</a:t>
            </a:r>
            <a:r>
              <a:rPr lang="en-US" sz="2000" spc="-25"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that</a:t>
            </a:r>
            <a:r>
              <a:rPr lang="en-US" sz="2000" spc="-30"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uses</a:t>
            </a:r>
            <a:r>
              <a:rPr lang="en-US" sz="2000" spc="-30"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an</a:t>
            </a:r>
            <a:r>
              <a:rPr lang="en-US" sz="2000" spc="-15"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investigational</a:t>
            </a:r>
            <a:r>
              <a:rPr lang="en-US" sz="2000" spc="-30"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product.</a:t>
            </a:r>
            <a:endParaRPr lang="en-US" sz="2000" spc="-5" dirty="0">
              <a:effectLst/>
              <a:latin typeface="Arial" panose="020B0604020202020204" pitchFamily="34" charset="0"/>
              <a:ea typeface="Arial" panose="020B0604020202020204" pitchFamily="34" charset="0"/>
            </a:endParaRPr>
          </a:p>
          <a:p>
            <a:pPr marL="457200" marR="493395" lvl="1" indent="0">
              <a:lnSpc>
                <a:spcPct val="112000"/>
              </a:lnSpc>
              <a:spcBef>
                <a:spcPts val="445"/>
              </a:spcBef>
              <a:spcAft>
                <a:spcPts val="0"/>
              </a:spcAft>
              <a:buClr>
                <a:srgbClr val="182D4A"/>
              </a:buClr>
              <a:buSzPts val="1050"/>
              <a:buNone/>
              <a:tabLst>
                <a:tab pos="1388745" algn="l"/>
              </a:tabLst>
            </a:pPr>
            <a:r>
              <a:rPr lang="en-US" sz="2000" spc="-5" dirty="0">
                <a:solidFill>
                  <a:srgbClr val="182D4A"/>
                </a:solidFill>
                <a:effectLst/>
                <a:latin typeface="Arial" panose="020B0604020202020204" pitchFamily="34" charset="0"/>
                <a:ea typeface="Arial" panose="020B0604020202020204" pitchFamily="34" charset="0"/>
              </a:rPr>
              <a:t>The</a:t>
            </a:r>
            <a:r>
              <a:rPr lang="en-US" sz="2000" spc="-35"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request</a:t>
            </a:r>
            <a:r>
              <a:rPr lang="en-US" sz="2000" spc="-30"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for</a:t>
            </a:r>
            <a:r>
              <a:rPr lang="en-US" sz="2000" spc="-30"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exemption</a:t>
            </a:r>
            <a:r>
              <a:rPr lang="en-US" sz="2000" spc="-30"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to</a:t>
            </a:r>
            <a:r>
              <a:rPr lang="en-US" sz="2000" spc="-30"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use</a:t>
            </a:r>
            <a:r>
              <a:rPr lang="en-US" sz="2000" spc="-30"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the</a:t>
            </a:r>
            <a:r>
              <a:rPr lang="en-US" sz="2000" spc="-30"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IDS</a:t>
            </a:r>
            <a:r>
              <a:rPr lang="en-US" sz="2000" spc="-30"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will</a:t>
            </a:r>
            <a:r>
              <a:rPr lang="en-US" sz="2000" spc="-20"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be</a:t>
            </a:r>
            <a:r>
              <a:rPr lang="en-US" sz="2000" spc="-30"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study-specific</a:t>
            </a:r>
            <a:r>
              <a:rPr lang="en-US" sz="2000" spc="-35"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and</a:t>
            </a:r>
            <a:r>
              <a:rPr lang="en-US" sz="2000" spc="-20"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will</a:t>
            </a:r>
            <a:r>
              <a:rPr lang="en-US" sz="2000" spc="-30"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not</a:t>
            </a:r>
            <a:r>
              <a:rPr lang="en-US" sz="2000" spc="-30"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be considered or granted for all studies conducted by an investigator or within a division or</a:t>
            </a:r>
            <a:r>
              <a:rPr lang="en-US" sz="2000" spc="-70" dirty="0">
                <a:solidFill>
                  <a:srgbClr val="182D4A"/>
                </a:solidFill>
                <a:effectLst/>
                <a:latin typeface="Arial" panose="020B0604020202020204" pitchFamily="34" charset="0"/>
                <a:ea typeface="Arial" panose="020B0604020202020204" pitchFamily="34" charset="0"/>
              </a:rPr>
              <a:t> </a:t>
            </a:r>
            <a:r>
              <a:rPr lang="en-US" sz="2000" spc="-5" dirty="0">
                <a:solidFill>
                  <a:srgbClr val="182D4A"/>
                </a:solidFill>
                <a:effectLst/>
                <a:latin typeface="Arial" panose="020B0604020202020204" pitchFamily="34" charset="0"/>
                <a:ea typeface="Arial" panose="020B0604020202020204" pitchFamily="34" charset="0"/>
              </a:rPr>
              <a:t>department.</a:t>
            </a:r>
            <a:endParaRPr lang="en-US" sz="2000" spc="-5" dirty="0">
              <a:effectLst/>
              <a:latin typeface="Arial" panose="020B0604020202020204" pitchFamily="34" charset="0"/>
              <a:ea typeface="Arial" panose="020B0604020202020204" pitchFamily="34" charset="0"/>
            </a:endParaRPr>
          </a:p>
        </p:txBody>
      </p:sp>
      <p:sp>
        <p:nvSpPr>
          <p:cNvPr id="5" name="TextBox 4">
            <a:extLst>
              <a:ext uri="{FF2B5EF4-FFF2-40B4-BE49-F238E27FC236}">
                <a16:creationId xmlns:a16="http://schemas.microsoft.com/office/drawing/2014/main" id="{BC4861E3-EC96-7914-601F-D6412C83C8FA}"/>
              </a:ext>
            </a:extLst>
          </p:cNvPr>
          <p:cNvSpPr txBox="1"/>
          <p:nvPr/>
        </p:nvSpPr>
        <p:spPr>
          <a:xfrm>
            <a:off x="552261" y="5875699"/>
            <a:ext cx="10801539" cy="923330"/>
          </a:xfrm>
          <a:prstGeom prst="rect">
            <a:avLst/>
          </a:prstGeom>
          <a:noFill/>
        </p:spPr>
        <p:txBody>
          <a:bodyPr wrap="square" rtlCol="0">
            <a:spAutoFit/>
          </a:bodyPr>
          <a:lstStyle/>
          <a:p>
            <a:r>
              <a:rPr lang="en-US" dirty="0">
                <a:hlinkClick r:id="rId3"/>
              </a:rPr>
              <a:t>https://sites.mc.rochester.edu/departments/pharmacy/strong-memorial-hospital-inpatient-service-locations/investigational-drug-services/</a:t>
            </a:r>
            <a:endParaRPr lang="en-US" dirty="0"/>
          </a:p>
          <a:p>
            <a:endParaRPr lang="en-US" dirty="0"/>
          </a:p>
        </p:txBody>
      </p:sp>
    </p:spTree>
    <p:extLst>
      <p:ext uri="{BB962C8B-B14F-4D97-AF65-F5344CB8AC3E}">
        <p14:creationId xmlns:p14="http://schemas.microsoft.com/office/powerpoint/2010/main" val="3094964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blue ribbon with yellow text&#10;&#10;Description automatically generated">
            <a:extLst>
              <a:ext uri="{FF2B5EF4-FFF2-40B4-BE49-F238E27FC236}">
                <a16:creationId xmlns:a16="http://schemas.microsoft.com/office/drawing/2014/main" id="{5E205C15-F91A-53FF-4E54-F1E5FCCB6299}"/>
              </a:ext>
            </a:extLst>
          </p:cNvPr>
          <p:cNvPicPr>
            <a:picLocks noChangeAspect="1"/>
          </p:cNvPicPr>
          <p:nvPr/>
        </p:nvPicPr>
        <p:blipFill>
          <a:blip r:embed="rId2"/>
          <a:stretch>
            <a:fillRect/>
          </a:stretch>
        </p:blipFill>
        <p:spPr>
          <a:xfrm>
            <a:off x="10767565" y="0"/>
            <a:ext cx="1331960" cy="2128975"/>
          </a:xfrm>
          <a:prstGeom prst="rect">
            <a:avLst/>
          </a:prstGeom>
        </p:spPr>
      </p:pic>
      <p:sp>
        <p:nvSpPr>
          <p:cNvPr id="2" name="Title 1">
            <a:extLst>
              <a:ext uri="{FF2B5EF4-FFF2-40B4-BE49-F238E27FC236}">
                <a16:creationId xmlns:a16="http://schemas.microsoft.com/office/drawing/2014/main" id="{8AC34B01-BA5C-231F-333B-CC87345EBC0C}"/>
              </a:ext>
            </a:extLst>
          </p:cNvPr>
          <p:cNvSpPr>
            <a:spLocks noGrp="1"/>
          </p:cNvSpPr>
          <p:nvPr>
            <p:ph type="title"/>
          </p:nvPr>
        </p:nvSpPr>
        <p:spPr/>
        <p:txBody>
          <a:bodyPr/>
          <a:lstStyle/>
          <a:p>
            <a:pPr algn="ctr">
              <a:spcBef>
                <a:spcPct val="0"/>
              </a:spcBef>
              <a:buFontTx/>
              <a:buNone/>
            </a:pPr>
            <a:r>
              <a:rPr lang="en-US" sz="4400" dirty="0">
                <a:latin typeface="Arial" panose="020B0604020202020204" pitchFamily="34" charset="0"/>
                <a:cs typeface="Arial" panose="020B0604020202020204" pitchFamily="34" charset="0"/>
              </a:rPr>
              <a:t>Participant Support</a:t>
            </a:r>
            <a:endParaRPr lang="en-US" altLang="en-US" sz="5400" b="1" dirty="0">
              <a:solidFill>
                <a:schemeClr val="tx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CBC5C3-EF02-320C-0DF2-5A48350EA0B4}"/>
              </a:ext>
            </a:extLst>
          </p:cNvPr>
          <p:cNvSpPr>
            <a:spLocks noGrp="1"/>
          </p:cNvSpPr>
          <p:nvPr>
            <p:ph idx="1"/>
          </p:nvPr>
        </p:nvSpPr>
        <p:spPr>
          <a:xfrm>
            <a:off x="838200" y="1825624"/>
            <a:ext cx="10312153" cy="4956915"/>
          </a:xfrm>
        </p:spPr>
        <p:txBody>
          <a:bodyPr>
            <a:normAutofit/>
          </a:bodyPr>
          <a:lstStyle/>
          <a:p>
            <a:pPr marL="0" marR="0" indent="0">
              <a:spcBef>
                <a:spcPts val="0"/>
              </a:spcBef>
              <a:spcAft>
                <a:spcPts val="0"/>
              </a:spcAft>
              <a:buNone/>
            </a:pPr>
            <a:r>
              <a:rPr lang="en-US" sz="18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Prior approval is typically required if:</a:t>
            </a:r>
          </a:p>
          <a:p>
            <a:pPr marL="0" marR="0" indent="0">
              <a:spcBef>
                <a:spcPts val="0"/>
              </a:spcBef>
              <a:spcAft>
                <a:spcPts val="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Participant Support Costs will be charged and were not already budgeted and approved for the award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Funds will be moving out of any Participant Support Cost budget category and into a non-Participant Support Cost budget category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18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Prior approval is </a:t>
            </a:r>
            <a:r>
              <a:rPr lang="en-US" sz="1800" u="sng"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not</a:t>
            </a:r>
            <a:r>
              <a:rPr lang="en-US" sz="18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typically required if:</a:t>
            </a:r>
            <a:endParaRPr lang="en-US" sz="1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The rebudget is solely amongst Participant Support Cost categories (stipends, travel, subsistence allowances, registration fees), as long as the scope of work remains the same and the Participant Support Cost category was approved prior to the rebudget (at proposal or award stage)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Funds are moving out of a non-Participant Support Cost category and into a Participant Support Cost category (so that more may be expended on Participant Support Costs), as long as the scope of work remains the same and the Participant Support Cost category existed prior to the rebudget (at proposal or award stage).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As always, check the award and sponsor terms to confirm whether prior approval is needed.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spcBef>
                <a:spcPct val="0"/>
              </a:spcBef>
              <a:buFontTx/>
              <a:buNone/>
            </a:pPr>
            <a:endParaRPr lang="en-US" dirty="0"/>
          </a:p>
        </p:txBody>
      </p:sp>
    </p:spTree>
    <p:extLst>
      <p:ext uri="{BB962C8B-B14F-4D97-AF65-F5344CB8AC3E}">
        <p14:creationId xmlns:p14="http://schemas.microsoft.com/office/powerpoint/2010/main" val="2586749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blue ribbon with yellow text&#10;&#10;Description automatically generated">
            <a:extLst>
              <a:ext uri="{FF2B5EF4-FFF2-40B4-BE49-F238E27FC236}">
                <a16:creationId xmlns:a16="http://schemas.microsoft.com/office/drawing/2014/main" id="{5E205C15-F91A-53FF-4E54-F1E5FCCB6299}"/>
              </a:ext>
            </a:extLst>
          </p:cNvPr>
          <p:cNvPicPr>
            <a:picLocks noChangeAspect="1"/>
          </p:cNvPicPr>
          <p:nvPr/>
        </p:nvPicPr>
        <p:blipFill>
          <a:blip r:embed="rId2"/>
          <a:stretch>
            <a:fillRect/>
          </a:stretch>
        </p:blipFill>
        <p:spPr>
          <a:xfrm>
            <a:off x="10767565" y="0"/>
            <a:ext cx="1331960" cy="2128975"/>
          </a:xfrm>
          <a:prstGeom prst="rect">
            <a:avLst/>
          </a:prstGeom>
        </p:spPr>
      </p:pic>
      <p:sp>
        <p:nvSpPr>
          <p:cNvPr id="2" name="Title 1">
            <a:extLst>
              <a:ext uri="{FF2B5EF4-FFF2-40B4-BE49-F238E27FC236}">
                <a16:creationId xmlns:a16="http://schemas.microsoft.com/office/drawing/2014/main" id="{8AC34B01-BA5C-231F-333B-CC87345EBC0C}"/>
              </a:ext>
            </a:extLst>
          </p:cNvPr>
          <p:cNvSpPr>
            <a:spLocks noGrp="1"/>
          </p:cNvSpPr>
          <p:nvPr>
            <p:ph type="title"/>
          </p:nvPr>
        </p:nvSpPr>
        <p:spPr/>
        <p:txBody>
          <a:bodyPr/>
          <a:lstStyle/>
          <a:p>
            <a:pPr algn="ctr">
              <a:spcBef>
                <a:spcPct val="0"/>
              </a:spcBef>
              <a:buFontTx/>
              <a:buNone/>
            </a:pPr>
            <a:r>
              <a:rPr lang="en-US" sz="4400" dirty="0">
                <a:latin typeface="Arial" panose="020B0604020202020204" pitchFamily="34" charset="0"/>
                <a:cs typeface="Arial" panose="020B0604020202020204" pitchFamily="34" charset="0"/>
              </a:rPr>
              <a:t>Visas/Immigration</a:t>
            </a:r>
            <a:endParaRPr lang="en-US" altLang="en-US" sz="5400" b="1" dirty="0">
              <a:solidFill>
                <a:schemeClr val="tx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CBC5C3-EF02-320C-0DF2-5A48350EA0B4}"/>
              </a:ext>
            </a:extLst>
          </p:cNvPr>
          <p:cNvSpPr>
            <a:spLocks noGrp="1"/>
          </p:cNvSpPr>
          <p:nvPr>
            <p:ph idx="1"/>
          </p:nvPr>
        </p:nvSpPr>
        <p:spPr>
          <a:xfrm>
            <a:off x="838200" y="1420426"/>
            <a:ext cx="10099089" cy="5291091"/>
          </a:xfrm>
        </p:spPr>
        <p:txBody>
          <a:bodyPr>
            <a:normAutofit fontScale="92500" lnSpcReduction="20000"/>
          </a:bodyPr>
          <a:lstStyle/>
          <a:p>
            <a:pPr>
              <a:spcBef>
                <a:spcPct val="0"/>
              </a:spcBef>
            </a:pPr>
            <a:r>
              <a:rPr lang="en-US" sz="2600" dirty="0"/>
              <a:t>If a non-citizen person’s appointment benefits the University through contribution toward achievement of a sponsored project’s scope of work, the costs associated with immigration sponsorship of such person may be directly charged to the project. </a:t>
            </a:r>
          </a:p>
          <a:p>
            <a:pPr>
              <a:spcBef>
                <a:spcPct val="0"/>
              </a:spcBef>
              <a:buFontTx/>
              <a:buNone/>
            </a:pPr>
            <a:endParaRPr lang="en-US" sz="2600" dirty="0"/>
          </a:p>
          <a:p>
            <a:pPr>
              <a:spcBef>
                <a:spcPct val="0"/>
              </a:spcBef>
            </a:pPr>
            <a:r>
              <a:rPr lang="en-US" sz="2600" dirty="0"/>
              <a:t>These costs must be attributed to initial recruitment and filing of the initial petition with the immigration service or the Department of State. Costs are allowable on sponsored projects for the following immigration categories: </a:t>
            </a:r>
          </a:p>
          <a:p>
            <a:pPr>
              <a:spcBef>
                <a:spcPct val="0"/>
              </a:spcBef>
            </a:pPr>
            <a:endParaRPr lang="en-US" sz="2600" dirty="0"/>
          </a:p>
          <a:p>
            <a:pPr>
              <a:spcBef>
                <a:spcPct val="0"/>
              </a:spcBef>
              <a:buFontTx/>
              <a:buNone/>
            </a:pPr>
            <a:r>
              <a:rPr lang="en-US" dirty="0"/>
              <a:t>	</a:t>
            </a:r>
            <a:r>
              <a:rPr lang="en-US" sz="2600" u="sng" dirty="0"/>
              <a:t>H-1B and O-1 Visas </a:t>
            </a:r>
            <a:r>
              <a:rPr lang="en-US" sz="2600" dirty="0"/>
              <a:t>- Expenses related to H-1B and O-1 sponsorship are allowable for new recruits. Costs are not allowable for extensions of existing H-1B or O-1 visas or amended petitions. </a:t>
            </a:r>
          </a:p>
          <a:p>
            <a:pPr>
              <a:spcBef>
                <a:spcPct val="0"/>
              </a:spcBef>
              <a:buFontTx/>
              <a:buNone/>
            </a:pPr>
            <a:endParaRPr lang="en-US" sz="2600" dirty="0"/>
          </a:p>
          <a:p>
            <a:pPr>
              <a:spcBef>
                <a:spcPct val="0"/>
              </a:spcBef>
              <a:buFontTx/>
              <a:buNone/>
            </a:pPr>
            <a:r>
              <a:rPr lang="en-US" sz="2600" dirty="0"/>
              <a:t>	</a:t>
            </a:r>
            <a:r>
              <a:rPr lang="en-US" sz="2600" u="sng" dirty="0"/>
              <a:t>J-1 Visas</a:t>
            </a:r>
            <a:r>
              <a:rPr lang="en-US" sz="2600" dirty="0"/>
              <a:t> - If the purpose of the scholar is to work on a specific sponsored project, the sponsoring department may use sponsored project funds to either pay or reimburse the cost of the Student Exchange Visitor Information System (SEVIS) and visa fees.</a:t>
            </a:r>
          </a:p>
        </p:txBody>
      </p:sp>
    </p:spTree>
    <p:extLst>
      <p:ext uri="{BB962C8B-B14F-4D97-AF65-F5344CB8AC3E}">
        <p14:creationId xmlns:p14="http://schemas.microsoft.com/office/powerpoint/2010/main" val="1595287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blue ribbon with yellow text&#10;&#10;Description automatically generated">
            <a:extLst>
              <a:ext uri="{FF2B5EF4-FFF2-40B4-BE49-F238E27FC236}">
                <a16:creationId xmlns:a16="http://schemas.microsoft.com/office/drawing/2014/main" id="{5E205C15-F91A-53FF-4E54-F1E5FCCB6299}"/>
              </a:ext>
            </a:extLst>
          </p:cNvPr>
          <p:cNvPicPr>
            <a:picLocks noChangeAspect="1"/>
          </p:cNvPicPr>
          <p:nvPr/>
        </p:nvPicPr>
        <p:blipFill>
          <a:blip r:embed="rId2"/>
          <a:stretch>
            <a:fillRect/>
          </a:stretch>
        </p:blipFill>
        <p:spPr>
          <a:xfrm>
            <a:off x="10767565" y="0"/>
            <a:ext cx="1331960" cy="2128975"/>
          </a:xfrm>
          <a:prstGeom prst="rect">
            <a:avLst/>
          </a:prstGeom>
        </p:spPr>
      </p:pic>
      <p:sp>
        <p:nvSpPr>
          <p:cNvPr id="2" name="Title 1">
            <a:extLst>
              <a:ext uri="{FF2B5EF4-FFF2-40B4-BE49-F238E27FC236}">
                <a16:creationId xmlns:a16="http://schemas.microsoft.com/office/drawing/2014/main" id="{8AC34B01-BA5C-231F-333B-CC87345EBC0C}"/>
              </a:ext>
            </a:extLst>
          </p:cNvPr>
          <p:cNvSpPr>
            <a:spLocks noGrp="1"/>
          </p:cNvSpPr>
          <p:nvPr>
            <p:ph type="title"/>
          </p:nvPr>
        </p:nvSpPr>
        <p:spPr/>
        <p:txBody>
          <a:bodyPr/>
          <a:lstStyle/>
          <a:p>
            <a:pPr algn="ctr">
              <a:spcBef>
                <a:spcPct val="0"/>
              </a:spcBef>
              <a:buFontTx/>
              <a:buNone/>
            </a:pPr>
            <a:r>
              <a:rPr lang="en-US" sz="4400" dirty="0">
                <a:latin typeface="Arial" panose="020B0604020202020204" pitchFamily="34" charset="0"/>
                <a:cs typeface="Arial" panose="020B0604020202020204" pitchFamily="34" charset="0"/>
              </a:rPr>
              <a:t>Visas/Immigration</a:t>
            </a:r>
            <a:endParaRPr lang="en-US" altLang="en-US" sz="5400" b="1" dirty="0">
              <a:solidFill>
                <a:schemeClr val="tx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CBC5C3-EF02-320C-0DF2-5A48350EA0B4}"/>
              </a:ext>
            </a:extLst>
          </p:cNvPr>
          <p:cNvSpPr>
            <a:spLocks noGrp="1"/>
          </p:cNvSpPr>
          <p:nvPr>
            <p:ph idx="1"/>
          </p:nvPr>
        </p:nvSpPr>
        <p:spPr>
          <a:xfrm>
            <a:off x="838200" y="1420426"/>
            <a:ext cx="10099089" cy="5291091"/>
          </a:xfrm>
        </p:spPr>
        <p:txBody>
          <a:bodyPr>
            <a:normAutofit/>
          </a:bodyPr>
          <a:lstStyle/>
          <a:p>
            <a:pPr>
              <a:spcBef>
                <a:spcPct val="0"/>
              </a:spcBef>
            </a:pPr>
            <a:r>
              <a:rPr lang="en-US" sz="2400" dirty="0"/>
              <a:t>If the immigration status is denied, any costs initially allocated to a sponsored project must be covered by an alternative source with removal of the expenses from the sponsored project. If the newly hired person leaves within 12 months after hire - for personal or other professional reasons - all immigration sponsorship costs of such person that had been charged to the project must be transferred to a departmental account. </a:t>
            </a:r>
          </a:p>
          <a:p>
            <a:pPr>
              <a:spcBef>
                <a:spcPct val="0"/>
              </a:spcBef>
            </a:pPr>
            <a:endParaRPr lang="en-US" sz="2400" dirty="0"/>
          </a:p>
          <a:p>
            <a:pPr>
              <a:spcBef>
                <a:spcPct val="0"/>
              </a:spcBef>
            </a:pPr>
            <a:r>
              <a:rPr lang="en-US" sz="2400" dirty="0"/>
              <a:t>The following are examples of costs not permitted to be allocated to a sponsored project: </a:t>
            </a:r>
          </a:p>
          <a:p>
            <a:pPr>
              <a:spcBef>
                <a:spcPct val="0"/>
              </a:spcBef>
            </a:pPr>
            <a:endParaRPr lang="en-US" sz="2400" dirty="0"/>
          </a:p>
          <a:p>
            <a:pPr lvl="1">
              <a:spcBef>
                <a:spcPct val="0"/>
              </a:spcBef>
            </a:pPr>
            <a:r>
              <a:rPr lang="en-US" sz="2000" dirty="0"/>
              <a:t> Costs for Legal Permanent Residency (LPR) status </a:t>
            </a:r>
          </a:p>
          <a:p>
            <a:pPr lvl="1">
              <a:spcBef>
                <a:spcPct val="0"/>
              </a:spcBef>
            </a:pPr>
            <a:r>
              <a:rPr lang="en-US" sz="2000" dirty="0"/>
              <a:t>Fees to renew visas </a:t>
            </a:r>
          </a:p>
          <a:p>
            <a:pPr lvl="1">
              <a:spcBef>
                <a:spcPct val="0"/>
              </a:spcBef>
            </a:pPr>
            <a:r>
              <a:rPr lang="en-US" sz="2000" dirty="0"/>
              <a:t>Costs associated with F-1 student employment visas (OPT application fees) </a:t>
            </a:r>
          </a:p>
          <a:p>
            <a:pPr lvl="1">
              <a:spcBef>
                <a:spcPct val="0"/>
              </a:spcBef>
            </a:pPr>
            <a:r>
              <a:rPr lang="en-US" sz="2000" dirty="0"/>
              <a:t>Fees associated with J-1 scholars who are not coming to work directly on the sponsored project</a:t>
            </a:r>
          </a:p>
        </p:txBody>
      </p:sp>
    </p:spTree>
    <p:extLst>
      <p:ext uri="{BB962C8B-B14F-4D97-AF65-F5344CB8AC3E}">
        <p14:creationId xmlns:p14="http://schemas.microsoft.com/office/powerpoint/2010/main" val="2500212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blue ribbon with yellow text&#10;&#10;Description automatically generated">
            <a:extLst>
              <a:ext uri="{FF2B5EF4-FFF2-40B4-BE49-F238E27FC236}">
                <a16:creationId xmlns:a16="http://schemas.microsoft.com/office/drawing/2014/main" id="{5E205C15-F91A-53FF-4E54-F1E5FCCB6299}"/>
              </a:ext>
            </a:extLst>
          </p:cNvPr>
          <p:cNvPicPr>
            <a:picLocks noChangeAspect="1"/>
          </p:cNvPicPr>
          <p:nvPr/>
        </p:nvPicPr>
        <p:blipFill>
          <a:blip r:embed="rId2"/>
          <a:stretch>
            <a:fillRect/>
          </a:stretch>
        </p:blipFill>
        <p:spPr>
          <a:xfrm>
            <a:off x="10767565" y="0"/>
            <a:ext cx="1331960" cy="2128975"/>
          </a:xfrm>
          <a:prstGeom prst="rect">
            <a:avLst/>
          </a:prstGeom>
        </p:spPr>
      </p:pic>
      <p:sp>
        <p:nvSpPr>
          <p:cNvPr id="2" name="Title 1">
            <a:extLst>
              <a:ext uri="{FF2B5EF4-FFF2-40B4-BE49-F238E27FC236}">
                <a16:creationId xmlns:a16="http://schemas.microsoft.com/office/drawing/2014/main" id="{8AC34B01-BA5C-231F-333B-CC87345EBC0C}"/>
              </a:ext>
            </a:extLst>
          </p:cNvPr>
          <p:cNvSpPr>
            <a:spLocks noGrp="1"/>
          </p:cNvSpPr>
          <p:nvPr>
            <p:ph type="title"/>
          </p:nvPr>
        </p:nvSpPr>
        <p:spPr/>
        <p:txBody>
          <a:bodyPr/>
          <a:lstStyle/>
          <a:p>
            <a:pPr algn="ctr">
              <a:spcBef>
                <a:spcPct val="0"/>
              </a:spcBef>
              <a:buFontTx/>
              <a:buNone/>
            </a:pPr>
            <a:r>
              <a:rPr lang="en-US" sz="4400" dirty="0">
                <a:latin typeface="Arial" panose="020B0604020202020204" pitchFamily="34" charset="0"/>
                <a:cs typeface="Arial" panose="020B0604020202020204" pitchFamily="34" charset="0"/>
              </a:rPr>
              <a:t>Malign Foreign Talent </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Recruitment Program</a:t>
            </a:r>
            <a:endParaRPr lang="en-US" altLang="en-US" sz="5400" b="1" dirty="0">
              <a:solidFill>
                <a:schemeClr val="tx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CBC5C3-EF02-320C-0DF2-5A48350EA0B4}"/>
              </a:ext>
            </a:extLst>
          </p:cNvPr>
          <p:cNvSpPr>
            <a:spLocks noGrp="1"/>
          </p:cNvSpPr>
          <p:nvPr>
            <p:ph idx="1"/>
          </p:nvPr>
        </p:nvSpPr>
        <p:spPr>
          <a:xfrm>
            <a:off x="838200" y="1825625"/>
            <a:ext cx="9664083" cy="4351338"/>
          </a:xfrm>
        </p:spPr>
        <p:txBody>
          <a:bodyPr>
            <a:normAutofit/>
          </a:bodyPr>
          <a:lstStyle/>
          <a:p>
            <a:r>
              <a:rPr lang="en-US" sz="2800" kern="0" dirty="0">
                <a:solidFill>
                  <a:srgbClr val="000000"/>
                </a:solidFill>
                <a:effectLst/>
                <a:latin typeface="Calibri" panose="020F0502020204030204" pitchFamily="34" charset="0"/>
                <a:ea typeface="Times New Roman" panose="02020603050405020304" pitchFamily="18" charset="0"/>
              </a:rPr>
              <a:t>The CHIPS Act of 2022 requires that each federal research agency establish a policy requiring that covered individuals (including senior and key personnel) certify that they are not part of a malign foreign talent recruitment program (defined below) in the proposal submission and annually thereafter</a:t>
            </a:r>
          </a:p>
          <a:p>
            <a:r>
              <a:rPr lang="en-US" sz="2800" kern="0" dirty="0">
                <a:solidFill>
                  <a:srgbClr val="000000"/>
                </a:solidFill>
                <a:effectLst/>
                <a:latin typeface="Calibri" panose="020F0502020204030204" pitchFamily="34" charset="0"/>
                <a:ea typeface="Times New Roman" panose="02020603050405020304" pitchFamily="18" charset="0"/>
              </a:rPr>
              <a:t>The CHIPS Act also prohibits research and development awards from being made for any proposal in which a covered individual is participating in a malign foreign talent recruitment program. </a:t>
            </a:r>
          </a:p>
          <a:p>
            <a:pPr>
              <a:spcBef>
                <a:spcPct val="0"/>
              </a:spcBef>
              <a:buFontTx/>
              <a:buNone/>
            </a:pPr>
            <a:endParaRPr lang="en-US" dirty="0"/>
          </a:p>
        </p:txBody>
      </p:sp>
    </p:spTree>
    <p:extLst>
      <p:ext uri="{BB962C8B-B14F-4D97-AF65-F5344CB8AC3E}">
        <p14:creationId xmlns:p14="http://schemas.microsoft.com/office/powerpoint/2010/main" val="947424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blue ribbon with yellow text&#10;&#10;Description automatically generated">
            <a:extLst>
              <a:ext uri="{FF2B5EF4-FFF2-40B4-BE49-F238E27FC236}">
                <a16:creationId xmlns:a16="http://schemas.microsoft.com/office/drawing/2014/main" id="{5E205C15-F91A-53FF-4E54-F1E5FCCB6299}"/>
              </a:ext>
            </a:extLst>
          </p:cNvPr>
          <p:cNvPicPr>
            <a:picLocks noChangeAspect="1"/>
          </p:cNvPicPr>
          <p:nvPr/>
        </p:nvPicPr>
        <p:blipFill>
          <a:blip r:embed="rId2"/>
          <a:stretch>
            <a:fillRect/>
          </a:stretch>
        </p:blipFill>
        <p:spPr>
          <a:xfrm>
            <a:off x="10767565" y="0"/>
            <a:ext cx="1331960" cy="2128975"/>
          </a:xfrm>
          <a:prstGeom prst="rect">
            <a:avLst/>
          </a:prstGeom>
        </p:spPr>
      </p:pic>
      <p:sp>
        <p:nvSpPr>
          <p:cNvPr id="2" name="Title 1">
            <a:extLst>
              <a:ext uri="{FF2B5EF4-FFF2-40B4-BE49-F238E27FC236}">
                <a16:creationId xmlns:a16="http://schemas.microsoft.com/office/drawing/2014/main" id="{8AC34B01-BA5C-231F-333B-CC87345EBC0C}"/>
              </a:ext>
            </a:extLst>
          </p:cNvPr>
          <p:cNvSpPr>
            <a:spLocks noGrp="1"/>
          </p:cNvSpPr>
          <p:nvPr>
            <p:ph type="title"/>
          </p:nvPr>
        </p:nvSpPr>
        <p:spPr/>
        <p:txBody>
          <a:bodyPr/>
          <a:lstStyle/>
          <a:p>
            <a:pPr algn="ctr">
              <a:spcBef>
                <a:spcPct val="0"/>
              </a:spcBef>
              <a:buFontTx/>
              <a:buNone/>
            </a:pPr>
            <a:r>
              <a:rPr lang="en-US" sz="4400" dirty="0">
                <a:latin typeface="Arial" panose="020B0604020202020204" pitchFamily="34" charset="0"/>
                <a:cs typeface="Arial" panose="020B0604020202020204" pitchFamily="34" charset="0"/>
              </a:rPr>
              <a:t>Malign Foreign Talent </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Recruitment Program</a:t>
            </a:r>
            <a:endParaRPr lang="en-US" altLang="en-US" sz="5400" b="1" dirty="0">
              <a:solidFill>
                <a:schemeClr val="tx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CBC5C3-EF02-320C-0DF2-5A48350EA0B4}"/>
              </a:ext>
            </a:extLst>
          </p:cNvPr>
          <p:cNvSpPr>
            <a:spLocks noGrp="1"/>
          </p:cNvSpPr>
          <p:nvPr>
            <p:ph idx="1"/>
          </p:nvPr>
        </p:nvSpPr>
        <p:spPr>
          <a:xfrm>
            <a:off x="838200" y="1825625"/>
            <a:ext cx="9664083" cy="4351338"/>
          </a:xfrm>
        </p:spPr>
        <p:txBody>
          <a:bodyPr>
            <a:normAutofit fontScale="92500" lnSpcReduction="20000"/>
          </a:bodyPr>
          <a:lstStyle/>
          <a:p>
            <a:pPr marL="0" indent="0">
              <a:buNone/>
            </a:pPr>
            <a:r>
              <a:rPr lang="en-US" sz="2800" b="0" i="1" u="sng" dirty="0">
                <a:solidFill>
                  <a:srgbClr val="467886"/>
                </a:solidFill>
                <a:effectLst/>
                <a:latin typeface="Aptos" panose="020B0004020202020204" pitchFamily="34" charset="0"/>
                <a:hlinkClick r:id="rId3"/>
              </a:rPr>
              <a:t>Policy on Malign Foreign Talent Recruitment Programs &amp; Foreign Talent Recruitment Programs</a:t>
            </a:r>
            <a:r>
              <a:rPr lang="en-US" sz="2800" b="0" i="0" dirty="0">
                <a:solidFill>
                  <a:srgbClr val="000000"/>
                </a:solidFill>
                <a:effectLst/>
                <a:latin typeface="Aptos" panose="020B0004020202020204" pitchFamily="34" charset="0"/>
              </a:rPr>
              <a:t>.</a:t>
            </a:r>
            <a:endParaRPr lang="en-US" sz="2800" kern="100" dirty="0">
              <a:solidFill>
                <a:srgbClr val="000000"/>
              </a:solidFill>
              <a:latin typeface="Aptos" panose="020B0004020202020204" pitchFamily="34" charset="0"/>
              <a:ea typeface="Aptos" panose="020B0004020202020204" pitchFamily="34" charset="0"/>
              <a:cs typeface="Times New Roman" panose="02020603050405020304" pitchFamily="18" charset="0"/>
            </a:endParaRPr>
          </a:p>
          <a:p>
            <a:r>
              <a:rPr lang="en-US" sz="2800" kern="100" dirty="0">
                <a:solidFill>
                  <a:srgbClr val="000000"/>
                </a:solidFill>
                <a:latin typeface="Aptos" panose="020B0004020202020204" pitchFamily="34" charset="0"/>
                <a:ea typeface="Aptos" panose="020B0004020202020204" pitchFamily="34" charset="0"/>
                <a:cs typeface="Times New Roman" panose="02020603050405020304" pitchFamily="18" charset="0"/>
              </a:rPr>
              <a:t>UR’s </a:t>
            </a:r>
            <a:r>
              <a:rPr lang="en-US" sz="2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policy states that “covered individuals” are prohibited from participating in “malign foreign talent recruitment programs” and must take steps to disclose participation in “foreign talent recruitment programs.” </a:t>
            </a:r>
          </a:p>
          <a:p>
            <a:r>
              <a:rPr lang="en-US" sz="2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“Covered individual” refers to individuals who contribute in a substantive, meaningful way to a research project proposed to a federal research agency, such as individuals identified as the Principal Investigator or Senior / Key Personnel in the award proposal. </a:t>
            </a:r>
          </a:p>
          <a:p>
            <a:r>
              <a:rPr lang="en-US" sz="2800" kern="100" dirty="0">
                <a:solidFill>
                  <a:srgbClr val="000000"/>
                </a:solidFill>
                <a:latin typeface="Aptos" panose="020B0004020202020204" pitchFamily="34" charset="0"/>
                <a:ea typeface="Aptos" panose="020B0004020202020204" pitchFamily="34" charset="0"/>
                <a:cs typeface="Times New Roman" panose="02020603050405020304" pitchFamily="18" charset="0"/>
              </a:rPr>
              <a:t>“Covered individual"</a:t>
            </a:r>
            <a:r>
              <a:rPr lang="en-US" sz="2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does not include individuals who do not perform activities under federal research awards. </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a:spcBef>
                <a:spcPct val="0"/>
              </a:spcBef>
              <a:buFontTx/>
              <a:buNone/>
            </a:pPr>
            <a:endParaRPr lang="en-US" dirty="0"/>
          </a:p>
        </p:txBody>
      </p:sp>
    </p:spTree>
    <p:extLst>
      <p:ext uri="{BB962C8B-B14F-4D97-AF65-F5344CB8AC3E}">
        <p14:creationId xmlns:p14="http://schemas.microsoft.com/office/powerpoint/2010/main" val="1071285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blue ribbon with yellow text&#10;&#10;Description automatically generated">
            <a:extLst>
              <a:ext uri="{FF2B5EF4-FFF2-40B4-BE49-F238E27FC236}">
                <a16:creationId xmlns:a16="http://schemas.microsoft.com/office/drawing/2014/main" id="{5E205C15-F91A-53FF-4E54-F1E5FCCB6299}"/>
              </a:ext>
            </a:extLst>
          </p:cNvPr>
          <p:cNvPicPr>
            <a:picLocks noChangeAspect="1"/>
          </p:cNvPicPr>
          <p:nvPr/>
        </p:nvPicPr>
        <p:blipFill>
          <a:blip r:embed="rId2"/>
          <a:stretch>
            <a:fillRect/>
          </a:stretch>
        </p:blipFill>
        <p:spPr>
          <a:xfrm>
            <a:off x="10767565" y="0"/>
            <a:ext cx="1331960" cy="2128975"/>
          </a:xfrm>
          <a:prstGeom prst="rect">
            <a:avLst/>
          </a:prstGeom>
        </p:spPr>
      </p:pic>
      <p:sp>
        <p:nvSpPr>
          <p:cNvPr id="2" name="Title 1">
            <a:extLst>
              <a:ext uri="{FF2B5EF4-FFF2-40B4-BE49-F238E27FC236}">
                <a16:creationId xmlns:a16="http://schemas.microsoft.com/office/drawing/2014/main" id="{8AC34B01-BA5C-231F-333B-CC87345EBC0C}"/>
              </a:ext>
            </a:extLst>
          </p:cNvPr>
          <p:cNvSpPr>
            <a:spLocks noGrp="1"/>
          </p:cNvSpPr>
          <p:nvPr>
            <p:ph type="title"/>
          </p:nvPr>
        </p:nvSpPr>
        <p:spPr/>
        <p:txBody>
          <a:bodyPr/>
          <a:lstStyle/>
          <a:p>
            <a:pPr algn="ctr">
              <a:spcBef>
                <a:spcPct val="0"/>
              </a:spcBef>
              <a:buFontTx/>
              <a:buNone/>
            </a:pPr>
            <a:r>
              <a:rPr lang="en-US" sz="4400" dirty="0">
                <a:latin typeface="Arial" panose="020B0604020202020204" pitchFamily="34" charset="0"/>
                <a:cs typeface="Arial" panose="020B0604020202020204" pitchFamily="34" charset="0"/>
              </a:rPr>
              <a:t>Malign Foreign Talent </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Recruitment Program</a:t>
            </a:r>
            <a:endParaRPr lang="en-US" altLang="en-US" sz="5400" b="1" dirty="0">
              <a:solidFill>
                <a:schemeClr val="tx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CBC5C3-EF02-320C-0DF2-5A48350EA0B4}"/>
              </a:ext>
            </a:extLst>
          </p:cNvPr>
          <p:cNvSpPr>
            <a:spLocks noGrp="1"/>
          </p:cNvSpPr>
          <p:nvPr>
            <p:ph idx="1"/>
          </p:nvPr>
        </p:nvSpPr>
        <p:spPr>
          <a:xfrm>
            <a:off x="838200" y="1825625"/>
            <a:ext cx="9664083" cy="4351338"/>
          </a:xfrm>
        </p:spPr>
        <p:txBody>
          <a:bodyPr>
            <a:normAutofit lnSpcReduction="10000"/>
          </a:bodyPr>
          <a:lstStyle/>
          <a:p>
            <a:pPr marL="0" marR="0" indent="0">
              <a:lnSpc>
                <a:spcPct val="107000"/>
              </a:lnSpc>
              <a:spcBef>
                <a:spcPts val="0"/>
              </a:spcBef>
              <a:spcAft>
                <a:spcPts val="0"/>
              </a:spcAft>
              <a:buNone/>
            </a:pPr>
            <a:r>
              <a:rPr lang="en-US" sz="2800" kern="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Faculty are</a:t>
            </a:r>
            <a:r>
              <a:rPr lang="en-US" sz="2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reminded to follow these standard compliance practices:</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Review the University’s guidance on </a:t>
            </a:r>
            <a:r>
              <a:rPr lang="en-US" sz="2800" u="sng" kern="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foreign talent recruitment programs</a:t>
            </a:r>
            <a:r>
              <a:rPr lang="en-US" sz="2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2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Fully </a:t>
            </a:r>
            <a:r>
              <a:rPr lang="en-US" sz="2800" u="sng" kern="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disclose</a:t>
            </a:r>
            <a:r>
              <a:rPr lang="en-US" sz="2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outside engagements (domestic and foreign) in accordance with University and federal requirements. This includes annual and ad hoc disclosures through Reporting of Outside Financial Interests, as well as disclosures made through the Biographical Sketch and Current and Pending (Other) Support forms.</a:t>
            </a:r>
            <a:endParaRPr lang="en-US" sz="2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a:spcBef>
                <a:spcPct val="0"/>
              </a:spcBef>
              <a:buFontTx/>
              <a:buNone/>
            </a:pPr>
            <a:endParaRPr lang="en-US" dirty="0"/>
          </a:p>
        </p:txBody>
      </p:sp>
    </p:spTree>
    <p:extLst>
      <p:ext uri="{BB962C8B-B14F-4D97-AF65-F5344CB8AC3E}">
        <p14:creationId xmlns:p14="http://schemas.microsoft.com/office/powerpoint/2010/main" val="753788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blue ribbon with yellow text&#10;&#10;Description automatically generated">
            <a:extLst>
              <a:ext uri="{FF2B5EF4-FFF2-40B4-BE49-F238E27FC236}">
                <a16:creationId xmlns:a16="http://schemas.microsoft.com/office/drawing/2014/main" id="{5E205C15-F91A-53FF-4E54-F1E5FCCB6299}"/>
              </a:ext>
            </a:extLst>
          </p:cNvPr>
          <p:cNvPicPr>
            <a:picLocks noChangeAspect="1"/>
          </p:cNvPicPr>
          <p:nvPr/>
        </p:nvPicPr>
        <p:blipFill>
          <a:blip r:embed="rId2"/>
          <a:stretch>
            <a:fillRect/>
          </a:stretch>
        </p:blipFill>
        <p:spPr>
          <a:xfrm>
            <a:off x="10767565" y="0"/>
            <a:ext cx="1331960" cy="2128975"/>
          </a:xfrm>
          <a:prstGeom prst="rect">
            <a:avLst/>
          </a:prstGeom>
        </p:spPr>
      </p:pic>
      <p:sp>
        <p:nvSpPr>
          <p:cNvPr id="2" name="Title 1">
            <a:extLst>
              <a:ext uri="{FF2B5EF4-FFF2-40B4-BE49-F238E27FC236}">
                <a16:creationId xmlns:a16="http://schemas.microsoft.com/office/drawing/2014/main" id="{8AC34B01-BA5C-231F-333B-CC87345EBC0C}"/>
              </a:ext>
            </a:extLst>
          </p:cNvPr>
          <p:cNvSpPr>
            <a:spLocks noGrp="1"/>
          </p:cNvSpPr>
          <p:nvPr>
            <p:ph type="title"/>
          </p:nvPr>
        </p:nvSpPr>
        <p:spPr/>
        <p:txBody>
          <a:bodyPr/>
          <a:lstStyle/>
          <a:p>
            <a:pPr algn="ctr">
              <a:spcBef>
                <a:spcPct val="0"/>
              </a:spcBef>
              <a:buFontTx/>
              <a:buNone/>
            </a:pPr>
            <a:r>
              <a:rPr lang="en-US" sz="4400" dirty="0">
                <a:latin typeface="Arial" panose="020B0604020202020204" pitchFamily="34" charset="0"/>
                <a:cs typeface="Arial" panose="020B0604020202020204" pitchFamily="34" charset="0"/>
              </a:rPr>
              <a:t>Malign Foreign Talent </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Recruitment Program</a:t>
            </a:r>
            <a:endParaRPr lang="en-US" altLang="en-US" sz="5400" b="1" dirty="0">
              <a:solidFill>
                <a:schemeClr val="tx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CBC5C3-EF02-320C-0DF2-5A48350EA0B4}"/>
              </a:ext>
            </a:extLst>
          </p:cNvPr>
          <p:cNvSpPr>
            <a:spLocks noGrp="1"/>
          </p:cNvSpPr>
          <p:nvPr>
            <p:ph idx="1"/>
          </p:nvPr>
        </p:nvSpPr>
        <p:spPr>
          <a:xfrm>
            <a:off x="838200" y="1825625"/>
            <a:ext cx="9664083" cy="4351338"/>
          </a:xfrm>
        </p:spPr>
        <p:txBody>
          <a:bodyPr>
            <a:normAutofit fontScale="92500"/>
          </a:bodyPr>
          <a:lstStyle/>
          <a:p>
            <a:pPr marL="0" marR="0" indent="0">
              <a:lnSpc>
                <a:spcPct val="107000"/>
              </a:lnSpc>
              <a:spcBef>
                <a:spcPts val="0"/>
              </a:spcBef>
              <a:spcAft>
                <a:spcPts val="0"/>
              </a:spcAft>
              <a:buNone/>
            </a:pPr>
            <a:r>
              <a:rPr lang="en-US" sz="2800" kern="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Faculty are</a:t>
            </a:r>
            <a:r>
              <a:rPr lang="en-US" sz="2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reminded to follow these standard compliance practices:</a:t>
            </a:r>
          </a:p>
          <a:p>
            <a:pPr marL="0" marR="0" indent="0">
              <a:lnSpc>
                <a:spcPct val="107000"/>
              </a:lnSpc>
              <a:spcBef>
                <a:spcPts val="0"/>
              </a:spcBef>
              <a:spcAft>
                <a:spcPts val="0"/>
              </a:spcAft>
              <a:buNone/>
            </a:pP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Carefully consider the acceptance of an </a:t>
            </a:r>
            <a:r>
              <a:rPr lang="en-US" sz="2800" u="sng" kern="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international appointment or affiliation</a:t>
            </a:r>
            <a:r>
              <a:rPr lang="en-US" sz="2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particularly in foreign countries of concern (defined by law as including China, Russia, North Korea, and Iran), as these appointments or affiliations may meet the CHIPS Act definition of a malign foreign talent recruitment program.</a:t>
            </a:r>
            <a:endParaRPr lang="en-US" sz="2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Review </a:t>
            </a:r>
            <a:r>
              <a:rPr lang="en-US" sz="2800" u="sng" kern="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Guidance and Advice for Faculty who Engage in Outside Consulting</a:t>
            </a:r>
            <a:r>
              <a:rPr lang="en-US" sz="2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2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Review other </a:t>
            </a:r>
            <a:r>
              <a:rPr lang="en-US" sz="2800" u="sng" kern="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5"/>
              </a:rPr>
              <a:t>guidance</a:t>
            </a:r>
            <a:r>
              <a:rPr lang="en-US" sz="2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on research security topics.</a:t>
            </a:r>
            <a:endParaRPr lang="en-US" sz="2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a:spcBef>
                <a:spcPct val="0"/>
              </a:spcBef>
              <a:buFontTx/>
              <a:buNone/>
            </a:pPr>
            <a:endParaRPr lang="en-US" dirty="0"/>
          </a:p>
        </p:txBody>
      </p:sp>
    </p:spTree>
    <p:extLst>
      <p:ext uri="{BB962C8B-B14F-4D97-AF65-F5344CB8AC3E}">
        <p14:creationId xmlns:p14="http://schemas.microsoft.com/office/powerpoint/2010/main" val="1960982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blue ribbon with yellow text&#10;&#10;Description automatically generated">
            <a:extLst>
              <a:ext uri="{FF2B5EF4-FFF2-40B4-BE49-F238E27FC236}">
                <a16:creationId xmlns:a16="http://schemas.microsoft.com/office/drawing/2014/main" id="{5E205C15-F91A-53FF-4E54-F1E5FCCB6299}"/>
              </a:ext>
            </a:extLst>
          </p:cNvPr>
          <p:cNvPicPr>
            <a:picLocks noChangeAspect="1"/>
          </p:cNvPicPr>
          <p:nvPr/>
        </p:nvPicPr>
        <p:blipFill>
          <a:blip r:embed="rId2"/>
          <a:stretch>
            <a:fillRect/>
          </a:stretch>
        </p:blipFill>
        <p:spPr>
          <a:xfrm>
            <a:off x="10767565" y="0"/>
            <a:ext cx="1331960" cy="2128975"/>
          </a:xfrm>
          <a:prstGeom prst="rect">
            <a:avLst/>
          </a:prstGeom>
        </p:spPr>
      </p:pic>
      <p:sp>
        <p:nvSpPr>
          <p:cNvPr id="2" name="Title 1">
            <a:extLst>
              <a:ext uri="{FF2B5EF4-FFF2-40B4-BE49-F238E27FC236}">
                <a16:creationId xmlns:a16="http://schemas.microsoft.com/office/drawing/2014/main" id="{8AC34B01-BA5C-231F-333B-CC87345EBC0C}"/>
              </a:ext>
            </a:extLst>
          </p:cNvPr>
          <p:cNvSpPr>
            <a:spLocks noGrp="1"/>
          </p:cNvSpPr>
          <p:nvPr>
            <p:ph type="title"/>
          </p:nvPr>
        </p:nvSpPr>
        <p:spPr/>
        <p:txBody>
          <a:bodyPr/>
          <a:lstStyle/>
          <a:p>
            <a:pPr algn="ctr">
              <a:spcBef>
                <a:spcPct val="0"/>
              </a:spcBef>
              <a:buFontTx/>
              <a:buNone/>
            </a:pPr>
            <a:r>
              <a:rPr lang="en-US" sz="4400" dirty="0">
                <a:latin typeface="Arial" panose="020B0604020202020204" pitchFamily="34" charset="0"/>
                <a:cs typeface="Arial" panose="020B0604020202020204" pitchFamily="34" charset="0"/>
              </a:rPr>
              <a:t>Research Security Standards</a:t>
            </a:r>
            <a:endParaRPr lang="en-US" altLang="en-US" sz="5400" b="1" dirty="0">
              <a:solidFill>
                <a:schemeClr val="tx2"/>
              </a:solidFill>
              <a:latin typeface="Arial" panose="020B0604020202020204" pitchFamily="34" charset="0"/>
              <a:cs typeface="Arial" panose="020B0604020202020204" pitchFamily="34" charset="0"/>
            </a:endParaRPr>
          </a:p>
        </p:txBody>
      </p:sp>
      <p:pic>
        <p:nvPicPr>
          <p:cNvPr id="6" name="Content Placeholder 5">
            <a:extLst>
              <a:ext uri="{FF2B5EF4-FFF2-40B4-BE49-F238E27FC236}">
                <a16:creationId xmlns:a16="http://schemas.microsoft.com/office/drawing/2014/main" id="{219EC385-1950-D4B0-C86C-11B368BC5272}"/>
              </a:ext>
            </a:extLst>
          </p:cNvPr>
          <p:cNvPicPr>
            <a:picLocks noGrp="1" noChangeAspect="1"/>
          </p:cNvPicPr>
          <p:nvPr>
            <p:ph idx="1"/>
          </p:nvPr>
        </p:nvPicPr>
        <p:blipFill>
          <a:blip r:embed="rId3"/>
          <a:stretch>
            <a:fillRect/>
          </a:stretch>
        </p:blipFill>
        <p:spPr>
          <a:xfrm>
            <a:off x="838200" y="2494624"/>
            <a:ext cx="9664700" cy="4234649"/>
          </a:xfrm>
        </p:spPr>
      </p:pic>
      <p:pic>
        <p:nvPicPr>
          <p:cNvPr id="8" name="Picture 7">
            <a:extLst>
              <a:ext uri="{FF2B5EF4-FFF2-40B4-BE49-F238E27FC236}">
                <a16:creationId xmlns:a16="http://schemas.microsoft.com/office/drawing/2014/main" id="{71E3ED16-DD20-C83D-8A85-400507764BB2}"/>
              </a:ext>
            </a:extLst>
          </p:cNvPr>
          <p:cNvPicPr>
            <a:picLocks noChangeAspect="1"/>
          </p:cNvPicPr>
          <p:nvPr/>
        </p:nvPicPr>
        <p:blipFill>
          <a:blip r:embed="rId4"/>
          <a:stretch>
            <a:fillRect/>
          </a:stretch>
        </p:blipFill>
        <p:spPr>
          <a:xfrm>
            <a:off x="-52835" y="1438344"/>
            <a:ext cx="10820400" cy="942975"/>
          </a:xfrm>
          <a:prstGeom prst="rect">
            <a:avLst/>
          </a:prstGeom>
        </p:spPr>
      </p:pic>
    </p:spTree>
    <p:extLst>
      <p:ext uri="{BB962C8B-B14F-4D97-AF65-F5344CB8AC3E}">
        <p14:creationId xmlns:p14="http://schemas.microsoft.com/office/powerpoint/2010/main" val="1828584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34B01-BA5C-231F-333B-CC87345EBC0C}"/>
              </a:ext>
            </a:extLst>
          </p:cNvPr>
          <p:cNvSpPr>
            <a:spLocks noGrp="1"/>
          </p:cNvSpPr>
          <p:nvPr>
            <p:ph type="title"/>
          </p:nvPr>
        </p:nvSpPr>
        <p:spPr/>
        <p:txBody>
          <a:bodyPr/>
          <a:lstStyle/>
          <a:p>
            <a:pPr algn="ctr">
              <a:spcBef>
                <a:spcPct val="0"/>
              </a:spcBef>
              <a:buFontTx/>
              <a:buNone/>
            </a:pPr>
            <a:r>
              <a:rPr lang="en-US" sz="4400" dirty="0">
                <a:latin typeface="Arial" panose="020B0604020202020204" pitchFamily="34" charset="0"/>
                <a:cs typeface="Arial" panose="020B0604020202020204" pitchFamily="34" charset="0"/>
              </a:rPr>
              <a:t>Agenda Topics (continued)</a:t>
            </a:r>
            <a:endParaRPr lang="en-US" altLang="en-US" sz="5400" b="1" dirty="0">
              <a:solidFill>
                <a:schemeClr val="tx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CBC5C3-EF02-320C-0DF2-5A48350EA0B4}"/>
              </a:ext>
            </a:extLst>
          </p:cNvPr>
          <p:cNvSpPr>
            <a:spLocks noGrp="1"/>
          </p:cNvSpPr>
          <p:nvPr>
            <p:ph idx="1"/>
          </p:nvPr>
        </p:nvSpPr>
        <p:spPr>
          <a:xfrm>
            <a:off x="838200" y="1491449"/>
            <a:ext cx="10515600" cy="5001426"/>
          </a:xfrm>
        </p:spPr>
        <p:txBody>
          <a:bodyPr>
            <a:normAutofit fontScale="85000" lnSpcReduction="20000"/>
          </a:bodyPr>
          <a:lstStyle/>
          <a:p>
            <a:pPr marL="0" indent="0">
              <a:buNone/>
              <a:defRPr/>
            </a:pPr>
            <a:r>
              <a:rPr lang="en-US" sz="2400" dirty="0">
                <a:latin typeface="Arial" panose="020B0604020202020204" pitchFamily="34" charset="0"/>
                <a:cs typeface="Arial" panose="020B0604020202020204" pitchFamily="34" charset="0"/>
              </a:rPr>
              <a:t>New Policies and Policy Changes (continued)</a:t>
            </a:r>
            <a:endParaRPr lang="en-US" sz="2000" dirty="0">
              <a:latin typeface="Arial" panose="020B0604020202020204" pitchFamily="34" charset="0"/>
              <a:cs typeface="Arial" panose="020B0604020202020204" pitchFamily="34" charset="0"/>
            </a:endParaRPr>
          </a:p>
          <a:p>
            <a:pPr lvl="1">
              <a:defRPr/>
            </a:pPr>
            <a:r>
              <a:rPr lang="en-US" sz="2000" dirty="0">
                <a:latin typeface="Arial" panose="020B0604020202020204" pitchFamily="34" charset="0"/>
                <a:cs typeface="Arial" panose="020B0604020202020204" pitchFamily="34" charset="0"/>
              </a:rPr>
              <a:t>Research Security Standards</a:t>
            </a:r>
          </a:p>
          <a:p>
            <a:pPr lvl="1">
              <a:defRPr/>
            </a:pPr>
            <a:r>
              <a:rPr lang="en-US" sz="2000" dirty="0">
                <a:latin typeface="Arial" panose="020B0604020202020204" pitchFamily="34" charset="0"/>
                <a:cs typeface="Arial" panose="020B0604020202020204" pitchFamily="34" charset="0"/>
              </a:rPr>
              <a:t>Supplier Diversity</a:t>
            </a:r>
          </a:p>
          <a:p>
            <a:pPr lvl="1">
              <a:defRPr/>
            </a:pPr>
            <a:r>
              <a:rPr lang="en-US" sz="2000" dirty="0">
                <a:latin typeface="Arial" panose="020B0604020202020204" pitchFamily="34" charset="0"/>
                <a:cs typeface="Arial" panose="020B0604020202020204" pitchFamily="34" charset="0"/>
              </a:rPr>
              <a:t>Advance Accounts to Bridge Subcontracts </a:t>
            </a:r>
          </a:p>
          <a:p>
            <a:pPr>
              <a:defRPr/>
            </a:pPr>
            <a:endParaRPr lang="en-US" sz="2000" dirty="0">
              <a:latin typeface="Arial" panose="020B0604020202020204" pitchFamily="34" charset="0"/>
              <a:cs typeface="Arial" panose="020B0604020202020204" pitchFamily="34" charset="0"/>
            </a:endParaRPr>
          </a:p>
          <a:p>
            <a:pPr marL="0" indent="0">
              <a:buNone/>
              <a:defRPr/>
            </a:pPr>
            <a:r>
              <a:rPr lang="en-US" sz="2400" dirty="0">
                <a:latin typeface="Arial" panose="020B0604020202020204" pitchFamily="34" charset="0"/>
                <a:cs typeface="Arial" panose="020B0604020202020204" pitchFamily="34" charset="0"/>
              </a:rPr>
              <a:t>NIH</a:t>
            </a:r>
          </a:p>
          <a:p>
            <a:pPr>
              <a:defRPr/>
            </a:pPr>
            <a:r>
              <a:rPr lang="en-US" sz="2000" dirty="0">
                <a:latin typeface="Arial" panose="020B0604020202020204" pitchFamily="34" charset="0"/>
                <a:cs typeface="Arial" panose="020B0604020202020204" pitchFamily="34" charset="0"/>
              </a:rPr>
              <a:t>Data Management Sharing Plan Questions in RPPR</a:t>
            </a:r>
          </a:p>
          <a:p>
            <a:pPr>
              <a:defRPr/>
            </a:pPr>
            <a:endParaRPr lang="en-US" sz="2000" dirty="0">
              <a:latin typeface="Arial" panose="020B0604020202020204" pitchFamily="34" charset="0"/>
              <a:cs typeface="Arial" panose="020B0604020202020204" pitchFamily="34" charset="0"/>
            </a:endParaRPr>
          </a:p>
          <a:p>
            <a:pPr marL="0" indent="0">
              <a:buNone/>
              <a:defRPr/>
            </a:pPr>
            <a:r>
              <a:rPr lang="en-US" sz="2400" dirty="0">
                <a:latin typeface="Arial" panose="020B0604020202020204" pitchFamily="34" charset="0"/>
                <a:cs typeface="Arial" panose="020B0604020202020204" pitchFamily="34" charset="0"/>
              </a:rPr>
              <a:t>NIH and NSF</a:t>
            </a:r>
          </a:p>
          <a:p>
            <a:pPr>
              <a:defRPr/>
            </a:pPr>
            <a:r>
              <a:rPr lang="en-US" sz="2000" dirty="0">
                <a:latin typeface="Arial" panose="020B0604020202020204" pitchFamily="34" charset="0"/>
                <a:cs typeface="Arial" panose="020B0604020202020204" pitchFamily="34" charset="0"/>
              </a:rPr>
              <a:t>Responsible Conduct of Research Training</a:t>
            </a:r>
          </a:p>
          <a:p>
            <a:pPr>
              <a:defRPr/>
            </a:pPr>
            <a:endParaRPr lang="en-US" sz="2000" dirty="0">
              <a:latin typeface="Arial" panose="020B0604020202020204" pitchFamily="34" charset="0"/>
              <a:cs typeface="Arial" panose="020B0604020202020204" pitchFamily="34" charset="0"/>
            </a:endParaRPr>
          </a:p>
          <a:p>
            <a:pPr marL="0" indent="0">
              <a:buNone/>
              <a:defRPr/>
            </a:pPr>
            <a:r>
              <a:rPr lang="en-US" sz="2400" dirty="0">
                <a:latin typeface="Arial" panose="020B0604020202020204" pitchFamily="34" charset="0"/>
                <a:cs typeface="Arial" panose="020B0604020202020204" pitchFamily="34" charset="0"/>
              </a:rPr>
              <a:t>NSF, NASA, NIH Common Forms</a:t>
            </a:r>
          </a:p>
          <a:p>
            <a:pPr>
              <a:defRPr/>
            </a:pPr>
            <a:endParaRPr lang="en-US" sz="2000" dirty="0">
              <a:latin typeface="Arial" panose="020B0604020202020204" pitchFamily="34" charset="0"/>
              <a:cs typeface="Arial" panose="020B0604020202020204" pitchFamily="34" charset="0"/>
            </a:endParaRPr>
          </a:p>
          <a:p>
            <a:pPr marL="0" indent="0">
              <a:buNone/>
              <a:defRPr/>
            </a:pPr>
            <a:r>
              <a:rPr lang="en-US" sz="2400" dirty="0">
                <a:latin typeface="Arial" panose="020B0604020202020204" pitchFamily="34" charset="0"/>
                <a:cs typeface="Arial" panose="020B0604020202020204" pitchFamily="34" charset="0"/>
              </a:rPr>
              <a:t>Integrity Hotline/Credible Evidence of Criminal Violations</a:t>
            </a:r>
          </a:p>
          <a:p>
            <a:pPr marL="0" indent="0">
              <a:buNone/>
              <a:defRPr/>
            </a:pPr>
            <a:endParaRPr lang="en-US" sz="2400" dirty="0">
              <a:latin typeface="Arial" panose="020B0604020202020204" pitchFamily="34" charset="0"/>
              <a:cs typeface="Arial" panose="020B0604020202020204" pitchFamily="34" charset="0"/>
            </a:endParaRPr>
          </a:p>
          <a:p>
            <a:pPr marL="0" indent="0">
              <a:buNone/>
              <a:defRPr/>
            </a:pPr>
            <a:r>
              <a:rPr lang="en-US" sz="2400" dirty="0">
                <a:latin typeface="Arial" panose="020B0604020202020204" pitchFamily="34" charset="0"/>
                <a:cs typeface="Arial" panose="020B0604020202020204" pitchFamily="34" charset="0"/>
              </a:rPr>
              <a:t>myURHR Post Go-Live Observations/FAQs</a:t>
            </a:r>
          </a:p>
          <a:p>
            <a:pPr marL="0" indent="0">
              <a:buNone/>
            </a:pPr>
            <a:endParaRPr lang="en-US" dirty="0"/>
          </a:p>
        </p:txBody>
      </p:sp>
      <p:pic>
        <p:nvPicPr>
          <p:cNvPr id="4" name="Picture 3" descr="A blue ribbon with yellow text&#10;&#10;Description automatically generated">
            <a:extLst>
              <a:ext uri="{FF2B5EF4-FFF2-40B4-BE49-F238E27FC236}">
                <a16:creationId xmlns:a16="http://schemas.microsoft.com/office/drawing/2014/main" id="{5E205C15-F91A-53FF-4E54-F1E5FCCB6299}"/>
              </a:ext>
            </a:extLst>
          </p:cNvPr>
          <p:cNvPicPr>
            <a:picLocks noChangeAspect="1"/>
          </p:cNvPicPr>
          <p:nvPr/>
        </p:nvPicPr>
        <p:blipFill>
          <a:blip r:embed="rId3"/>
          <a:stretch>
            <a:fillRect/>
          </a:stretch>
        </p:blipFill>
        <p:spPr>
          <a:xfrm>
            <a:off x="10021840" y="0"/>
            <a:ext cx="1565275" cy="2501900"/>
          </a:xfrm>
          <a:prstGeom prst="rect">
            <a:avLst/>
          </a:prstGeom>
        </p:spPr>
      </p:pic>
    </p:spTree>
    <p:extLst>
      <p:ext uri="{BB962C8B-B14F-4D97-AF65-F5344CB8AC3E}">
        <p14:creationId xmlns:p14="http://schemas.microsoft.com/office/powerpoint/2010/main" val="1221345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blue ribbon with yellow text&#10;&#10;Description automatically generated">
            <a:extLst>
              <a:ext uri="{FF2B5EF4-FFF2-40B4-BE49-F238E27FC236}">
                <a16:creationId xmlns:a16="http://schemas.microsoft.com/office/drawing/2014/main" id="{5E205C15-F91A-53FF-4E54-F1E5FCCB6299}"/>
              </a:ext>
            </a:extLst>
          </p:cNvPr>
          <p:cNvPicPr>
            <a:picLocks noChangeAspect="1"/>
          </p:cNvPicPr>
          <p:nvPr/>
        </p:nvPicPr>
        <p:blipFill>
          <a:blip r:embed="rId2"/>
          <a:stretch>
            <a:fillRect/>
          </a:stretch>
        </p:blipFill>
        <p:spPr>
          <a:xfrm>
            <a:off x="10767565" y="0"/>
            <a:ext cx="1331960" cy="2128975"/>
          </a:xfrm>
          <a:prstGeom prst="rect">
            <a:avLst/>
          </a:prstGeom>
        </p:spPr>
      </p:pic>
      <p:sp>
        <p:nvSpPr>
          <p:cNvPr id="2" name="Title 1">
            <a:extLst>
              <a:ext uri="{FF2B5EF4-FFF2-40B4-BE49-F238E27FC236}">
                <a16:creationId xmlns:a16="http://schemas.microsoft.com/office/drawing/2014/main" id="{8AC34B01-BA5C-231F-333B-CC87345EBC0C}"/>
              </a:ext>
            </a:extLst>
          </p:cNvPr>
          <p:cNvSpPr>
            <a:spLocks noGrp="1"/>
          </p:cNvSpPr>
          <p:nvPr>
            <p:ph type="title"/>
          </p:nvPr>
        </p:nvSpPr>
        <p:spPr/>
        <p:txBody>
          <a:bodyPr/>
          <a:lstStyle/>
          <a:p>
            <a:pPr algn="ctr">
              <a:spcBef>
                <a:spcPct val="0"/>
              </a:spcBef>
              <a:buFontTx/>
              <a:buNone/>
            </a:pPr>
            <a:r>
              <a:rPr lang="en-US" sz="4400" dirty="0">
                <a:latin typeface="Arial" panose="020B0604020202020204" pitchFamily="34" charset="0"/>
                <a:cs typeface="Arial" panose="020B0604020202020204" pitchFamily="34" charset="0"/>
              </a:rPr>
              <a:t>Research Security Standards</a:t>
            </a:r>
            <a:endParaRPr lang="en-US" altLang="en-US" sz="5400" b="1" dirty="0">
              <a:solidFill>
                <a:schemeClr val="tx2"/>
              </a:solidFill>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E99152A9-0EE8-38D1-8BE0-EB3245D5B94E}"/>
              </a:ext>
            </a:extLst>
          </p:cNvPr>
          <p:cNvSpPr>
            <a:spLocks noGrp="1"/>
          </p:cNvSpPr>
          <p:nvPr>
            <p:ph idx="1"/>
          </p:nvPr>
        </p:nvSpPr>
        <p:spPr/>
        <p:txBody>
          <a:bodyPr/>
          <a:lstStyle/>
          <a:p>
            <a:pPr marL="0" indent="0" algn="ctr">
              <a:buNone/>
            </a:pPr>
            <a:r>
              <a:rPr lang="en-US" sz="3600" u="sng" dirty="0"/>
              <a:t>Concept of “Covered Individual”</a:t>
            </a:r>
          </a:p>
          <a:p>
            <a:endParaRPr lang="en-US" u="sng" dirty="0"/>
          </a:p>
          <a:p>
            <a:r>
              <a:rPr lang="en-US" sz="2800" u="sng" dirty="0"/>
              <a:t>Covered Individual</a:t>
            </a:r>
            <a:r>
              <a:rPr lang="en-US" sz="2800" dirty="0"/>
              <a:t> means an individual who (A) contributes in a </a:t>
            </a:r>
            <a:r>
              <a:rPr lang="en-US" sz="2800" b="1" i="1" dirty="0"/>
              <a:t>substantive, meaningful way</a:t>
            </a:r>
            <a:r>
              <a:rPr lang="en-US" sz="2800" dirty="0"/>
              <a:t> to the scientific development or execution of a research and development project </a:t>
            </a:r>
            <a:r>
              <a:rPr lang="en-US" sz="2800" b="1" i="1" dirty="0"/>
              <a:t>proposed</a:t>
            </a:r>
            <a:r>
              <a:rPr lang="en-US" sz="2800" dirty="0"/>
              <a:t> to be carried out with a research and development award from a Federal research agency; and (B) </a:t>
            </a:r>
            <a:r>
              <a:rPr lang="en-US" sz="2800" b="1" i="1" dirty="0"/>
              <a:t>is designated as a covered individual by the Federal research agency concerned</a:t>
            </a:r>
          </a:p>
          <a:p>
            <a:endParaRPr lang="en-US" dirty="0"/>
          </a:p>
        </p:txBody>
      </p:sp>
    </p:spTree>
    <p:extLst>
      <p:ext uri="{BB962C8B-B14F-4D97-AF65-F5344CB8AC3E}">
        <p14:creationId xmlns:p14="http://schemas.microsoft.com/office/powerpoint/2010/main" val="3058071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blue ribbon with yellow text&#10;&#10;Description automatically generated">
            <a:extLst>
              <a:ext uri="{FF2B5EF4-FFF2-40B4-BE49-F238E27FC236}">
                <a16:creationId xmlns:a16="http://schemas.microsoft.com/office/drawing/2014/main" id="{5E205C15-F91A-53FF-4E54-F1E5FCCB6299}"/>
              </a:ext>
            </a:extLst>
          </p:cNvPr>
          <p:cNvPicPr>
            <a:picLocks noChangeAspect="1"/>
          </p:cNvPicPr>
          <p:nvPr/>
        </p:nvPicPr>
        <p:blipFill>
          <a:blip r:embed="rId2"/>
          <a:stretch>
            <a:fillRect/>
          </a:stretch>
        </p:blipFill>
        <p:spPr>
          <a:xfrm>
            <a:off x="10767565" y="0"/>
            <a:ext cx="1331960" cy="2128975"/>
          </a:xfrm>
          <a:prstGeom prst="rect">
            <a:avLst/>
          </a:prstGeom>
        </p:spPr>
      </p:pic>
      <p:sp>
        <p:nvSpPr>
          <p:cNvPr id="2" name="Title 1">
            <a:extLst>
              <a:ext uri="{FF2B5EF4-FFF2-40B4-BE49-F238E27FC236}">
                <a16:creationId xmlns:a16="http://schemas.microsoft.com/office/drawing/2014/main" id="{8AC34B01-BA5C-231F-333B-CC87345EBC0C}"/>
              </a:ext>
            </a:extLst>
          </p:cNvPr>
          <p:cNvSpPr>
            <a:spLocks noGrp="1"/>
          </p:cNvSpPr>
          <p:nvPr>
            <p:ph type="title"/>
          </p:nvPr>
        </p:nvSpPr>
        <p:spPr/>
        <p:txBody>
          <a:bodyPr/>
          <a:lstStyle/>
          <a:p>
            <a:pPr algn="ctr">
              <a:spcBef>
                <a:spcPct val="0"/>
              </a:spcBef>
              <a:buFontTx/>
              <a:buNone/>
            </a:pPr>
            <a:r>
              <a:rPr lang="en-US" sz="4400" dirty="0">
                <a:latin typeface="Arial" panose="020B0604020202020204" pitchFamily="34" charset="0"/>
                <a:cs typeface="Arial" panose="020B0604020202020204" pitchFamily="34" charset="0"/>
              </a:rPr>
              <a:t>Research Security Standards</a:t>
            </a:r>
            <a:endParaRPr lang="en-US" altLang="en-US" sz="5400" b="1" dirty="0">
              <a:solidFill>
                <a:schemeClr val="tx2"/>
              </a:solidFill>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E99152A9-0EE8-38D1-8BE0-EB3245D5B94E}"/>
              </a:ext>
            </a:extLst>
          </p:cNvPr>
          <p:cNvSpPr>
            <a:spLocks noGrp="1"/>
          </p:cNvSpPr>
          <p:nvPr>
            <p:ph idx="1"/>
          </p:nvPr>
        </p:nvSpPr>
        <p:spPr>
          <a:xfrm>
            <a:off x="838200" y="2128975"/>
            <a:ext cx="10515600" cy="4525322"/>
          </a:xfrm>
        </p:spPr>
        <p:txBody>
          <a:bodyPr>
            <a:normAutofit lnSpcReduction="10000"/>
          </a:bodyPr>
          <a:lstStyle/>
          <a:p>
            <a:r>
              <a:rPr lang="en-US" sz="2800" dirty="0"/>
              <a:t>Agencies to submit plans to OSTP within </a:t>
            </a:r>
            <a:r>
              <a:rPr lang="en-US" sz="2800" u="sng" dirty="0"/>
              <a:t>6 months</a:t>
            </a:r>
            <a:r>
              <a:rPr lang="en-US" sz="2800" dirty="0"/>
              <a:t> of July 9, 2024.</a:t>
            </a:r>
          </a:p>
          <a:p>
            <a:endParaRPr lang="en-US" sz="2800" dirty="0"/>
          </a:p>
          <a:p>
            <a:r>
              <a:rPr lang="en-US" sz="2800" dirty="0"/>
              <a:t>Plans will be effective “</a:t>
            </a:r>
            <a:r>
              <a:rPr lang="en-US" sz="2800" u="sng" dirty="0"/>
              <a:t>no later</a:t>
            </a:r>
            <a:r>
              <a:rPr lang="en-US" sz="2800" dirty="0"/>
              <a:t>” than </a:t>
            </a:r>
            <a:r>
              <a:rPr lang="en-US" sz="2800" u="sng" dirty="0"/>
              <a:t>six months</a:t>
            </a:r>
            <a:r>
              <a:rPr lang="en-US" sz="2800" dirty="0"/>
              <a:t> after plan submission</a:t>
            </a:r>
          </a:p>
          <a:p>
            <a:endParaRPr lang="en-US" sz="2800" dirty="0"/>
          </a:p>
          <a:p>
            <a:r>
              <a:rPr lang="en-US" sz="2800" dirty="0"/>
              <a:t>Agencies to ensure institutions adequate time, but “</a:t>
            </a:r>
            <a:r>
              <a:rPr lang="en-US" sz="2800" u="sng" dirty="0"/>
              <a:t>not more than 18 months</a:t>
            </a:r>
            <a:r>
              <a:rPr lang="en-US" sz="2800" dirty="0"/>
              <a:t>” </a:t>
            </a:r>
            <a:r>
              <a:rPr lang="en-US" dirty="0"/>
              <a:t>from </a:t>
            </a:r>
            <a:r>
              <a:rPr lang="en-US" sz="2800" dirty="0"/>
              <a:t>effective date of their plans to implement requirements</a:t>
            </a:r>
          </a:p>
          <a:p>
            <a:endParaRPr lang="en-US" dirty="0"/>
          </a:p>
          <a:p>
            <a:r>
              <a:rPr lang="en-US" dirty="0"/>
              <a:t>For updates, review the </a:t>
            </a:r>
            <a:r>
              <a:rPr lang="en-US" dirty="0">
                <a:hlinkClick r:id="rId3"/>
              </a:rPr>
              <a:t>Vice President for Research website</a:t>
            </a:r>
            <a:endParaRPr lang="en-US" dirty="0"/>
          </a:p>
          <a:p>
            <a:endParaRPr lang="en-US" dirty="0"/>
          </a:p>
          <a:p>
            <a:endParaRPr lang="en-US" sz="2800" dirty="0"/>
          </a:p>
          <a:p>
            <a:endParaRPr lang="en-US" dirty="0"/>
          </a:p>
        </p:txBody>
      </p:sp>
    </p:spTree>
    <p:extLst>
      <p:ext uri="{BB962C8B-B14F-4D97-AF65-F5344CB8AC3E}">
        <p14:creationId xmlns:p14="http://schemas.microsoft.com/office/powerpoint/2010/main" val="135465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blue ribbon with yellow text&#10;&#10;Description automatically generated">
            <a:extLst>
              <a:ext uri="{FF2B5EF4-FFF2-40B4-BE49-F238E27FC236}">
                <a16:creationId xmlns:a16="http://schemas.microsoft.com/office/drawing/2014/main" id="{5E205C15-F91A-53FF-4E54-F1E5FCCB6299}"/>
              </a:ext>
            </a:extLst>
          </p:cNvPr>
          <p:cNvPicPr>
            <a:picLocks noChangeAspect="1"/>
          </p:cNvPicPr>
          <p:nvPr/>
        </p:nvPicPr>
        <p:blipFill>
          <a:blip r:embed="rId3"/>
          <a:stretch>
            <a:fillRect/>
          </a:stretch>
        </p:blipFill>
        <p:spPr>
          <a:xfrm>
            <a:off x="10767565" y="0"/>
            <a:ext cx="1331960" cy="2128975"/>
          </a:xfrm>
          <a:prstGeom prst="rect">
            <a:avLst/>
          </a:prstGeom>
        </p:spPr>
      </p:pic>
      <p:sp>
        <p:nvSpPr>
          <p:cNvPr id="2" name="Title 1">
            <a:extLst>
              <a:ext uri="{FF2B5EF4-FFF2-40B4-BE49-F238E27FC236}">
                <a16:creationId xmlns:a16="http://schemas.microsoft.com/office/drawing/2014/main" id="{8AC34B01-BA5C-231F-333B-CC87345EBC0C}"/>
              </a:ext>
            </a:extLst>
          </p:cNvPr>
          <p:cNvSpPr>
            <a:spLocks noGrp="1"/>
          </p:cNvSpPr>
          <p:nvPr>
            <p:ph type="title"/>
          </p:nvPr>
        </p:nvSpPr>
        <p:spPr/>
        <p:txBody>
          <a:bodyPr/>
          <a:lstStyle/>
          <a:p>
            <a:pPr algn="ctr">
              <a:spcBef>
                <a:spcPct val="0"/>
              </a:spcBef>
              <a:buFontTx/>
              <a:buNone/>
            </a:pPr>
            <a:r>
              <a:rPr lang="en-US" sz="4400" dirty="0">
                <a:latin typeface="Arial" panose="020B0604020202020204" pitchFamily="34" charset="0"/>
                <a:cs typeface="Arial" panose="020B0604020202020204" pitchFamily="34" charset="0"/>
              </a:rPr>
              <a:t>Supplier Diversity</a:t>
            </a:r>
            <a:endParaRPr lang="en-US" altLang="en-US" sz="5400" b="1" dirty="0">
              <a:solidFill>
                <a:schemeClr val="tx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CBC5C3-EF02-320C-0DF2-5A48350EA0B4}"/>
              </a:ext>
            </a:extLst>
          </p:cNvPr>
          <p:cNvSpPr>
            <a:spLocks noGrp="1"/>
          </p:cNvSpPr>
          <p:nvPr>
            <p:ph idx="1"/>
          </p:nvPr>
        </p:nvSpPr>
        <p:spPr>
          <a:xfrm>
            <a:off x="838200" y="1825625"/>
            <a:ext cx="9664083" cy="4351338"/>
          </a:xfrm>
        </p:spPr>
        <p:txBody>
          <a:bodyPr>
            <a:normAutofit/>
          </a:bodyPr>
          <a:lstStyle/>
          <a:p>
            <a:pPr marL="800100" lvl="1" indent="-342900">
              <a:buFont typeface="Wingdings" panose="05000000000000000000" pitchFamily="2" charset="2"/>
              <a:buChar char="§"/>
              <a:defRPr/>
            </a:pPr>
            <a:r>
              <a:rPr lang="en-US" sz="2800" dirty="0">
                <a:latin typeface="Calibri" panose="020F0502020204030204"/>
              </a:rPr>
              <a:t>Corporate Purchasing oversees the University's supplier diversity initiatives, provides assistance with grants related to supplier diversity mandates and signs required forms</a:t>
            </a:r>
          </a:p>
          <a:p>
            <a:pPr marL="800100" lvl="1" indent="-342900">
              <a:buFont typeface="Wingdings" panose="05000000000000000000" pitchFamily="2" charset="2"/>
              <a:buChar char="§"/>
              <a:defRPr/>
            </a:pPr>
            <a:r>
              <a:rPr lang="en-US" sz="2800" dirty="0">
                <a:latin typeface="Calibri" panose="020F0502020204030204"/>
              </a:rPr>
              <a:t>Department to inform Corporate Purchasing when a contract is awarded</a:t>
            </a:r>
          </a:p>
          <a:p>
            <a:pPr marL="800100" lvl="1" indent="-342900">
              <a:buFont typeface="Wingdings" panose="05000000000000000000" pitchFamily="2" charset="2"/>
              <a:buChar char="§"/>
              <a:defRPr/>
            </a:pPr>
            <a:r>
              <a:rPr lang="en-US" sz="2800" dirty="0">
                <a:latin typeface="Calibri" panose="020F0502020204030204"/>
              </a:rPr>
              <a:t>5 days lead-time </a:t>
            </a:r>
          </a:p>
          <a:p>
            <a:pPr marL="457200" marR="0" lvl="1" indent="0" algn="ctr" defTabSz="914400" rtl="0" eaLnBrk="1" fontAlgn="auto" latinLnBrk="0" hangingPunct="1">
              <a:lnSpc>
                <a:spcPct val="100000"/>
              </a:lnSpc>
              <a:spcBef>
                <a:spcPts val="0"/>
              </a:spcBef>
              <a:spcAft>
                <a:spcPts val="0"/>
              </a:spcAft>
              <a:buClrTx/>
              <a:buSzTx/>
              <a:buNone/>
              <a:tabLst/>
              <a:defRPr/>
            </a:pPr>
            <a:r>
              <a:rPr kumimoji="0" lang="en-US" sz="2800" b="0" i="0" u="none" strike="noStrike" kern="1200" cap="none" spc="0" normalizeH="0" baseline="0" noProof="0" dirty="0">
                <a:ln>
                  <a:noFill/>
                </a:ln>
                <a:effectLst/>
                <a:uLnTx/>
                <a:uFillTx/>
                <a:latin typeface="Calibri" panose="020F0502020204030204"/>
                <a:ea typeface="+mn-ea"/>
                <a:cs typeface="+mn-cs"/>
              </a:rPr>
              <a:t>Yi-Li van den Berg</a:t>
            </a:r>
          </a:p>
          <a:p>
            <a:pPr marL="457200" marR="0" lvl="1" indent="0" algn="ctr" defTabSz="914400" rtl="0" eaLnBrk="1" fontAlgn="auto" latinLnBrk="0" hangingPunct="1">
              <a:lnSpc>
                <a:spcPct val="100000"/>
              </a:lnSpc>
              <a:spcBef>
                <a:spcPts val="0"/>
              </a:spcBef>
              <a:spcAft>
                <a:spcPts val="0"/>
              </a:spcAft>
              <a:buClrTx/>
              <a:buSzTx/>
              <a:buNone/>
              <a:tabLst/>
              <a:defRPr/>
            </a:pPr>
            <a:r>
              <a:rPr kumimoji="0" lang="en-US" sz="2800" b="0" i="0" u="none" strike="noStrike" kern="1200" cap="none" spc="0" normalizeH="0" baseline="0" noProof="0" dirty="0">
                <a:ln>
                  <a:noFill/>
                </a:ln>
                <a:effectLst/>
                <a:uLnTx/>
                <a:uFillTx/>
                <a:latin typeface="Calibri" panose="020F0502020204030204"/>
                <a:ea typeface="+mn-ea"/>
                <a:cs typeface="+mn-cs"/>
              </a:rPr>
              <a:t>Director, Supplier Diversity</a:t>
            </a:r>
          </a:p>
          <a:p>
            <a:pPr marL="457200" marR="0" lvl="1" indent="0" algn="ctr" defTabSz="914400" rtl="0" eaLnBrk="1" fontAlgn="auto" latinLnBrk="0" hangingPunct="1">
              <a:lnSpc>
                <a:spcPct val="100000"/>
              </a:lnSpc>
              <a:spcBef>
                <a:spcPts val="0"/>
              </a:spcBef>
              <a:spcAft>
                <a:spcPts val="0"/>
              </a:spcAft>
              <a:buClrTx/>
              <a:buSzTx/>
              <a:buNone/>
              <a:tabLst/>
              <a:defRPr/>
            </a:pPr>
            <a:r>
              <a:rPr lang="en-US" sz="2800" dirty="0">
                <a:latin typeface="Calibri" panose="020F0502020204030204"/>
              </a:rPr>
              <a:t>Corporate Purchasing &amp; Supply Chain</a:t>
            </a:r>
            <a:endParaRPr kumimoji="0" lang="en-US" sz="2800" b="0" i="0" u="none" strike="noStrike" kern="1200" cap="none" spc="0" normalizeH="0" baseline="0" noProof="0" dirty="0">
              <a:ln>
                <a:noFill/>
              </a:ln>
              <a:effectLst/>
              <a:uLnTx/>
              <a:uFillTx/>
              <a:latin typeface="Calibri" panose="020F0502020204030204"/>
              <a:ea typeface="+mn-ea"/>
              <a:cs typeface="+mn-cs"/>
            </a:endParaRPr>
          </a:p>
          <a:p>
            <a:pPr marL="457200" marR="0" lvl="1" indent="0" algn="ctr" defTabSz="914400" rtl="0" eaLnBrk="1" fontAlgn="auto" latinLnBrk="0" hangingPunct="1">
              <a:lnSpc>
                <a:spcPct val="100000"/>
              </a:lnSpc>
              <a:spcBef>
                <a:spcPts val="0"/>
              </a:spcBef>
              <a:spcAft>
                <a:spcPts val="0"/>
              </a:spcAft>
              <a:buClrTx/>
              <a:buSzTx/>
              <a:buNone/>
              <a:tabLst/>
              <a:defRPr/>
            </a:pPr>
            <a:r>
              <a:rPr kumimoji="0" lang="en-US" sz="2800" b="0" i="0" u="none" strike="noStrike" kern="1200" cap="none" spc="0" normalizeH="0" baseline="0" noProof="0" dirty="0">
                <a:ln>
                  <a:noFill/>
                </a:ln>
                <a:effectLst/>
                <a:uLnTx/>
                <a:uFillTx/>
                <a:latin typeface="Calibri" panose="020F0502020204030204"/>
                <a:ea typeface="+mn-ea"/>
                <a:cs typeface="+mn-cs"/>
              </a:rPr>
              <a:t>Email:  yanli_vandenberg@urmc.rochester.edu</a:t>
            </a:r>
          </a:p>
          <a:p>
            <a:pPr>
              <a:spcBef>
                <a:spcPct val="0"/>
              </a:spcBef>
              <a:buFontTx/>
              <a:buNone/>
            </a:pPr>
            <a:endParaRPr lang="en-US" dirty="0"/>
          </a:p>
        </p:txBody>
      </p:sp>
    </p:spTree>
    <p:extLst>
      <p:ext uri="{BB962C8B-B14F-4D97-AF65-F5344CB8AC3E}">
        <p14:creationId xmlns:p14="http://schemas.microsoft.com/office/powerpoint/2010/main" val="2904762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blue ribbon with yellow text&#10;&#10;Description automatically generated">
            <a:extLst>
              <a:ext uri="{FF2B5EF4-FFF2-40B4-BE49-F238E27FC236}">
                <a16:creationId xmlns:a16="http://schemas.microsoft.com/office/drawing/2014/main" id="{5E205C15-F91A-53FF-4E54-F1E5FCCB6299}"/>
              </a:ext>
            </a:extLst>
          </p:cNvPr>
          <p:cNvPicPr>
            <a:picLocks noChangeAspect="1"/>
          </p:cNvPicPr>
          <p:nvPr/>
        </p:nvPicPr>
        <p:blipFill>
          <a:blip r:embed="rId3"/>
          <a:stretch>
            <a:fillRect/>
          </a:stretch>
        </p:blipFill>
        <p:spPr>
          <a:xfrm>
            <a:off x="10767565" y="0"/>
            <a:ext cx="1331960" cy="2128975"/>
          </a:xfrm>
          <a:prstGeom prst="rect">
            <a:avLst/>
          </a:prstGeom>
        </p:spPr>
      </p:pic>
      <p:sp>
        <p:nvSpPr>
          <p:cNvPr id="2" name="Title 1">
            <a:extLst>
              <a:ext uri="{FF2B5EF4-FFF2-40B4-BE49-F238E27FC236}">
                <a16:creationId xmlns:a16="http://schemas.microsoft.com/office/drawing/2014/main" id="{8AC34B01-BA5C-231F-333B-CC87345EBC0C}"/>
              </a:ext>
            </a:extLst>
          </p:cNvPr>
          <p:cNvSpPr>
            <a:spLocks noGrp="1"/>
          </p:cNvSpPr>
          <p:nvPr>
            <p:ph type="title"/>
          </p:nvPr>
        </p:nvSpPr>
        <p:spPr/>
        <p:txBody>
          <a:bodyPr/>
          <a:lstStyle/>
          <a:p>
            <a:pPr algn="ctr">
              <a:spcBef>
                <a:spcPct val="0"/>
              </a:spcBef>
              <a:buFontTx/>
              <a:buNone/>
            </a:pPr>
            <a:r>
              <a:rPr lang="en-US" sz="4400" dirty="0">
                <a:latin typeface="Arial" panose="020B0604020202020204" pitchFamily="34" charset="0"/>
                <a:cs typeface="Arial" panose="020B0604020202020204" pitchFamily="34" charset="0"/>
              </a:rPr>
              <a:t>Advance Accounts to “Bridge” Subcontracts</a:t>
            </a:r>
            <a:endParaRPr lang="en-US" altLang="en-US" sz="4400" b="1" dirty="0">
              <a:solidFill>
                <a:schemeClr val="tx2"/>
              </a:solidFill>
              <a:latin typeface="Arial" panose="020B0604020202020204" pitchFamily="34" charset="0"/>
              <a:cs typeface="Arial" panose="020B0604020202020204" pitchFamily="34" charset="0"/>
            </a:endParaRPr>
          </a:p>
        </p:txBody>
      </p:sp>
      <p:sp>
        <p:nvSpPr>
          <p:cNvPr id="8" name="Content Placeholder 7">
            <a:extLst>
              <a:ext uri="{FF2B5EF4-FFF2-40B4-BE49-F238E27FC236}">
                <a16:creationId xmlns:a16="http://schemas.microsoft.com/office/drawing/2014/main" id="{D4062BF0-25A7-D4F9-1F14-B013AA701AFD}"/>
              </a:ext>
            </a:extLst>
          </p:cNvPr>
          <p:cNvSpPr>
            <a:spLocks noGrp="1"/>
          </p:cNvSpPr>
          <p:nvPr>
            <p:ph idx="1"/>
          </p:nvPr>
        </p:nvSpPr>
        <p:spPr/>
        <p:txBody>
          <a:bodyPr/>
          <a:lstStyle/>
          <a:p>
            <a:endParaRPr lang="en-US" dirty="0"/>
          </a:p>
          <a:p>
            <a:endParaRPr lang="en-US" dirty="0"/>
          </a:p>
          <a:p>
            <a:r>
              <a:rPr lang="en-US" dirty="0"/>
              <a:t>If we are participating as a subcontract institution, but there is a delay in receipt of the subcontract amendment/extension for a subsequent project year, then request an Advance Account.</a:t>
            </a:r>
          </a:p>
          <a:p>
            <a:endParaRPr lang="en-US" dirty="0"/>
          </a:p>
          <a:p>
            <a:r>
              <a:rPr lang="en-US" dirty="0"/>
              <a:t>The Advance Account will allow continued accounting of project spend without the need to transfer the costs upon ultimate receipt of the updated subcontract from the flow through institution.</a:t>
            </a:r>
          </a:p>
        </p:txBody>
      </p:sp>
    </p:spTree>
    <p:extLst>
      <p:ext uri="{BB962C8B-B14F-4D97-AF65-F5344CB8AC3E}">
        <p14:creationId xmlns:p14="http://schemas.microsoft.com/office/powerpoint/2010/main" val="606268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blue ribbon with yellow text&#10;&#10;Description automatically generated">
            <a:extLst>
              <a:ext uri="{FF2B5EF4-FFF2-40B4-BE49-F238E27FC236}">
                <a16:creationId xmlns:a16="http://schemas.microsoft.com/office/drawing/2014/main" id="{5E205C15-F91A-53FF-4E54-F1E5FCCB6299}"/>
              </a:ext>
            </a:extLst>
          </p:cNvPr>
          <p:cNvPicPr>
            <a:picLocks noChangeAspect="1"/>
          </p:cNvPicPr>
          <p:nvPr/>
        </p:nvPicPr>
        <p:blipFill>
          <a:blip r:embed="rId3"/>
          <a:stretch>
            <a:fillRect/>
          </a:stretch>
        </p:blipFill>
        <p:spPr>
          <a:xfrm>
            <a:off x="10767565" y="0"/>
            <a:ext cx="1331960" cy="2128975"/>
          </a:xfrm>
          <a:prstGeom prst="rect">
            <a:avLst/>
          </a:prstGeom>
        </p:spPr>
      </p:pic>
      <p:sp>
        <p:nvSpPr>
          <p:cNvPr id="2" name="Title 1">
            <a:extLst>
              <a:ext uri="{FF2B5EF4-FFF2-40B4-BE49-F238E27FC236}">
                <a16:creationId xmlns:a16="http://schemas.microsoft.com/office/drawing/2014/main" id="{8AC34B01-BA5C-231F-333B-CC87345EBC0C}"/>
              </a:ext>
            </a:extLst>
          </p:cNvPr>
          <p:cNvSpPr>
            <a:spLocks noGrp="1"/>
          </p:cNvSpPr>
          <p:nvPr>
            <p:ph type="title"/>
          </p:nvPr>
        </p:nvSpPr>
        <p:spPr/>
        <p:txBody>
          <a:bodyPr/>
          <a:lstStyle/>
          <a:p>
            <a:pPr algn="ctr">
              <a:spcBef>
                <a:spcPct val="0"/>
              </a:spcBef>
              <a:buFontTx/>
              <a:buNone/>
            </a:pPr>
            <a:r>
              <a:rPr lang="en-US" sz="4400" dirty="0">
                <a:latin typeface="Arial" panose="020B0604020202020204" pitchFamily="34" charset="0"/>
                <a:cs typeface="Arial" panose="020B0604020202020204" pitchFamily="34" charset="0"/>
              </a:rPr>
              <a:t>Data Management Sharing Plans</a:t>
            </a:r>
            <a:endParaRPr lang="en-US" altLang="en-US" sz="4400" b="1" dirty="0">
              <a:solidFill>
                <a:schemeClr val="tx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CBC5C3-EF02-320C-0DF2-5A48350EA0B4}"/>
              </a:ext>
            </a:extLst>
          </p:cNvPr>
          <p:cNvSpPr>
            <a:spLocks noGrp="1"/>
          </p:cNvSpPr>
          <p:nvPr>
            <p:ph idx="1"/>
          </p:nvPr>
        </p:nvSpPr>
        <p:spPr>
          <a:xfrm>
            <a:off x="838200" y="1825625"/>
            <a:ext cx="9664083" cy="4351338"/>
          </a:xfrm>
        </p:spPr>
        <p:txBody>
          <a:bodyPr>
            <a:normAutofit fontScale="77500" lnSpcReduction="20000"/>
          </a:bodyPr>
          <a:lstStyle/>
          <a:p>
            <a:pPr eaLnBrk="0" fontAlgn="base" hangingPunct="0">
              <a:lnSpc>
                <a:spcPct val="100000"/>
              </a:lnSpc>
              <a:spcBef>
                <a:spcPct val="0"/>
              </a:spcBef>
              <a:spcAft>
                <a:spcPct val="0"/>
              </a:spcAft>
            </a:pPr>
            <a:r>
              <a:rPr lang="en-US" altLang="en-US" sz="2800" dirty="0">
                <a:solidFill>
                  <a:srgbClr val="000000"/>
                </a:solidFill>
                <a:latin typeface="Arial Unicode MS"/>
              </a:rPr>
              <a:t>D</a:t>
            </a:r>
            <a:r>
              <a:rPr kumimoji="0" lang="en-US" altLang="en-US" sz="2800" b="0" i="0" u="none" strike="noStrike" cap="none" normalizeH="0" baseline="0" dirty="0">
                <a:ln>
                  <a:noFill/>
                </a:ln>
                <a:solidFill>
                  <a:srgbClr val="000000"/>
                </a:solidFill>
                <a:effectLst/>
                <a:latin typeface="Arial Unicode MS"/>
              </a:rPr>
              <a:t>ata storage guidance</a:t>
            </a:r>
            <a:r>
              <a:rPr lang="en-US" altLang="en-US" sz="2800" dirty="0">
                <a:solidFill>
                  <a:srgbClr val="000000"/>
                </a:solidFill>
                <a:latin typeface="Arial Unicode MS"/>
              </a:rPr>
              <a:t> </a:t>
            </a:r>
            <a:r>
              <a:rPr kumimoji="0" lang="en-US" altLang="en-US" sz="2800" b="0" i="0" u="none" strike="noStrike" cap="none" normalizeH="0" baseline="0" dirty="0">
                <a:ln>
                  <a:noFill/>
                </a:ln>
                <a:solidFill>
                  <a:srgbClr val="000000"/>
                </a:solidFill>
                <a:effectLst/>
                <a:latin typeface="Arial Unicode MS"/>
              </a:rPr>
              <a:t>for the University’s research community is centrally </a:t>
            </a:r>
          </a:p>
          <a:p>
            <a:pPr marL="0" indent="0" eaLnBrk="0" fontAlgn="base" hangingPunct="0">
              <a:lnSpc>
                <a:spcPct val="100000"/>
              </a:lnSpc>
              <a:spcBef>
                <a:spcPct val="0"/>
              </a:spcBef>
              <a:spcAft>
                <a:spcPct val="0"/>
              </a:spcAft>
              <a:buNone/>
            </a:pPr>
            <a:r>
              <a:rPr kumimoji="0" lang="en-US" altLang="en-US" sz="2800" b="0" i="0" u="none" strike="noStrike" cap="none" normalizeH="0" baseline="0" dirty="0">
                <a:ln>
                  <a:noFill/>
                </a:ln>
                <a:solidFill>
                  <a:srgbClr val="000000"/>
                </a:solidFill>
                <a:effectLst/>
                <a:latin typeface="Arial Unicode MS"/>
              </a:rPr>
              <a:t>   located for easy reference.</a:t>
            </a:r>
          </a:p>
          <a:p>
            <a:pPr marL="0" indent="0" eaLnBrk="0" fontAlgn="base" hangingPunct="0">
              <a:lnSpc>
                <a:spcPct val="100000"/>
              </a:lnSpc>
              <a:spcBef>
                <a:spcPct val="0"/>
              </a:spcBef>
              <a:spcAft>
                <a:spcPct val="0"/>
              </a:spcAft>
              <a:buNone/>
            </a:pPr>
            <a:endParaRPr kumimoji="0" lang="en-US" altLang="en-US" sz="2800" b="0" i="0" u="none" strike="noStrike" cap="none" normalizeH="0" baseline="0" dirty="0">
              <a:ln>
                <a:noFill/>
              </a:ln>
              <a:solidFill>
                <a:srgbClr val="000000"/>
              </a:solidFill>
              <a:effectLst/>
              <a:latin typeface="Arial Unicode MS"/>
            </a:endParaRPr>
          </a:p>
          <a:p>
            <a:pPr eaLnBrk="0" fontAlgn="base" hangingPunct="0">
              <a:lnSpc>
                <a:spcPct val="100000"/>
              </a:lnSpc>
              <a:spcBef>
                <a:spcPct val="0"/>
              </a:spcBef>
              <a:spcAft>
                <a:spcPct val="0"/>
              </a:spcAft>
            </a:pPr>
            <a:r>
              <a:rPr lang="en-US" altLang="en-US" sz="2800" dirty="0">
                <a:solidFill>
                  <a:srgbClr val="000000"/>
                </a:solidFill>
                <a:latin typeface="Arial Unicode MS"/>
              </a:rPr>
              <a:t>I</a:t>
            </a:r>
            <a:r>
              <a:rPr kumimoji="0" lang="en-US" altLang="en-US" sz="2800" b="0" i="0" u="none" strike="noStrike" cap="none" normalizeH="0" baseline="0" dirty="0">
                <a:ln>
                  <a:noFill/>
                </a:ln>
                <a:solidFill>
                  <a:srgbClr val="000000"/>
                </a:solidFill>
                <a:effectLst/>
                <a:latin typeface="Arial Unicode MS"/>
              </a:rPr>
              <a:t>t stipulates safe and approved options for faculty members, researchers and students to store, access and collaborate with specific research data types.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Arial Unicode MS"/>
            </a:endParaRPr>
          </a:p>
          <a:p>
            <a:pPr eaLnBrk="0" fontAlgn="base" hangingPunct="0">
              <a:lnSpc>
                <a:spcPct val="100000"/>
              </a:lnSpc>
              <a:spcBef>
                <a:spcPct val="0"/>
              </a:spcBef>
              <a:spcAft>
                <a:spcPct val="0"/>
              </a:spcAft>
            </a:pPr>
            <a:r>
              <a:rPr kumimoji="0" lang="en-US" altLang="en-US" sz="2800" b="0" i="0" u="none" strike="noStrike" cap="none" normalizeH="0" baseline="0" dirty="0">
                <a:ln>
                  <a:noFill/>
                </a:ln>
                <a:solidFill>
                  <a:srgbClr val="000000"/>
                </a:solidFill>
                <a:effectLst/>
                <a:latin typeface="Arial Unicode MS"/>
              </a:rPr>
              <a:t>These investments and changes are foundational in our effort to safeguard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Arial Unicode MS"/>
              </a:rPr>
              <a:t>   all sensitive information from landing in the hands of cybercriminals </a:t>
            </a:r>
            <a:endParaRPr lang="en-US" altLang="en-US" sz="2800" dirty="0">
              <a:solidFill>
                <a:srgbClr val="000000"/>
              </a:solidFill>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Arial Unicode MS"/>
            </a:endParaRPr>
          </a:p>
          <a:p>
            <a:pPr eaLnBrk="0" fontAlgn="base" hangingPunct="0">
              <a:lnSpc>
                <a:spcPct val="100000"/>
              </a:lnSpc>
              <a:spcBef>
                <a:spcPct val="0"/>
              </a:spcBef>
              <a:spcAft>
                <a:spcPct val="0"/>
              </a:spcAft>
            </a:pPr>
            <a:r>
              <a:rPr kumimoji="0" lang="en-US" altLang="en-US" sz="2800" b="0" i="0" u="none" strike="noStrike" cap="none" normalizeH="0" baseline="0" dirty="0">
                <a:ln>
                  <a:noFill/>
                </a:ln>
                <a:solidFill>
                  <a:srgbClr val="000000"/>
                </a:solidFill>
                <a:effectLst/>
                <a:latin typeface="Arial Unicode MS"/>
              </a:rPr>
              <a:t>You can find data storage solutions in one central location on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rgbClr val="000000"/>
                </a:solidFill>
                <a:latin typeface="Arial Unicode MS"/>
              </a:rPr>
              <a:t>    </a:t>
            </a:r>
            <a:r>
              <a:rPr kumimoji="0" lang="en-US" altLang="en-US" sz="2800" b="0" i="0" u="none" strike="noStrike" cap="none" normalizeH="0" baseline="0" dirty="0">
                <a:ln>
                  <a:noFill/>
                </a:ln>
                <a:solidFill>
                  <a:srgbClr val="000000"/>
                </a:solidFill>
                <a:effectLst/>
                <a:latin typeface="Arial Unicode MS"/>
              </a:rPr>
              <a:t>tech.rochester: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Arial Unicode MS"/>
              </a:rPr>
              <a:t>https://tech.rochester.edu/services/university-wide-research-resources/</a:t>
            </a:r>
            <a:r>
              <a:rPr kumimoji="0" lang="en-US" altLang="en-US" sz="2800" b="0" i="0" u="none" strike="noStrike" cap="none" normalizeH="0" baseline="0" dirty="0">
                <a:ln>
                  <a:noFill/>
                </a:ln>
                <a:solidFill>
                  <a:schemeClr val="tx1"/>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endParaRPr>
          </a:p>
          <a:p>
            <a:pPr>
              <a:spcBef>
                <a:spcPct val="0"/>
              </a:spcBef>
              <a:buFontTx/>
              <a:buNone/>
            </a:pPr>
            <a:endParaRPr lang="en-US" dirty="0"/>
          </a:p>
        </p:txBody>
      </p:sp>
    </p:spTree>
    <p:extLst>
      <p:ext uri="{BB962C8B-B14F-4D97-AF65-F5344CB8AC3E}">
        <p14:creationId xmlns:p14="http://schemas.microsoft.com/office/powerpoint/2010/main" val="3618075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blue ribbon with yellow text&#10;&#10;Description automatically generated">
            <a:extLst>
              <a:ext uri="{FF2B5EF4-FFF2-40B4-BE49-F238E27FC236}">
                <a16:creationId xmlns:a16="http://schemas.microsoft.com/office/drawing/2014/main" id="{5E205C15-F91A-53FF-4E54-F1E5FCCB6299}"/>
              </a:ext>
            </a:extLst>
          </p:cNvPr>
          <p:cNvPicPr>
            <a:picLocks noChangeAspect="1"/>
          </p:cNvPicPr>
          <p:nvPr/>
        </p:nvPicPr>
        <p:blipFill>
          <a:blip r:embed="rId3"/>
          <a:stretch>
            <a:fillRect/>
          </a:stretch>
        </p:blipFill>
        <p:spPr>
          <a:xfrm>
            <a:off x="10767565" y="0"/>
            <a:ext cx="1331960" cy="2128975"/>
          </a:xfrm>
          <a:prstGeom prst="rect">
            <a:avLst/>
          </a:prstGeom>
        </p:spPr>
      </p:pic>
      <p:sp>
        <p:nvSpPr>
          <p:cNvPr id="2" name="Title 1">
            <a:extLst>
              <a:ext uri="{FF2B5EF4-FFF2-40B4-BE49-F238E27FC236}">
                <a16:creationId xmlns:a16="http://schemas.microsoft.com/office/drawing/2014/main" id="{8AC34B01-BA5C-231F-333B-CC87345EBC0C}"/>
              </a:ext>
            </a:extLst>
          </p:cNvPr>
          <p:cNvSpPr>
            <a:spLocks noGrp="1"/>
          </p:cNvSpPr>
          <p:nvPr>
            <p:ph type="title"/>
          </p:nvPr>
        </p:nvSpPr>
        <p:spPr/>
        <p:txBody>
          <a:bodyPr/>
          <a:lstStyle/>
          <a:p>
            <a:pPr algn="ctr">
              <a:spcBef>
                <a:spcPct val="0"/>
              </a:spcBef>
              <a:buFontTx/>
              <a:buNone/>
            </a:pPr>
            <a:r>
              <a:rPr lang="en-US" sz="4400" dirty="0">
                <a:latin typeface="Arial" panose="020B0604020202020204" pitchFamily="34" charset="0"/>
                <a:cs typeface="Arial" panose="020B0604020202020204" pitchFamily="34" charset="0"/>
              </a:rPr>
              <a:t>Data Management Sharing Plans</a:t>
            </a:r>
            <a:endParaRPr lang="en-US" altLang="en-US" sz="4400" b="1" dirty="0">
              <a:solidFill>
                <a:schemeClr val="tx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CBC5C3-EF02-320C-0DF2-5A48350EA0B4}"/>
              </a:ext>
            </a:extLst>
          </p:cNvPr>
          <p:cNvSpPr>
            <a:spLocks noGrp="1"/>
          </p:cNvSpPr>
          <p:nvPr>
            <p:ph idx="1"/>
          </p:nvPr>
        </p:nvSpPr>
        <p:spPr>
          <a:xfrm>
            <a:off x="838200" y="1825625"/>
            <a:ext cx="9664083" cy="4667250"/>
          </a:xfrm>
        </p:spPr>
        <p:txBody>
          <a:bodyPr>
            <a:normAutofit fontScale="85000" lnSpcReduction="10000"/>
          </a:bodyPr>
          <a:lstStyle/>
          <a:p>
            <a:pPr marL="0" marR="0">
              <a:lnSpc>
                <a:spcPts val="1210"/>
              </a:lnSpc>
              <a:spcBef>
                <a:spcPts val="0"/>
              </a:spcBef>
              <a:spcAft>
                <a:spcPts val="600"/>
              </a:spcAft>
            </a:pPr>
            <a:r>
              <a:rPr lang="en-US" sz="2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Effective for Research Performance Progress Reports (RPPR) due on or</a:t>
            </a:r>
          </a:p>
          <a:p>
            <a:pPr marL="0" marR="0" indent="0">
              <a:lnSpc>
                <a:spcPts val="1210"/>
              </a:lnSpc>
              <a:spcBef>
                <a:spcPts val="0"/>
              </a:spcBef>
              <a:spcAft>
                <a:spcPts val="600"/>
              </a:spcAft>
              <a:buNone/>
            </a:pPr>
            <a:r>
              <a:rPr lang="en-US" sz="2400" kern="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2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after October 1, 2024, a set of new questions has been added, asking NIH</a:t>
            </a:r>
          </a:p>
          <a:p>
            <a:pPr marL="0" marR="0" indent="0">
              <a:lnSpc>
                <a:spcPts val="1210"/>
              </a:lnSpc>
              <a:spcBef>
                <a:spcPts val="0"/>
              </a:spcBef>
              <a:spcAft>
                <a:spcPts val="600"/>
              </a:spcAft>
              <a:buNone/>
            </a:pPr>
            <a:r>
              <a:rPr lang="en-US" sz="2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recipients for details on how they are adhering to their approved Data</a:t>
            </a:r>
          </a:p>
          <a:p>
            <a:pPr marL="0" marR="0" indent="0">
              <a:lnSpc>
                <a:spcPts val="1210"/>
              </a:lnSpc>
              <a:spcBef>
                <a:spcPts val="0"/>
              </a:spcBef>
              <a:spcAft>
                <a:spcPts val="600"/>
              </a:spcAft>
              <a:buNone/>
            </a:pPr>
            <a:r>
              <a:rPr lang="en-US" sz="2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Management and Sharing (DMS) Plan, if applicable.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eaLnBrk="0" fontAlgn="base" hangingPunct="0">
              <a:lnSpc>
                <a:spcPct val="100000"/>
              </a:lnSpc>
              <a:spcBef>
                <a:spcPct val="0"/>
              </a:spcBef>
              <a:spcAft>
                <a:spcPct val="0"/>
              </a:spcAft>
              <a:buNone/>
            </a:pPr>
            <a:endParaRPr kumimoji="0" lang="en-US" altLang="en-US" sz="2800" b="0" i="0" u="none" strike="noStrike" cap="none" normalizeH="0" baseline="0" dirty="0">
              <a:ln>
                <a:noFill/>
              </a:ln>
              <a:solidFill>
                <a:srgbClr val="000000"/>
              </a:solidFill>
              <a:effectLst/>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endParaRPr>
          </a:p>
          <a:p>
            <a:pPr marL="0" marR="0" indent="0">
              <a:lnSpc>
                <a:spcPct val="107000"/>
              </a:lnSpc>
              <a:spcBef>
                <a:spcPts val="0"/>
              </a:spcBef>
              <a:spcAft>
                <a:spcPts val="600"/>
              </a:spcAft>
              <a:buNone/>
            </a:pPr>
            <a:r>
              <a:rPr lang="en-US" sz="2400" b="1" kern="0" dirty="0">
                <a:solidFill>
                  <a:srgbClr val="182B55"/>
                </a:solidFill>
                <a:effectLst/>
                <a:latin typeface="Calibri" panose="020F0502020204030204" pitchFamily="34" charset="0"/>
                <a:ea typeface="Times New Roman" panose="02020603050405020304" pitchFamily="18" charset="0"/>
                <a:cs typeface="Times New Roman" panose="02020603050405020304" pitchFamily="18" charset="0"/>
              </a:rPr>
              <a:t>New DMS Questions in RPPR</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ts val="1210"/>
              </a:lnSpc>
              <a:spcBef>
                <a:spcPts val="0"/>
              </a:spcBef>
              <a:spcAft>
                <a:spcPts val="600"/>
              </a:spcAft>
            </a:pPr>
            <a:r>
              <a:rPr lang="en-US" sz="2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new DMS C.5.c section asks recipients, who are subject to the </a:t>
            </a:r>
            <a:r>
              <a:rPr lang="en-US" sz="2400" u="sng" kern="0"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4"/>
              </a:rPr>
              <a:t>DMS Policy</a:t>
            </a:r>
            <a:r>
              <a:rPr lang="en-US" sz="2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the</a:t>
            </a:r>
          </a:p>
          <a:p>
            <a:pPr marL="0" marR="0" indent="0">
              <a:lnSpc>
                <a:spcPts val="1210"/>
              </a:lnSpc>
              <a:spcBef>
                <a:spcPts val="0"/>
              </a:spcBef>
              <a:spcAft>
                <a:spcPts val="600"/>
              </a:spcAft>
              <a:buNone/>
            </a:pPr>
            <a:r>
              <a:rPr lang="en-US" sz="2400" kern="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2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following questions:</a:t>
            </a:r>
          </a:p>
          <a:p>
            <a:pPr marL="0" marR="0" indent="0">
              <a:lnSpc>
                <a:spcPts val="1210"/>
              </a:lnSpc>
              <a:spcBef>
                <a:spcPts val="0"/>
              </a:spcBef>
              <a:spcAft>
                <a:spcPts val="600"/>
              </a:spcAft>
              <a:buNone/>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ts val="1210"/>
              </a:lnSpc>
              <a:spcBef>
                <a:spcPts val="0"/>
              </a:spcBef>
              <a:spcAft>
                <a:spcPts val="800"/>
              </a:spcAft>
              <a:buSzPts val="1000"/>
              <a:buFont typeface="Symbol" panose="05050102010706020507" pitchFamily="18" charset="2"/>
              <a:buChar char=""/>
              <a:tabLst>
                <a:tab pos="457200" algn="l"/>
              </a:tabLst>
            </a:pPr>
            <a:r>
              <a:rPr lang="en-US" sz="2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Whether data has been generated to date and what type of data it is</a:t>
            </a:r>
            <a:endParaRPr lang="en-US" sz="24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ts val="1210"/>
              </a:lnSpc>
              <a:spcBef>
                <a:spcPts val="0"/>
              </a:spcBef>
              <a:spcAft>
                <a:spcPts val="800"/>
              </a:spcAft>
              <a:buSzPts val="1000"/>
              <a:buFont typeface="Symbol" panose="05050102010706020507" pitchFamily="18" charset="2"/>
              <a:buChar char=""/>
              <a:tabLst>
                <a:tab pos="457200" algn="l"/>
              </a:tabLst>
            </a:pPr>
            <a:r>
              <a:rPr lang="en-US" sz="2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Whether data has been shared for use by others</a:t>
            </a:r>
            <a:endParaRPr lang="en-US" sz="24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ts val="1210"/>
              </a:lnSpc>
              <a:spcBef>
                <a:spcPts val="0"/>
              </a:spcBef>
              <a:spcAft>
                <a:spcPts val="800"/>
              </a:spcAft>
              <a:buSzPts val="1000"/>
              <a:buFont typeface="Symbol" panose="05050102010706020507" pitchFamily="18" charset="2"/>
              <a:buChar char=""/>
              <a:tabLst>
                <a:tab pos="457200" algn="l"/>
              </a:tabLst>
            </a:pPr>
            <a:r>
              <a:rPr lang="en-US" sz="2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If data has been shared, in what repository and under what unique digital identifiers</a:t>
            </a:r>
            <a:endParaRPr lang="en-US" sz="24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ts val="1210"/>
              </a:lnSpc>
              <a:spcBef>
                <a:spcPts val="0"/>
              </a:spcBef>
              <a:spcAft>
                <a:spcPts val="800"/>
              </a:spcAft>
              <a:buSzPts val="1000"/>
              <a:buFont typeface="Symbol" panose="05050102010706020507" pitchFamily="18" charset="2"/>
              <a:buChar char=""/>
              <a:tabLst>
                <a:tab pos="457200" algn="l"/>
              </a:tabLst>
            </a:pPr>
            <a:r>
              <a:rPr lang="en-US" sz="2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If data has NOT been shared, what is the status of data sharing (e.g. being prepared for</a:t>
            </a:r>
          </a:p>
          <a:p>
            <a:pPr marL="0" marR="0" lvl="0" indent="0">
              <a:lnSpc>
                <a:spcPts val="1210"/>
              </a:lnSpc>
              <a:spcBef>
                <a:spcPts val="0"/>
              </a:spcBef>
              <a:spcAft>
                <a:spcPts val="800"/>
              </a:spcAft>
              <a:buSzPts val="1000"/>
              <a:buNone/>
              <a:tabLst>
                <a:tab pos="457200" algn="l"/>
              </a:tabLst>
            </a:pPr>
            <a:r>
              <a:rPr lang="en-US" sz="2400" kern="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2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submission, submitted to repository, not yet expected to be shared); and</a:t>
            </a:r>
            <a:endParaRPr lang="en-US" sz="24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ts val="1210"/>
              </a:lnSpc>
              <a:spcBef>
                <a:spcPts val="0"/>
              </a:spcBef>
              <a:spcAft>
                <a:spcPts val="800"/>
              </a:spcAft>
              <a:buSzPts val="1000"/>
              <a:buFont typeface="Symbol" panose="05050102010706020507" pitchFamily="18" charset="2"/>
              <a:buChar char=""/>
              <a:tabLst>
                <a:tab pos="457200" algn="l"/>
              </a:tabLst>
            </a:pPr>
            <a:r>
              <a:rPr lang="en-US" sz="2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If data has not been generated and/or shared as outlined in an approved DMS plan,</a:t>
            </a:r>
          </a:p>
          <a:p>
            <a:pPr marL="0" marR="0" lvl="0" indent="0">
              <a:lnSpc>
                <a:spcPts val="1210"/>
              </a:lnSpc>
              <a:spcBef>
                <a:spcPts val="0"/>
              </a:spcBef>
              <a:spcAft>
                <a:spcPts val="800"/>
              </a:spcAft>
              <a:buSzPts val="1000"/>
              <a:buNone/>
              <a:tabLst>
                <a:tab pos="457200" algn="l"/>
              </a:tabLst>
            </a:pPr>
            <a:r>
              <a:rPr lang="en-US" sz="2400" kern="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2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what corrective actions have been or will be taken to comply with the approved plan</a:t>
            </a:r>
            <a:endParaRPr lang="en-US" sz="24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endParaRPr>
          </a:p>
          <a:p>
            <a:pPr>
              <a:spcBef>
                <a:spcPct val="0"/>
              </a:spcBef>
              <a:buFontTx/>
              <a:buNone/>
            </a:pPr>
            <a:endParaRPr lang="en-US" dirty="0"/>
          </a:p>
        </p:txBody>
      </p:sp>
    </p:spTree>
    <p:extLst>
      <p:ext uri="{BB962C8B-B14F-4D97-AF65-F5344CB8AC3E}">
        <p14:creationId xmlns:p14="http://schemas.microsoft.com/office/powerpoint/2010/main" val="1062366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blue ribbon with yellow text&#10;&#10;Description automatically generated">
            <a:extLst>
              <a:ext uri="{FF2B5EF4-FFF2-40B4-BE49-F238E27FC236}">
                <a16:creationId xmlns:a16="http://schemas.microsoft.com/office/drawing/2014/main" id="{5E205C15-F91A-53FF-4E54-F1E5FCCB6299}"/>
              </a:ext>
            </a:extLst>
          </p:cNvPr>
          <p:cNvPicPr>
            <a:picLocks noChangeAspect="1"/>
          </p:cNvPicPr>
          <p:nvPr/>
        </p:nvPicPr>
        <p:blipFill>
          <a:blip r:embed="rId3"/>
          <a:stretch>
            <a:fillRect/>
          </a:stretch>
        </p:blipFill>
        <p:spPr>
          <a:xfrm>
            <a:off x="10767565" y="0"/>
            <a:ext cx="1331960" cy="2128975"/>
          </a:xfrm>
          <a:prstGeom prst="rect">
            <a:avLst/>
          </a:prstGeom>
        </p:spPr>
      </p:pic>
      <p:sp>
        <p:nvSpPr>
          <p:cNvPr id="2" name="Title 1">
            <a:extLst>
              <a:ext uri="{FF2B5EF4-FFF2-40B4-BE49-F238E27FC236}">
                <a16:creationId xmlns:a16="http://schemas.microsoft.com/office/drawing/2014/main" id="{8AC34B01-BA5C-231F-333B-CC87345EBC0C}"/>
              </a:ext>
            </a:extLst>
          </p:cNvPr>
          <p:cNvSpPr>
            <a:spLocks noGrp="1"/>
          </p:cNvSpPr>
          <p:nvPr>
            <p:ph type="title"/>
          </p:nvPr>
        </p:nvSpPr>
        <p:spPr/>
        <p:txBody>
          <a:bodyPr/>
          <a:lstStyle/>
          <a:p>
            <a:pPr algn="ctr">
              <a:spcBef>
                <a:spcPct val="0"/>
              </a:spcBef>
              <a:buFontTx/>
              <a:buNone/>
            </a:pPr>
            <a:r>
              <a:rPr lang="en-US" sz="4400" dirty="0">
                <a:latin typeface="Arial" panose="020B0604020202020204" pitchFamily="34" charset="0"/>
                <a:cs typeface="Arial" panose="020B0604020202020204" pitchFamily="34" charset="0"/>
              </a:rPr>
              <a:t>Responsible Conduct of </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Research Training</a:t>
            </a:r>
            <a:endParaRPr lang="en-US" altLang="en-US" b="1" dirty="0">
              <a:solidFill>
                <a:schemeClr val="tx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CBC5C3-EF02-320C-0DF2-5A48350EA0B4}"/>
              </a:ext>
            </a:extLst>
          </p:cNvPr>
          <p:cNvSpPr>
            <a:spLocks noGrp="1"/>
          </p:cNvSpPr>
          <p:nvPr>
            <p:ph idx="1"/>
          </p:nvPr>
        </p:nvSpPr>
        <p:spPr>
          <a:xfrm>
            <a:off x="838200" y="1825625"/>
            <a:ext cx="9664083" cy="4351338"/>
          </a:xfrm>
        </p:spPr>
        <p:txBody>
          <a:bodyPr>
            <a:normAutofit fontScale="77500" lnSpcReduction="20000"/>
          </a:bodyPr>
          <a:lstStyle/>
          <a:p>
            <a:pPr marL="0" marR="0">
              <a:lnSpc>
                <a:spcPct val="107000"/>
              </a:lnSpc>
              <a:spcBef>
                <a:spcPts val="0"/>
              </a:spcBef>
              <a:spcAft>
                <a:spcPts val="0"/>
              </a:spcAft>
            </a:pPr>
            <a:r>
              <a:rPr lang="en-US" sz="2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National Institutes of Health (NIH) and the National Science Foundation (NSF) </a:t>
            </a:r>
          </a:p>
          <a:p>
            <a:pPr marL="0" marR="0" indent="0">
              <a:lnSpc>
                <a:spcPct val="107000"/>
              </a:lnSpc>
              <a:spcBef>
                <a:spcPts val="0"/>
              </a:spcBef>
              <a:spcAft>
                <a:spcPts val="0"/>
              </a:spcAft>
              <a:buNone/>
            </a:pPr>
            <a:r>
              <a:rPr lang="en-US" sz="2800" kern="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2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have issued specific requirements for training in RCR within the last two years   </a:t>
            </a:r>
          </a:p>
          <a:p>
            <a:pPr marL="0" marR="0" indent="0">
              <a:lnSpc>
                <a:spcPct val="107000"/>
              </a:lnSpc>
              <a:spcBef>
                <a:spcPts val="0"/>
              </a:spcBef>
              <a:spcAft>
                <a:spcPts val="0"/>
              </a:spcAft>
              <a:buNone/>
            </a:pPr>
            <a:r>
              <a:rPr lang="en-US" kern="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2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affecting all NSF awards and </a:t>
            </a:r>
            <a:r>
              <a:rPr lang="en-US" sz="2800" u="sng" kern="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select categories of NIH awards</a:t>
            </a:r>
            <a:r>
              <a:rPr lang="en-US" sz="2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0" marR="0" indent="0">
              <a:lnSpc>
                <a:spcPct val="107000"/>
              </a:lnSpc>
              <a:spcBef>
                <a:spcPts val="0"/>
              </a:spcBef>
              <a:spcAft>
                <a:spcPts val="0"/>
              </a:spcAft>
              <a:buNone/>
            </a:pPr>
            <a:endParaRPr lang="en-US" sz="2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0"/>
              </a:spcBef>
            </a:pPr>
            <a:r>
              <a:rPr lang="en-US" sz="2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 order to meet these requirements, the University offers programs through CITI </a:t>
            </a:r>
          </a:p>
          <a:p>
            <a:pPr marL="0" indent="0">
              <a:lnSpc>
                <a:spcPct val="107000"/>
              </a:lnSpc>
              <a:spcBef>
                <a:spcPts val="0"/>
              </a:spcBef>
              <a:buNone/>
            </a:pPr>
            <a:r>
              <a:rPr lang="en-US" sz="2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RCR training and we encourage you to </a:t>
            </a:r>
            <a:r>
              <a:rPr lang="en-US" sz="2800" u="sng" kern="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5"/>
              </a:rPr>
              <a:t>review all RCR resources and trainings,  </a:t>
            </a:r>
          </a:p>
          <a:p>
            <a:pPr marL="0" indent="0">
              <a:lnSpc>
                <a:spcPct val="107000"/>
              </a:lnSpc>
              <a:spcBef>
                <a:spcPts val="0"/>
              </a:spcBef>
              <a:buNone/>
            </a:pPr>
            <a:r>
              <a:rPr lang="en-US" u="sng" kern="0" dirty="0">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5"/>
              </a:rPr>
              <a:t>   </a:t>
            </a:r>
            <a:r>
              <a:rPr lang="en-US" sz="2800" u="sng" kern="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5"/>
              </a:rPr>
              <a:t>including federal requirements, on the VPR website</a:t>
            </a:r>
            <a:r>
              <a:rPr lang="en-US" sz="2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p>
          <a:p>
            <a:pPr>
              <a:lnSpc>
                <a:spcPct val="107000"/>
              </a:lnSpc>
              <a:spcBef>
                <a:spcPts val="0"/>
              </a:spcBef>
            </a:pPr>
            <a:endParaRPr lang="en-US" sz="2800" kern="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0"/>
              </a:spcBef>
            </a:pPr>
            <a:r>
              <a:rPr lang="en-US" sz="2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RCR trainings include topics such as research misconduct, data management, </a:t>
            </a:r>
          </a:p>
          <a:p>
            <a:pPr marL="0" indent="0">
              <a:lnSpc>
                <a:spcPct val="107000"/>
              </a:lnSpc>
              <a:spcBef>
                <a:spcPts val="0"/>
              </a:spcBef>
              <a:buNone/>
            </a:pPr>
            <a:r>
              <a:rPr lang="en-US" sz="2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authorship, mentorship, peer review, conflicts of interest and commitment, and </a:t>
            </a:r>
          </a:p>
          <a:p>
            <a:pPr marL="0" indent="0">
              <a:lnSpc>
                <a:spcPct val="107000"/>
              </a:lnSpc>
              <a:spcBef>
                <a:spcPts val="0"/>
              </a:spcBef>
              <a:buNone/>
            </a:pPr>
            <a:r>
              <a:rPr lang="en-US" sz="2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collaborative research</a:t>
            </a:r>
            <a:r>
              <a:rPr lang="en-US" sz="20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a:spcBef>
                <a:spcPct val="0"/>
              </a:spcBef>
              <a:buFontTx/>
              <a:buNone/>
            </a:pPr>
            <a:endParaRPr lang="en-US" dirty="0"/>
          </a:p>
        </p:txBody>
      </p:sp>
    </p:spTree>
    <p:extLst>
      <p:ext uri="{BB962C8B-B14F-4D97-AF65-F5344CB8AC3E}">
        <p14:creationId xmlns:p14="http://schemas.microsoft.com/office/powerpoint/2010/main" val="34389882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blue ribbon with yellow text&#10;&#10;Description automatically generated">
            <a:extLst>
              <a:ext uri="{FF2B5EF4-FFF2-40B4-BE49-F238E27FC236}">
                <a16:creationId xmlns:a16="http://schemas.microsoft.com/office/drawing/2014/main" id="{5E205C15-F91A-53FF-4E54-F1E5FCCB6299}"/>
              </a:ext>
            </a:extLst>
          </p:cNvPr>
          <p:cNvPicPr>
            <a:picLocks noChangeAspect="1"/>
          </p:cNvPicPr>
          <p:nvPr/>
        </p:nvPicPr>
        <p:blipFill>
          <a:blip r:embed="rId3"/>
          <a:stretch>
            <a:fillRect/>
          </a:stretch>
        </p:blipFill>
        <p:spPr>
          <a:xfrm>
            <a:off x="10767565" y="0"/>
            <a:ext cx="1331960" cy="2128975"/>
          </a:xfrm>
          <a:prstGeom prst="rect">
            <a:avLst/>
          </a:prstGeom>
        </p:spPr>
      </p:pic>
      <p:sp>
        <p:nvSpPr>
          <p:cNvPr id="2" name="Title 1">
            <a:extLst>
              <a:ext uri="{FF2B5EF4-FFF2-40B4-BE49-F238E27FC236}">
                <a16:creationId xmlns:a16="http://schemas.microsoft.com/office/drawing/2014/main" id="{8AC34B01-BA5C-231F-333B-CC87345EBC0C}"/>
              </a:ext>
            </a:extLst>
          </p:cNvPr>
          <p:cNvSpPr>
            <a:spLocks noGrp="1"/>
          </p:cNvSpPr>
          <p:nvPr>
            <p:ph type="title"/>
          </p:nvPr>
        </p:nvSpPr>
        <p:spPr/>
        <p:txBody>
          <a:bodyPr/>
          <a:lstStyle/>
          <a:p>
            <a:pPr algn="ctr">
              <a:spcBef>
                <a:spcPct val="0"/>
              </a:spcBef>
              <a:buFontTx/>
              <a:buNone/>
            </a:pPr>
            <a:r>
              <a:rPr lang="en-US" sz="4400" dirty="0">
                <a:latin typeface="Arial" panose="020B0604020202020204" pitchFamily="34" charset="0"/>
                <a:cs typeface="Arial" panose="020B0604020202020204" pitchFamily="34" charset="0"/>
              </a:rPr>
              <a:t>Responsible Conduct of </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Research Training</a:t>
            </a:r>
            <a:endParaRPr lang="en-US" altLang="en-US" b="1" dirty="0">
              <a:solidFill>
                <a:schemeClr val="tx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CBC5C3-EF02-320C-0DF2-5A48350EA0B4}"/>
              </a:ext>
            </a:extLst>
          </p:cNvPr>
          <p:cNvSpPr>
            <a:spLocks noGrp="1"/>
          </p:cNvSpPr>
          <p:nvPr>
            <p:ph idx="1"/>
          </p:nvPr>
        </p:nvSpPr>
        <p:spPr>
          <a:xfrm>
            <a:off x="838200" y="1825625"/>
            <a:ext cx="9664083" cy="4351338"/>
          </a:xfrm>
        </p:spPr>
        <p:txBody>
          <a:bodyPr>
            <a:normAutofit fontScale="85000" lnSpcReduction="10000"/>
          </a:bodyPr>
          <a:lstStyle/>
          <a:p>
            <a:pPr>
              <a:lnSpc>
                <a:spcPct val="107000"/>
              </a:lnSpc>
              <a:spcBef>
                <a:spcPts val="0"/>
              </a:spcBef>
            </a:pPr>
            <a: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NIH requires a RCR Plan for certain proposal types; this plan must meet NIH-defined requirements in terms of format, subject matter, faculty participation, duration and frequency of instruction. The University’s RCR training through CITI also meets these NIH requirements.</a:t>
            </a:r>
          </a:p>
          <a:p>
            <a:pPr marL="0" indent="0">
              <a:lnSpc>
                <a:spcPct val="107000"/>
              </a:lnSpc>
              <a:spcBef>
                <a:spcPts val="0"/>
              </a:spcBef>
              <a:buNone/>
            </a:pPr>
            <a: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endParaRPr lang="en-US" sz="2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kern="0" dirty="0">
                <a:solidFill>
                  <a:srgbClr val="000000"/>
                </a:solidFill>
                <a:effectLst/>
                <a:latin typeface="Times New Roman" panose="02020603050405020304" pitchFamily="18" charset="0"/>
                <a:ea typeface="Times New Roman" panose="02020603050405020304" pitchFamily="18" charset="0"/>
              </a:rPr>
              <a:t>The Office of the Vice President for Research in conjunction with the </a:t>
            </a:r>
          </a:p>
          <a:p>
            <a:pPr marL="0" marR="0" indent="0">
              <a:lnSpc>
                <a:spcPct val="107000"/>
              </a:lnSpc>
              <a:spcBef>
                <a:spcPts val="0"/>
              </a:spcBef>
              <a:spcAft>
                <a:spcPts val="0"/>
              </a:spcAft>
              <a:buNone/>
            </a:pPr>
            <a:r>
              <a:rPr lang="en-US" sz="2800" kern="0" dirty="0">
                <a:solidFill>
                  <a:srgbClr val="000000"/>
                </a:solidFill>
                <a:effectLst/>
                <a:latin typeface="Times New Roman" panose="02020603050405020304" pitchFamily="18" charset="0"/>
                <a:ea typeface="Times New Roman" panose="02020603050405020304" pitchFamily="18" charset="0"/>
              </a:rPr>
              <a:t>   Offices of Graduate Education and Postdoctoral Affairs will be tracking the </a:t>
            </a:r>
          </a:p>
          <a:p>
            <a:pPr marL="0" marR="0" indent="0">
              <a:lnSpc>
                <a:spcPct val="107000"/>
              </a:lnSpc>
              <a:spcBef>
                <a:spcPts val="0"/>
              </a:spcBef>
              <a:spcAft>
                <a:spcPts val="0"/>
              </a:spcAft>
              <a:buNone/>
            </a:pPr>
            <a:r>
              <a:rPr lang="en-US" sz="2800" kern="0" dirty="0">
                <a:solidFill>
                  <a:srgbClr val="000000"/>
                </a:solidFill>
                <a:effectLst/>
                <a:latin typeface="Times New Roman" panose="02020603050405020304" pitchFamily="18" charset="0"/>
                <a:ea typeface="Times New Roman" panose="02020603050405020304" pitchFamily="18" charset="0"/>
              </a:rPr>
              <a:t>   completion of RCR training on an annual basis.</a:t>
            </a:r>
          </a:p>
          <a:p>
            <a:pPr marL="0" marR="0">
              <a:lnSpc>
                <a:spcPct val="107000"/>
              </a:lnSpc>
              <a:spcBef>
                <a:spcPts val="0"/>
              </a:spcBef>
              <a:spcAft>
                <a:spcPts val="0"/>
              </a:spcAft>
            </a:pPr>
            <a:endParaRPr kumimoji="0" lang="en-US" altLang="en-US" sz="2800" b="0" i="0" u="none" strike="noStrike" kern="0" cap="none" normalizeH="0" baseline="0" dirty="0">
              <a:ln>
                <a:noFill/>
              </a:ln>
              <a:solidFill>
                <a:srgbClr val="000000"/>
              </a:solidFill>
              <a:latin typeface="Times New Roman" panose="02020603050405020304" pitchFamily="18" charset="0"/>
            </a:endParaRPr>
          </a:p>
          <a:p>
            <a:pPr marL="0" marR="0">
              <a:lnSpc>
                <a:spcPct val="107000"/>
              </a:lnSpc>
              <a:spcBef>
                <a:spcPts val="0"/>
              </a:spcBef>
              <a:spcAft>
                <a:spcPts val="0"/>
              </a:spcAft>
            </a:pPr>
            <a:r>
              <a:rPr lang="en-US" sz="2800" kern="0" dirty="0">
                <a:solidFill>
                  <a:srgbClr val="000000"/>
                </a:solidFill>
                <a:latin typeface="Times New Roman" panose="02020603050405020304" pitchFamily="18" charset="0"/>
                <a:ea typeface="Times New Roman" panose="02020603050405020304" pitchFamily="18" charset="0"/>
              </a:rPr>
              <a:t>T</a:t>
            </a:r>
            <a:r>
              <a:rPr lang="en-US" sz="2800" kern="0" dirty="0">
                <a:solidFill>
                  <a:srgbClr val="000000"/>
                </a:solidFill>
                <a:effectLst/>
                <a:latin typeface="Times New Roman" panose="02020603050405020304" pitchFamily="18" charset="0"/>
                <a:ea typeface="Times New Roman" panose="02020603050405020304" pitchFamily="18" charset="0"/>
              </a:rPr>
              <a:t>he PI is ultimately responsible for monitoring and ensuring that trainees     </a:t>
            </a:r>
          </a:p>
          <a:p>
            <a:pPr marL="0" marR="0" indent="0">
              <a:lnSpc>
                <a:spcPct val="107000"/>
              </a:lnSpc>
              <a:spcBef>
                <a:spcPts val="0"/>
              </a:spcBef>
              <a:spcAft>
                <a:spcPts val="0"/>
              </a:spcAft>
              <a:buNone/>
            </a:pPr>
            <a:r>
              <a:rPr lang="en-US" sz="2800" kern="0" dirty="0">
                <a:solidFill>
                  <a:srgbClr val="000000"/>
                </a:solidFill>
                <a:effectLst/>
                <a:latin typeface="Times New Roman" panose="02020603050405020304" pitchFamily="18" charset="0"/>
                <a:ea typeface="Times New Roman" panose="02020603050405020304" pitchFamily="18" charset="0"/>
              </a:rPr>
              <a:t>    working on their NIH and NSF grants complete the RCR requirement.</a:t>
            </a:r>
            <a:endParaRPr kumimoji="0" lang="en-US" altLang="en-US" sz="2800" i="0" u="none" strike="noStrike" cap="none" normalizeH="0" baseline="0" dirty="0">
              <a:ln>
                <a:noFill/>
              </a:ln>
              <a:solidFill>
                <a:srgbClr val="000000"/>
              </a:solidFill>
              <a:effectLst/>
              <a:latin typeface="Arial Unicode MS"/>
            </a:endParaRPr>
          </a:p>
          <a:p>
            <a:pPr>
              <a:spcBef>
                <a:spcPct val="0"/>
              </a:spcBef>
              <a:buFontTx/>
              <a:buNone/>
            </a:pPr>
            <a:endParaRPr lang="en-US" dirty="0"/>
          </a:p>
        </p:txBody>
      </p:sp>
    </p:spTree>
    <p:extLst>
      <p:ext uri="{BB962C8B-B14F-4D97-AF65-F5344CB8AC3E}">
        <p14:creationId xmlns:p14="http://schemas.microsoft.com/office/powerpoint/2010/main" val="37365022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blue ribbon with yellow text&#10;&#10;Description automatically generated">
            <a:extLst>
              <a:ext uri="{FF2B5EF4-FFF2-40B4-BE49-F238E27FC236}">
                <a16:creationId xmlns:a16="http://schemas.microsoft.com/office/drawing/2014/main" id="{5E205C15-F91A-53FF-4E54-F1E5FCCB6299}"/>
              </a:ext>
            </a:extLst>
          </p:cNvPr>
          <p:cNvPicPr>
            <a:picLocks noChangeAspect="1"/>
          </p:cNvPicPr>
          <p:nvPr/>
        </p:nvPicPr>
        <p:blipFill>
          <a:blip r:embed="rId3"/>
          <a:stretch>
            <a:fillRect/>
          </a:stretch>
        </p:blipFill>
        <p:spPr>
          <a:xfrm>
            <a:off x="10767565" y="0"/>
            <a:ext cx="1331960" cy="2128975"/>
          </a:xfrm>
          <a:prstGeom prst="rect">
            <a:avLst/>
          </a:prstGeom>
        </p:spPr>
      </p:pic>
      <p:sp>
        <p:nvSpPr>
          <p:cNvPr id="2" name="Title 1">
            <a:extLst>
              <a:ext uri="{FF2B5EF4-FFF2-40B4-BE49-F238E27FC236}">
                <a16:creationId xmlns:a16="http://schemas.microsoft.com/office/drawing/2014/main" id="{8AC34B01-BA5C-231F-333B-CC87345EBC0C}"/>
              </a:ext>
            </a:extLst>
          </p:cNvPr>
          <p:cNvSpPr>
            <a:spLocks noGrp="1"/>
          </p:cNvSpPr>
          <p:nvPr>
            <p:ph type="title"/>
          </p:nvPr>
        </p:nvSpPr>
        <p:spPr/>
        <p:txBody>
          <a:bodyPr/>
          <a:lstStyle/>
          <a:p>
            <a:pPr algn="ctr">
              <a:spcBef>
                <a:spcPct val="0"/>
              </a:spcBef>
              <a:buFontTx/>
              <a:buNone/>
            </a:pPr>
            <a:r>
              <a:rPr lang="en-US" sz="4400" dirty="0">
                <a:latin typeface="Arial" panose="020B0604020202020204" pitchFamily="34" charset="0"/>
                <a:cs typeface="Arial" panose="020B0604020202020204" pitchFamily="34" charset="0"/>
              </a:rPr>
              <a:t>Common Forms</a:t>
            </a:r>
            <a:endParaRPr lang="en-US" altLang="en-US" b="1" dirty="0">
              <a:solidFill>
                <a:schemeClr val="tx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CBC5C3-EF02-320C-0DF2-5A48350EA0B4}"/>
              </a:ext>
            </a:extLst>
          </p:cNvPr>
          <p:cNvSpPr>
            <a:spLocks noGrp="1"/>
          </p:cNvSpPr>
          <p:nvPr>
            <p:ph idx="1"/>
          </p:nvPr>
        </p:nvSpPr>
        <p:spPr>
          <a:xfrm>
            <a:off x="838200" y="1825625"/>
            <a:ext cx="9664083" cy="4351338"/>
          </a:xfrm>
        </p:spPr>
        <p:txBody>
          <a:bodyPr>
            <a:normAutofit lnSpcReduction="10000"/>
          </a:bodyPr>
          <a:lstStyle/>
          <a:p>
            <a:pPr>
              <a:lnSpc>
                <a:spcPct val="107000"/>
              </a:lnSpc>
              <a:spcBef>
                <a:spcPts val="0"/>
              </a:spcBef>
            </a:pPr>
            <a:r>
              <a:rPr lang="en-US" kern="0" dirty="0">
                <a:solidFill>
                  <a:srgbClr val="000000"/>
                </a:solidFill>
                <a:latin typeface="Times New Roman" panose="02020603050405020304" pitchFamily="18" charset="0"/>
                <a:cs typeface="Times New Roman" panose="02020603050405020304" pitchFamily="18" charset="0"/>
              </a:rPr>
              <a:t>The goal is to provide greater standardization of Biosketch and “Other Support” forms, across federal agencies.</a:t>
            </a:r>
          </a:p>
          <a:p>
            <a:pPr>
              <a:lnSpc>
                <a:spcPct val="107000"/>
              </a:lnSpc>
              <a:spcBef>
                <a:spcPts val="0"/>
              </a:spcBef>
            </a:pPr>
            <a:endParaRPr lang="en-US" kern="0" dirty="0">
              <a:solidFill>
                <a:srgbClr val="000000"/>
              </a:solidFill>
              <a:latin typeface="Times New Roman" panose="02020603050405020304" pitchFamily="18" charset="0"/>
              <a:cs typeface="Times New Roman" panose="02020603050405020304" pitchFamily="18" charset="0"/>
            </a:endParaRPr>
          </a:p>
          <a:p>
            <a:pPr>
              <a:lnSpc>
                <a:spcPct val="107000"/>
              </a:lnSpc>
              <a:spcBef>
                <a:spcPts val="0"/>
              </a:spcBef>
            </a:pPr>
            <a:r>
              <a:rPr lang="en-US" kern="0" dirty="0">
                <a:solidFill>
                  <a:srgbClr val="000000"/>
                </a:solidFill>
                <a:latin typeface="Times New Roman" panose="02020603050405020304" pitchFamily="18" charset="0"/>
                <a:cs typeface="Times New Roman" panose="02020603050405020304" pitchFamily="18" charset="0"/>
              </a:rPr>
              <a:t>Each agency is implementing the Common Forms on their own timeline and may include agency related mandatory requirements.</a:t>
            </a:r>
          </a:p>
          <a:p>
            <a:pPr>
              <a:lnSpc>
                <a:spcPct val="107000"/>
              </a:lnSpc>
              <a:spcBef>
                <a:spcPts val="0"/>
              </a:spcBef>
            </a:pPr>
            <a:endParaRPr lang="en-US" kern="0" dirty="0">
              <a:solidFill>
                <a:srgbClr val="000000"/>
              </a:solidFill>
              <a:latin typeface="Times New Roman" panose="02020603050405020304" pitchFamily="18" charset="0"/>
              <a:cs typeface="Times New Roman" panose="02020603050405020304" pitchFamily="18" charset="0"/>
            </a:endParaRPr>
          </a:p>
          <a:p>
            <a:pPr>
              <a:lnSpc>
                <a:spcPct val="107000"/>
              </a:lnSpc>
              <a:spcBef>
                <a:spcPts val="0"/>
              </a:spcBef>
            </a:pPr>
            <a:r>
              <a:rPr lang="en-US" kern="0" dirty="0">
                <a:solidFill>
                  <a:srgbClr val="000000"/>
                </a:solidFill>
                <a:latin typeface="Times New Roman" panose="02020603050405020304" pitchFamily="18" charset="0"/>
                <a:cs typeface="Times New Roman" panose="02020603050405020304" pitchFamily="18" charset="0"/>
              </a:rPr>
              <a:t>NSF adopted Common Forms in May 2024, NASA adopted Common Forms in October 2024 and NIH is adopting Common Forms in May 2025.</a:t>
            </a:r>
            <a:endParaRPr lang="en-US" dirty="0"/>
          </a:p>
        </p:txBody>
      </p:sp>
    </p:spTree>
    <p:extLst>
      <p:ext uri="{BB962C8B-B14F-4D97-AF65-F5344CB8AC3E}">
        <p14:creationId xmlns:p14="http://schemas.microsoft.com/office/powerpoint/2010/main" val="6849875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blue ribbon with yellow text&#10;&#10;Description automatically generated">
            <a:extLst>
              <a:ext uri="{FF2B5EF4-FFF2-40B4-BE49-F238E27FC236}">
                <a16:creationId xmlns:a16="http://schemas.microsoft.com/office/drawing/2014/main" id="{5E205C15-F91A-53FF-4E54-F1E5FCCB6299}"/>
              </a:ext>
            </a:extLst>
          </p:cNvPr>
          <p:cNvPicPr>
            <a:picLocks noChangeAspect="1"/>
          </p:cNvPicPr>
          <p:nvPr/>
        </p:nvPicPr>
        <p:blipFill>
          <a:blip r:embed="rId3"/>
          <a:stretch>
            <a:fillRect/>
          </a:stretch>
        </p:blipFill>
        <p:spPr>
          <a:xfrm>
            <a:off x="10767565" y="0"/>
            <a:ext cx="1331960" cy="2128975"/>
          </a:xfrm>
          <a:prstGeom prst="rect">
            <a:avLst/>
          </a:prstGeom>
        </p:spPr>
      </p:pic>
      <p:sp>
        <p:nvSpPr>
          <p:cNvPr id="2" name="Title 1">
            <a:extLst>
              <a:ext uri="{FF2B5EF4-FFF2-40B4-BE49-F238E27FC236}">
                <a16:creationId xmlns:a16="http://schemas.microsoft.com/office/drawing/2014/main" id="{8AC34B01-BA5C-231F-333B-CC87345EBC0C}"/>
              </a:ext>
            </a:extLst>
          </p:cNvPr>
          <p:cNvSpPr>
            <a:spLocks noGrp="1"/>
          </p:cNvSpPr>
          <p:nvPr>
            <p:ph type="title"/>
          </p:nvPr>
        </p:nvSpPr>
        <p:spPr/>
        <p:txBody>
          <a:bodyPr/>
          <a:lstStyle/>
          <a:p>
            <a:pPr algn="ctr">
              <a:spcBef>
                <a:spcPct val="0"/>
              </a:spcBef>
              <a:buFontTx/>
              <a:buNone/>
            </a:pPr>
            <a:r>
              <a:rPr lang="en-US" sz="4400" dirty="0">
                <a:latin typeface="Arial" panose="020B0604020202020204" pitchFamily="34" charset="0"/>
                <a:cs typeface="Arial" panose="020B0604020202020204" pitchFamily="34" charset="0"/>
              </a:rPr>
              <a:t>Common Forms</a:t>
            </a:r>
            <a:endParaRPr lang="en-US" altLang="en-US" b="1" dirty="0">
              <a:solidFill>
                <a:schemeClr val="tx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CBC5C3-EF02-320C-0DF2-5A48350EA0B4}"/>
              </a:ext>
            </a:extLst>
          </p:cNvPr>
          <p:cNvSpPr>
            <a:spLocks noGrp="1"/>
          </p:cNvSpPr>
          <p:nvPr>
            <p:ph idx="1"/>
          </p:nvPr>
        </p:nvSpPr>
        <p:spPr>
          <a:xfrm>
            <a:off x="838200" y="1825625"/>
            <a:ext cx="9664083" cy="4351338"/>
          </a:xfrm>
        </p:spPr>
        <p:txBody>
          <a:bodyPr>
            <a:normAutofit fontScale="92500" lnSpcReduction="10000"/>
          </a:bodyPr>
          <a:lstStyle/>
          <a:p>
            <a:pPr marL="0" indent="0" algn="ctr">
              <a:lnSpc>
                <a:spcPct val="107000"/>
              </a:lnSpc>
              <a:spcBef>
                <a:spcPts val="0"/>
              </a:spcBef>
              <a:buNone/>
            </a:pPr>
            <a:r>
              <a:rPr lang="en-US" sz="3200" kern="0" dirty="0">
                <a:solidFill>
                  <a:srgbClr val="000000"/>
                </a:solidFill>
                <a:latin typeface="Times New Roman" panose="02020603050405020304" pitchFamily="18" charset="0"/>
                <a:cs typeface="Times New Roman" panose="02020603050405020304" pitchFamily="18" charset="0"/>
              </a:rPr>
              <a:t>NSF</a:t>
            </a:r>
          </a:p>
          <a:p>
            <a:pPr marL="0" indent="0" algn="ctr">
              <a:lnSpc>
                <a:spcPct val="107000"/>
              </a:lnSpc>
              <a:spcBef>
                <a:spcPts val="0"/>
              </a:spcBef>
              <a:buNone/>
            </a:pPr>
            <a:endParaRPr lang="en-US" sz="3200" kern="0" dirty="0">
              <a:solidFill>
                <a:srgbClr val="000000"/>
              </a:solidFill>
              <a:latin typeface="Times New Roman" panose="02020603050405020304" pitchFamily="18" charset="0"/>
              <a:cs typeface="Times New Roman" panose="02020603050405020304" pitchFamily="18" charset="0"/>
            </a:endParaRPr>
          </a:p>
          <a:p>
            <a:pPr>
              <a:lnSpc>
                <a:spcPct val="107000"/>
              </a:lnSpc>
              <a:spcBef>
                <a:spcPts val="0"/>
              </a:spcBef>
            </a:pPr>
            <a:r>
              <a:rPr lang="en-US" kern="0" dirty="0">
                <a:solidFill>
                  <a:srgbClr val="000000"/>
                </a:solidFill>
                <a:latin typeface="Times New Roman" panose="02020603050405020304" pitchFamily="18" charset="0"/>
                <a:cs typeface="Times New Roman" panose="02020603050405020304" pitchFamily="18" charset="0"/>
              </a:rPr>
              <a:t>Common Forms are required for all proposals and progress reports (effective 5/2024).</a:t>
            </a:r>
          </a:p>
          <a:p>
            <a:pPr>
              <a:lnSpc>
                <a:spcPct val="107000"/>
              </a:lnSpc>
              <a:spcBef>
                <a:spcPts val="0"/>
              </a:spcBef>
            </a:pPr>
            <a:endParaRPr lang="en-US" kern="0" dirty="0">
              <a:solidFill>
                <a:srgbClr val="000000"/>
              </a:solidFill>
              <a:latin typeface="Times New Roman" panose="02020603050405020304" pitchFamily="18" charset="0"/>
              <a:cs typeface="Times New Roman" panose="02020603050405020304" pitchFamily="18" charset="0"/>
            </a:endParaRPr>
          </a:p>
          <a:p>
            <a:pPr>
              <a:lnSpc>
                <a:spcPct val="107000"/>
              </a:lnSpc>
              <a:spcBef>
                <a:spcPts val="0"/>
              </a:spcBef>
            </a:pPr>
            <a:r>
              <a:rPr lang="en-US" kern="0" dirty="0">
                <a:solidFill>
                  <a:srgbClr val="000000"/>
                </a:solidFill>
                <a:latin typeface="Times New Roman" panose="02020603050405020304" pitchFamily="18" charset="0"/>
                <a:cs typeface="Times New Roman" panose="02020603050405020304" pitchFamily="18" charset="0"/>
              </a:rPr>
              <a:t>Common Forms are completed in SciENcv, must include a persistent identifier (ORCID ID) and must be certified that the information is current, accurate and complete, and that the individual is not a party to a malign foreign talent recruitment program.</a:t>
            </a:r>
          </a:p>
          <a:p>
            <a:pPr marL="0" indent="0">
              <a:lnSpc>
                <a:spcPct val="107000"/>
              </a:lnSpc>
              <a:spcBef>
                <a:spcPts val="0"/>
              </a:spcBef>
              <a:buNone/>
            </a:pPr>
            <a:r>
              <a:rPr lang="en-US" kern="0" dirty="0">
                <a:solidFill>
                  <a:srgbClr val="000000"/>
                </a:solidFill>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2032593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blue ribbon with yellow text&#10;&#10;Description automatically generated">
            <a:extLst>
              <a:ext uri="{FF2B5EF4-FFF2-40B4-BE49-F238E27FC236}">
                <a16:creationId xmlns:a16="http://schemas.microsoft.com/office/drawing/2014/main" id="{5E205C15-F91A-53FF-4E54-F1E5FCCB6299}"/>
              </a:ext>
            </a:extLst>
          </p:cNvPr>
          <p:cNvPicPr>
            <a:picLocks noChangeAspect="1"/>
          </p:cNvPicPr>
          <p:nvPr/>
        </p:nvPicPr>
        <p:blipFill>
          <a:blip r:embed="rId3"/>
          <a:stretch>
            <a:fillRect/>
          </a:stretch>
        </p:blipFill>
        <p:spPr>
          <a:xfrm>
            <a:off x="10571162" y="0"/>
            <a:ext cx="1565275" cy="2501900"/>
          </a:xfrm>
          <a:prstGeom prst="rect">
            <a:avLst/>
          </a:prstGeom>
        </p:spPr>
      </p:pic>
      <p:sp>
        <p:nvSpPr>
          <p:cNvPr id="2" name="Title 1">
            <a:extLst>
              <a:ext uri="{FF2B5EF4-FFF2-40B4-BE49-F238E27FC236}">
                <a16:creationId xmlns:a16="http://schemas.microsoft.com/office/drawing/2014/main" id="{8AC34B01-BA5C-231F-333B-CC87345EBC0C}"/>
              </a:ext>
            </a:extLst>
          </p:cNvPr>
          <p:cNvSpPr>
            <a:spLocks noGrp="1"/>
          </p:cNvSpPr>
          <p:nvPr>
            <p:ph type="title"/>
          </p:nvPr>
        </p:nvSpPr>
        <p:spPr/>
        <p:txBody>
          <a:bodyPr>
            <a:normAutofit/>
          </a:bodyPr>
          <a:lstStyle/>
          <a:p>
            <a:pPr algn="ctr">
              <a:spcBef>
                <a:spcPct val="0"/>
              </a:spcBef>
              <a:buFontTx/>
              <a:buNone/>
            </a:pPr>
            <a:r>
              <a:rPr lang="en-US" altLang="en-US" sz="3600" b="1" dirty="0">
                <a:solidFill>
                  <a:schemeClr val="tx2"/>
                </a:solidFill>
                <a:latin typeface="Times New Roman" pitchFamily="18" charset="0"/>
              </a:rPr>
              <a:t>2 CFR 200 (April 2024 Revision) </a:t>
            </a:r>
          </a:p>
        </p:txBody>
      </p:sp>
      <p:sp>
        <p:nvSpPr>
          <p:cNvPr id="3" name="Content Placeholder 2">
            <a:extLst>
              <a:ext uri="{FF2B5EF4-FFF2-40B4-BE49-F238E27FC236}">
                <a16:creationId xmlns:a16="http://schemas.microsoft.com/office/drawing/2014/main" id="{F5CBC5C3-EF02-320C-0DF2-5A48350EA0B4}"/>
              </a:ext>
            </a:extLst>
          </p:cNvPr>
          <p:cNvSpPr>
            <a:spLocks noGrp="1"/>
          </p:cNvSpPr>
          <p:nvPr>
            <p:ph idx="1"/>
          </p:nvPr>
        </p:nvSpPr>
        <p:spPr>
          <a:xfrm>
            <a:off x="838200" y="1825625"/>
            <a:ext cx="9060402" cy="4351338"/>
          </a:xfrm>
        </p:spPr>
        <p:txBody>
          <a:bodyPr>
            <a:normAutofit/>
          </a:bodyPr>
          <a:lstStyle/>
          <a:p>
            <a:pPr marL="0" indent="0">
              <a:spcBef>
                <a:spcPct val="0"/>
              </a:spcBef>
              <a:buNone/>
            </a:pPr>
            <a:r>
              <a:rPr lang="en-US" altLang="en-US" sz="2800" dirty="0">
                <a:latin typeface="Times New Roman" pitchFamily="18" charset="0"/>
              </a:rPr>
              <a:t> </a:t>
            </a:r>
          </a:p>
          <a:p>
            <a:pPr>
              <a:spcBef>
                <a:spcPct val="0"/>
              </a:spcBef>
              <a:buFontTx/>
              <a:buNone/>
            </a:pPr>
            <a:endParaRPr lang="en-US" dirty="0"/>
          </a:p>
        </p:txBody>
      </p:sp>
      <p:sp>
        <p:nvSpPr>
          <p:cNvPr id="6" name="TextBox 5">
            <a:extLst>
              <a:ext uri="{FF2B5EF4-FFF2-40B4-BE49-F238E27FC236}">
                <a16:creationId xmlns:a16="http://schemas.microsoft.com/office/drawing/2014/main" id="{5DD9A6E8-56DC-1579-FD57-0E1416AF3331}"/>
              </a:ext>
            </a:extLst>
          </p:cNvPr>
          <p:cNvSpPr txBox="1"/>
          <p:nvPr/>
        </p:nvSpPr>
        <p:spPr>
          <a:xfrm>
            <a:off x="838200" y="1385740"/>
            <a:ext cx="9663260" cy="6063198"/>
          </a:xfrm>
          <a:prstGeom prst="rect">
            <a:avLst/>
          </a:prstGeom>
          <a:noFill/>
        </p:spPr>
        <p:txBody>
          <a:bodyPr wrap="square">
            <a:spAutoFit/>
          </a:bodyPr>
          <a:lstStyle/>
          <a:p>
            <a:pPr>
              <a:spcBef>
                <a:spcPts val="0"/>
              </a:spcBef>
              <a:defRPr/>
            </a:pPr>
            <a:r>
              <a:rPr lang="en-US" sz="2800" b="1" kern="100" dirty="0">
                <a:latin typeface="Arial" panose="020B0604020202020204" pitchFamily="34" charset="0"/>
                <a:ea typeface="Aptos" panose="020B0004020202020204" pitchFamily="34" charset="0"/>
                <a:cs typeface="Arial" panose="020B0604020202020204" pitchFamily="34" charset="0"/>
              </a:rPr>
              <a:t>New/Revised Policies</a:t>
            </a:r>
          </a:p>
          <a:p>
            <a:pPr>
              <a:spcBef>
                <a:spcPts val="0"/>
              </a:spcBef>
              <a:defRPr/>
            </a:pPr>
            <a:endParaRPr lang="en-US" sz="2800" b="1" kern="100" dirty="0">
              <a:latin typeface="Arial" panose="020B0604020202020204" pitchFamily="34" charset="0"/>
              <a:ea typeface="Aptos" panose="020B0004020202020204" pitchFamily="34" charset="0"/>
              <a:cs typeface="Arial" panose="020B0604020202020204" pitchFamily="34" charset="0"/>
            </a:endParaRPr>
          </a:p>
          <a:p>
            <a:pPr marL="342900" indent="-342900">
              <a:spcBef>
                <a:spcPts val="0"/>
              </a:spcBef>
              <a:buFont typeface="Arial" panose="020B0604020202020204" pitchFamily="34" charset="0"/>
              <a:buChar char="•"/>
              <a:defRPr/>
            </a:pPr>
            <a:r>
              <a:rPr lang="en-US" sz="2800" kern="100" dirty="0">
                <a:latin typeface="Arial" panose="020B0604020202020204" pitchFamily="34" charset="0"/>
                <a:ea typeface="Aptos" panose="020B0004020202020204" pitchFamily="34" charset="0"/>
                <a:cs typeface="Arial" panose="020B0604020202020204" pitchFamily="34" charset="0"/>
              </a:rPr>
              <a:t>Participant Support Costs</a:t>
            </a:r>
          </a:p>
          <a:p>
            <a:pPr marL="342900" indent="-342900">
              <a:spcBef>
                <a:spcPts val="0"/>
              </a:spcBef>
              <a:buFont typeface="Arial" panose="020B0604020202020204" pitchFamily="34" charset="0"/>
              <a:buChar char="•"/>
              <a:defRPr/>
            </a:pPr>
            <a:endParaRPr lang="en-US" sz="2800" kern="100" dirty="0">
              <a:latin typeface="Arial" panose="020B0604020202020204" pitchFamily="34" charset="0"/>
              <a:ea typeface="Aptos" panose="020B0004020202020204" pitchFamily="34" charset="0"/>
              <a:cs typeface="Arial" panose="020B0604020202020204" pitchFamily="34" charset="0"/>
            </a:endParaRPr>
          </a:p>
          <a:p>
            <a:pPr marL="342900" indent="-342900">
              <a:spcBef>
                <a:spcPts val="0"/>
              </a:spcBef>
              <a:buFont typeface="Arial" panose="020B0604020202020204" pitchFamily="34" charset="0"/>
              <a:buChar char="•"/>
              <a:defRPr/>
            </a:pPr>
            <a:r>
              <a:rPr lang="en-US" sz="2800" kern="100" dirty="0">
                <a:latin typeface="Arial" panose="020B0604020202020204" pitchFamily="34" charset="0"/>
                <a:ea typeface="Aptos" panose="020B0004020202020204" pitchFamily="34" charset="0"/>
                <a:cs typeface="Arial" panose="020B0604020202020204" pitchFamily="34" charset="0"/>
              </a:rPr>
              <a:t>Immigration Sponsorship Costs</a:t>
            </a:r>
          </a:p>
          <a:p>
            <a:pPr marL="342900" indent="-342900">
              <a:spcBef>
                <a:spcPts val="0"/>
              </a:spcBef>
              <a:buFont typeface="Arial" panose="020B0604020202020204" pitchFamily="34" charset="0"/>
              <a:buChar char="•"/>
              <a:defRPr/>
            </a:pPr>
            <a:endParaRPr lang="en-US" sz="2800" kern="100" dirty="0">
              <a:latin typeface="Arial" panose="020B0604020202020204" pitchFamily="34" charset="0"/>
              <a:ea typeface="Aptos" panose="020B0004020202020204" pitchFamily="34" charset="0"/>
              <a:cs typeface="Arial" panose="020B0604020202020204" pitchFamily="34" charset="0"/>
            </a:endParaRPr>
          </a:p>
          <a:p>
            <a:pPr marL="342900" indent="-342900">
              <a:spcBef>
                <a:spcPts val="0"/>
              </a:spcBef>
              <a:buFont typeface="Arial" panose="020B0604020202020204" pitchFamily="34" charset="0"/>
              <a:buChar char="•"/>
              <a:defRPr/>
            </a:pPr>
            <a:r>
              <a:rPr lang="en-US" sz="2800" kern="100" dirty="0">
                <a:latin typeface="Arial" panose="020B0604020202020204" pitchFamily="34" charset="0"/>
                <a:ea typeface="Aptos" panose="020B0004020202020204" pitchFamily="34" charset="0"/>
                <a:cs typeface="Arial" panose="020B0604020202020204" pitchFamily="34" charset="0"/>
              </a:rPr>
              <a:t>Program Income</a:t>
            </a:r>
          </a:p>
          <a:p>
            <a:pPr marL="342900" indent="-342900">
              <a:spcBef>
                <a:spcPts val="0"/>
              </a:spcBef>
              <a:buFont typeface="Arial" panose="020B0604020202020204" pitchFamily="34" charset="0"/>
              <a:buChar char="•"/>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457200" indent="-457200">
              <a:spcBef>
                <a:spcPts val="0"/>
              </a:spcBef>
              <a:buFont typeface="Arial" panose="020B0604020202020204" pitchFamily="34" charset="0"/>
              <a:buChar char="•"/>
              <a:defRPr/>
            </a:pPr>
            <a:r>
              <a:rPr lang="en-US" sz="2800" kern="100" dirty="0">
                <a:latin typeface="Arial" panose="020B0604020202020204" pitchFamily="34" charset="0"/>
                <a:ea typeface="Aptos" panose="020B0004020202020204" pitchFamily="34" charset="0"/>
                <a:cs typeface="Arial" panose="020B0604020202020204" pitchFamily="34" charset="0"/>
              </a:rPr>
              <a:t>Human Trafficking</a:t>
            </a:r>
          </a:p>
          <a:p>
            <a:pPr marL="457200" indent="-457200">
              <a:spcBef>
                <a:spcPts val="0"/>
              </a:spcBef>
              <a:buFont typeface="Arial" panose="020B0604020202020204" pitchFamily="34" charset="0"/>
              <a:buChar char="•"/>
              <a:defRPr/>
            </a:pPr>
            <a:endParaRPr lang="en-US" sz="2800" kern="100" dirty="0">
              <a:latin typeface="Arial" panose="020B0604020202020204" pitchFamily="34" charset="0"/>
              <a:ea typeface="Aptos" panose="020B0004020202020204" pitchFamily="34" charset="0"/>
              <a:cs typeface="Arial" panose="020B0604020202020204" pitchFamily="34" charset="0"/>
            </a:endParaRPr>
          </a:p>
          <a:p>
            <a:pPr marL="457200" indent="-457200">
              <a:spcBef>
                <a:spcPts val="0"/>
              </a:spcBef>
              <a:buFont typeface="Arial" panose="020B0604020202020204" pitchFamily="34" charset="0"/>
              <a:buChar char="•"/>
              <a:defRPr/>
            </a:pPr>
            <a:r>
              <a:rPr lang="en-US" sz="2800" kern="100" dirty="0">
                <a:latin typeface="Arial" panose="020B0604020202020204" pitchFamily="34" charset="0"/>
                <a:ea typeface="Aptos" panose="020B0004020202020204" pitchFamily="34" charset="0"/>
                <a:cs typeface="Arial" panose="020B0604020202020204" pitchFamily="34" charset="0"/>
              </a:rPr>
              <a:t>Subcontract manual</a:t>
            </a:r>
          </a:p>
          <a:p>
            <a:pPr>
              <a:spcBef>
                <a:spcPts val="0"/>
              </a:spcBef>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a:spcBef>
                <a:spcPts val="0"/>
              </a:spcBef>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a:spcBef>
                <a:spcPts val="0"/>
              </a:spcBef>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a:spcBef>
                <a:spcPts val="0"/>
              </a:spcBef>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a:spcBef>
                <a:spcPts val="0"/>
              </a:spcBef>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759209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blue ribbon with yellow text&#10;&#10;Description automatically generated">
            <a:extLst>
              <a:ext uri="{FF2B5EF4-FFF2-40B4-BE49-F238E27FC236}">
                <a16:creationId xmlns:a16="http://schemas.microsoft.com/office/drawing/2014/main" id="{5E205C15-F91A-53FF-4E54-F1E5FCCB6299}"/>
              </a:ext>
            </a:extLst>
          </p:cNvPr>
          <p:cNvPicPr>
            <a:picLocks noChangeAspect="1"/>
          </p:cNvPicPr>
          <p:nvPr/>
        </p:nvPicPr>
        <p:blipFill>
          <a:blip r:embed="rId3"/>
          <a:stretch>
            <a:fillRect/>
          </a:stretch>
        </p:blipFill>
        <p:spPr>
          <a:xfrm>
            <a:off x="10767565" y="0"/>
            <a:ext cx="1331960" cy="2128975"/>
          </a:xfrm>
          <a:prstGeom prst="rect">
            <a:avLst/>
          </a:prstGeom>
        </p:spPr>
      </p:pic>
      <p:sp>
        <p:nvSpPr>
          <p:cNvPr id="2" name="Title 1">
            <a:extLst>
              <a:ext uri="{FF2B5EF4-FFF2-40B4-BE49-F238E27FC236}">
                <a16:creationId xmlns:a16="http://schemas.microsoft.com/office/drawing/2014/main" id="{8AC34B01-BA5C-231F-333B-CC87345EBC0C}"/>
              </a:ext>
            </a:extLst>
          </p:cNvPr>
          <p:cNvSpPr>
            <a:spLocks noGrp="1"/>
          </p:cNvSpPr>
          <p:nvPr>
            <p:ph type="title"/>
          </p:nvPr>
        </p:nvSpPr>
        <p:spPr/>
        <p:txBody>
          <a:bodyPr/>
          <a:lstStyle/>
          <a:p>
            <a:pPr algn="ctr">
              <a:spcBef>
                <a:spcPct val="0"/>
              </a:spcBef>
              <a:buFontTx/>
              <a:buNone/>
            </a:pPr>
            <a:r>
              <a:rPr lang="en-US" sz="4400" dirty="0">
                <a:latin typeface="Arial" panose="020B0604020202020204" pitchFamily="34" charset="0"/>
                <a:cs typeface="Arial" panose="020B0604020202020204" pitchFamily="34" charset="0"/>
              </a:rPr>
              <a:t>Common Forms</a:t>
            </a:r>
            <a:endParaRPr lang="en-US" altLang="en-US" b="1" dirty="0">
              <a:solidFill>
                <a:schemeClr val="tx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CBC5C3-EF02-320C-0DF2-5A48350EA0B4}"/>
              </a:ext>
            </a:extLst>
          </p:cNvPr>
          <p:cNvSpPr>
            <a:spLocks noGrp="1"/>
          </p:cNvSpPr>
          <p:nvPr>
            <p:ph idx="1"/>
          </p:nvPr>
        </p:nvSpPr>
        <p:spPr>
          <a:xfrm>
            <a:off x="838200" y="1395167"/>
            <a:ext cx="9664083" cy="4781796"/>
          </a:xfrm>
        </p:spPr>
        <p:txBody>
          <a:bodyPr>
            <a:normAutofit fontScale="85000" lnSpcReduction="10000"/>
          </a:bodyPr>
          <a:lstStyle/>
          <a:p>
            <a:pPr marL="0" indent="0" algn="ctr">
              <a:lnSpc>
                <a:spcPct val="107000"/>
              </a:lnSpc>
              <a:spcBef>
                <a:spcPts val="0"/>
              </a:spcBef>
              <a:buNone/>
            </a:pPr>
            <a:r>
              <a:rPr lang="en-US" sz="3200" kern="0" dirty="0">
                <a:solidFill>
                  <a:srgbClr val="000000"/>
                </a:solidFill>
                <a:latin typeface="Times New Roman" panose="02020603050405020304" pitchFamily="18" charset="0"/>
                <a:cs typeface="Times New Roman" panose="02020603050405020304" pitchFamily="18" charset="0"/>
              </a:rPr>
              <a:t>NASA</a:t>
            </a:r>
          </a:p>
          <a:p>
            <a:pPr marL="0" indent="0" algn="ctr">
              <a:lnSpc>
                <a:spcPct val="107000"/>
              </a:lnSpc>
              <a:spcBef>
                <a:spcPts val="0"/>
              </a:spcBef>
              <a:buNone/>
            </a:pPr>
            <a:endParaRPr lang="en-US" sz="3200" kern="0" dirty="0">
              <a:solidFill>
                <a:srgbClr val="000000"/>
              </a:solidFill>
              <a:latin typeface="Times New Roman" panose="02020603050405020304" pitchFamily="18" charset="0"/>
              <a:cs typeface="Times New Roman" panose="02020603050405020304" pitchFamily="18" charset="0"/>
            </a:endParaRPr>
          </a:p>
          <a:p>
            <a:pPr>
              <a:lnSpc>
                <a:spcPct val="107000"/>
              </a:lnSpc>
              <a:spcBef>
                <a:spcPts val="0"/>
              </a:spcBef>
            </a:pPr>
            <a:r>
              <a:rPr lang="en-US" sz="2400" spc="-15" dirty="0">
                <a:solidFill>
                  <a:srgbClr val="2E2D29"/>
                </a:solidFill>
                <a:latin typeface="Calibri" panose="020F0502020204030204" pitchFamily="34" charset="0"/>
                <a:ea typeface="Times New Roman" panose="02020603050405020304" pitchFamily="18" charset="0"/>
              </a:rPr>
              <a:t>As of </a:t>
            </a:r>
            <a:r>
              <a:rPr lang="en-US" sz="2400" spc="-15" dirty="0">
                <a:solidFill>
                  <a:srgbClr val="2E2D29"/>
                </a:solidFill>
                <a:effectLst/>
                <a:latin typeface="Calibri" panose="020F0502020204030204" pitchFamily="34" charset="0"/>
                <a:ea typeface="Times New Roman" panose="02020603050405020304" pitchFamily="18" charset="0"/>
              </a:rPr>
              <a:t>10/1/24 NASA has adopted the Common Disclosure Forms through its implementation of updated NASA Biosketch and Current and Pending Support fillable forms that can be found on the NASA Grants Policy and Compliance website.</a:t>
            </a:r>
          </a:p>
          <a:p>
            <a:pPr>
              <a:lnSpc>
                <a:spcPct val="107000"/>
              </a:lnSpc>
              <a:spcBef>
                <a:spcPts val="0"/>
              </a:spcBef>
            </a:pPr>
            <a:endParaRPr lang="en-US" sz="1800" spc="-15" dirty="0">
              <a:solidFill>
                <a:srgbClr val="2E2D29"/>
              </a:solidFill>
              <a:effectLst/>
              <a:latin typeface="Calibri" panose="020F0502020204030204" pitchFamily="34" charset="0"/>
              <a:ea typeface="Times New Roman" panose="02020603050405020304" pitchFamily="18" charset="0"/>
            </a:endParaRPr>
          </a:p>
          <a:p>
            <a:pPr>
              <a:lnSpc>
                <a:spcPct val="107000"/>
              </a:lnSpc>
              <a:spcBef>
                <a:spcPts val="0"/>
              </a:spcBef>
            </a:pPr>
            <a:r>
              <a:rPr lang="en-US" sz="2400" dirty="0">
                <a:solidFill>
                  <a:srgbClr val="2E2D29"/>
                </a:solidFill>
                <a:effectLst/>
                <a:latin typeface="Calibri" panose="020F0502020204030204" pitchFamily="34" charset="0"/>
                <a:ea typeface="Times New Roman" panose="02020603050405020304" pitchFamily="18" charset="0"/>
              </a:rPr>
              <a:t>NASA applicants MUST digitally sign their NASA disclosure forms. However, if a form with a digital signature is submitted to NASA via NSPIRES, the system will remove the certification data associated with that digital signature. As such, NASA applicants and award recipients must maintain original disclosure forms with digital signatures and make them accessible to NASA upon request. </a:t>
            </a:r>
          </a:p>
          <a:p>
            <a:pPr>
              <a:lnSpc>
                <a:spcPct val="107000"/>
              </a:lnSpc>
              <a:spcBef>
                <a:spcPts val="0"/>
              </a:spcBef>
            </a:pPr>
            <a:endParaRPr lang="en-US" sz="2400" dirty="0">
              <a:solidFill>
                <a:srgbClr val="2E2D29"/>
              </a:solidFill>
              <a:effectLst/>
              <a:latin typeface="Calibri" panose="020F0502020204030204" pitchFamily="34" charset="0"/>
              <a:ea typeface="Times New Roman" panose="02020603050405020304" pitchFamily="18" charset="0"/>
            </a:endParaRPr>
          </a:p>
          <a:p>
            <a:pPr>
              <a:lnSpc>
                <a:spcPct val="107000"/>
              </a:lnSpc>
              <a:spcBef>
                <a:spcPts val="0"/>
              </a:spcBef>
            </a:pPr>
            <a:r>
              <a:rPr lang="en-US" sz="2600" dirty="0">
                <a:solidFill>
                  <a:srgbClr val="2E2D29"/>
                </a:solidFill>
                <a:effectLst/>
                <a:latin typeface="Calibri" panose="020F0502020204030204" pitchFamily="34" charset="0"/>
                <a:ea typeface="Times New Roman" panose="02020603050405020304" pitchFamily="18" charset="0"/>
              </a:rPr>
              <a:t>NASA is also actively exploring SciENcv as an option for electronic implementation of the Common Disclosure Forms in the latter half of calendar 2025.</a:t>
            </a:r>
          </a:p>
          <a:p>
            <a:pPr>
              <a:lnSpc>
                <a:spcPct val="107000"/>
              </a:lnSpc>
              <a:spcBef>
                <a:spcPts val="0"/>
              </a:spcBef>
            </a:pPr>
            <a:endParaRPr lang="en-US" sz="2400" dirty="0">
              <a:solidFill>
                <a:srgbClr val="2E2D29"/>
              </a:solidFill>
              <a:latin typeface="Calibri" panose="020F0502020204030204" pitchFamily="34" charset="0"/>
            </a:endParaRPr>
          </a:p>
          <a:p>
            <a:pPr>
              <a:lnSpc>
                <a:spcPct val="107000"/>
              </a:lnSpc>
              <a:spcBef>
                <a:spcPts val="0"/>
              </a:spcBef>
            </a:pPr>
            <a:endParaRPr lang="en-US" sz="2400" dirty="0"/>
          </a:p>
        </p:txBody>
      </p:sp>
    </p:spTree>
    <p:extLst>
      <p:ext uri="{BB962C8B-B14F-4D97-AF65-F5344CB8AC3E}">
        <p14:creationId xmlns:p14="http://schemas.microsoft.com/office/powerpoint/2010/main" val="10439154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blue ribbon with yellow text&#10;&#10;Description automatically generated">
            <a:extLst>
              <a:ext uri="{FF2B5EF4-FFF2-40B4-BE49-F238E27FC236}">
                <a16:creationId xmlns:a16="http://schemas.microsoft.com/office/drawing/2014/main" id="{5E205C15-F91A-53FF-4E54-F1E5FCCB6299}"/>
              </a:ext>
            </a:extLst>
          </p:cNvPr>
          <p:cNvPicPr>
            <a:picLocks noChangeAspect="1"/>
          </p:cNvPicPr>
          <p:nvPr/>
        </p:nvPicPr>
        <p:blipFill>
          <a:blip r:embed="rId3"/>
          <a:stretch>
            <a:fillRect/>
          </a:stretch>
        </p:blipFill>
        <p:spPr>
          <a:xfrm>
            <a:off x="10767565" y="0"/>
            <a:ext cx="1331960" cy="2128975"/>
          </a:xfrm>
          <a:prstGeom prst="rect">
            <a:avLst/>
          </a:prstGeom>
        </p:spPr>
      </p:pic>
      <p:sp>
        <p:nvSpPr>
          <p:cNvPr id="2" name="Title 1">
            <a:extLst>
              <a:ext uri="{FF2B5EF4-FFF2-40B4-BE49-F238E27FC236}">
                <a16:creationId xmlns:a16="http://schemas.microsoft.com/office/drawing/2014/main" id="{8AC34B01-BA5C-231F-333B-CC87345EBC0C}"/>
              </a:ext>
            </a:extLst>
          </p:cNvPr>
          <p:cNvSpPr>
            <a:spLocks noGrp="1"/>
          </p:cNvSpPr>
          <p:nvPr>
            <p:ph type="title"/>
          </p:nvPr>
        </p:nvSpPr>
        <p:spPr/>
        <p:txBody>
          <a:bodyPr/>
          <a:lstStyle/>
          <a:p>
            <a:pPr algn="ctr">
              <a:spcBef>
                <a:spcPct val="0"/>
              </a:spcBef>
              <a:buFontTx/>
              <a:buNone/>
            </a:pPr>
            <a:r>
              <a:rPr lang="en-US" sz="4400" dirty="0">
                <a:latin typeface="Arial" panose="020B0604020202020204" pitchFamily="34" charset="0"/>
                <a:cs typeface="Arial" panose="020B0604020202020204" pitchFamily="34" charset="0"/>
              </a:rPr>
              <a:t>Common Forms</a:t>
            </a:r>
            <a:endParaRPr lang="en-US" altLang="en-US" b="1" dirty="0">
              <a:solidFill>
                <a:schemeClr val="tx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CBC5C3-EF02-320C-0DF2-5A48350EA0B4}"/>
              </a:ext>
            </a:extLst>
          </p:cNvPr>
          <p:cNvSpPr>
            <a:spLocks noGrp="1"/>
          </p:cNvSpPr>
          <p:nvPr>
            <p:ph idx="1"/>
          </p:nvPr>
        </p:nvSpPr>
        <p:spPr>
          <a:xfrm>
            <a:off x="838200" y="1395167"/>
            <a:ext cx="9664083" cy="4781796"/>
          </a:xfrm>
        </p:spPr>
        <p:txBody>
          <a:bodyPr>
            <a:normAutofit/>
          </a:bodyPr>
          <a:lstStyle/>
          <a:p>
            <a:pPr marL="0" indent="0" algn="ctr">
              <a:lnSpc>
                <a:spcPct val="107000"/>
              </a:lnSpc>
              <a:spcBef>
                <a:spcPts val="0"/>
              </a:spcBef>
              <a:buNone/>
            </a:pPr>
            <a:r>
              <a:rPr lang="en-US" sz="3200" kern="0" dirty="0">
                <a:solidFill>
                  <a:srgbClr val="000000"/>
                </a:solidFill>
                <a:latin typeface="Times New Roman" panose="02020603050405020304" pitchFamily="18" charset="0"/>
                <a:cs typeface="Times New Roman" panose="02020603050405020304" pitchFamily="18" charset="0"/>
              </a:rPr>
              <a:t>NIH</a:t>
            </a:r>
          </a:p>
          <a:p>
            <a:pPr marL="0" indent="0" algn="ctr">
              <a:lnSpc>
                <a:spcPct val="107000"/>
              </a:lnSpc>
              <a:spcBef>
                <a:spcPts val="0"/>
              </a:spcBef>
              <a:buNone/>
            </a:pPr>
            <a:endParaRPr lang="en-US" sz="3200" kern="0" dirty="0">
              <a:solidFill>
                <a:srgbClr val="000000"/>
              </a:solidFill>
              <a:latin typeface="Times New Roman" panose="02020603050405020304" pitchFamily="18" charset="0"/>
              <a:cs typeface="Times New Roman" panose="02020603050405020304" pitchFamily="18" charset="0"/>
            </a:endParaRPr>
          </a:p>
          <a:p>
            <a:pPr>
              <a:lnSpc>
                <a:spcPct val="107000"/>
              </a:lnSpc>
              <a:spcBef>
                <a:spcPts val="0"/>
              </a:spcBef>
            </a:pPr>
            <a:r>
              <a:rPr lang="en-US" sz="2400" spc="-15" dirty="0">
                <a:solidFill>
                  <a:srgbClr val="2E2D29"/>
                </a:solidFill>
                <a:latin typeface="Calibri" panose="020F0502020204030204" pitchFamily="34" charset="0"/>
              </a:rPr>
              <a:t>NIH is adopting Common Forms for applications and RPPRs with due dates of 5/25/25 and beyond.</a:t>
            </a:r>
          </a:p>
          <a:p>
            <a:pPr>
              <a:lnSpc>
                <a:spcPct val="107000"/>
              </a:lnSpc>
              <a:spcBef>
                <a:spcPts val="0"/>
              </a:spcBef>
            </a:pPr>
            <a:endParaRPr lang="en-US" sz="2400" spc="-15" dirty="0">
              <a:solidFill>
                <a:srgbClr val="2E2D29"/>
              </a:solidFill>
              <a:latin typeface="Calibri" panose="020F0502020204030204" pitchFamily="34" charset="0"/>
            </a:endParaRPr>
          </a:p>
          <a:p>
            <a:pPr>
              <a:lnSpc>
                <a:spcPct val="107000"/>
              </a:lnSpc>
              <a:spcBef>
                <a:spcPts val="0"/>
              </a:spcBef>
            </a:pPr>
            <a:r>
              <a:rPr lang="en-US" sz="2400" spc="-15" dirty="0">
                <a:solidFill>
                  <a:srgbClr val="2E2D29"/>
                </a:solidFill>
                <a:latin typeface="Calibri" panose="020F0502020204030204" pitchFamily="34" charset="0"/>
              </a:rPr>
              <a:t>SciENcv is mandated for completion of the forms, and therefore require a certification. </a:t>
            </a:r>
          </a:p>
          <a:p>
            <a:pPr>
              <a:lnSpc>
                <a:spcPct val="107000"/>
              </a:lnSpc>
              <a:spcBef>
                <a:spcPts val="0"/>
              </a:spcBef>
            </a:pPr>
            <a:endParaRPr lang="en-US" sz="2400" spc="-15" dirty="0">
              <a:solidFill>
                <a:srgbClr val="2E2D29"/>
              </a:solidFill>
              <a:latin typeface="Calibri" panose="020F0502020204030204" pitchFamily="34" charset="0"/>
            </a:endParaRPr>
          </a:p>
          <a:p>
            <a:pPr>
              <a:lnSpc>
                <a:spcPct val="107000"/>
              </a:lnSpc>
              <a:spcBef>
                <a:spcPts val="0"/>
              </a:spcBef>
            </a:pPr>
            <a:r>
              <a:rPr lang="en-US" sz="2400" spc="-15" dirty="0">
                <a:solidFill>
                  <a:srgbClr val="2E2D29"/>
                </a:solidFill>
                <a:latin typeface="Calibri" panose="020F0502020204030204" pitchFamily="34" charset="0"/>
              </a:rPr>
              <a:t>As of 5/25/25, all Senior/Key Personnel listed on an application must have an ORCID ID which is linked to their eRA Commons Personal Profile and it must be entered in the Persistent Identifier section of the Common Forms.</a:t>
            </a:r>
          </a:p>
        </p:txBody>
      </p:sp>
    </p:spTree>
    <p:extLst>
      <p:ext uri="{BB962C8B-B14F-4D97-AF65-F5344CB8AC3E}">
        <p14:creationId xmlns:p14="http://schemas.microsoft.com/office/powerpoint/2010/main" val="23077470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blue ribbon with yellow text&#10;&#10;Description automatically generated">
            <a:extLst>
              <a:ext uri="{FF2B5EF4-FFF2-40B4-BE49-F238E27FC236}">
                <a16:creationId xmlns:a16="http://schemas.microsoft.com/office/drawing/2014/main" id="{5E205C15-F91A-53FF-4E54-F1E5FCCB6299}"/>
              </a:ext>
            </a:extLst>
          </p:cNvPr>
          <p:cNvPicPr>
            <a:picLocks noChangeAspect="1"/>
          </p:cNvPicPr>
          <p:nvPr/>
        </p:nvPicPr>
        <p:blipFill>
          <a:blip r:embed="rId3"/>
          <a:stretch>
            <a:fillRect/>
          </a:stretch>
        </p:blipFill>
        <p:spPr>
          <a:xfrm>
            <a:off x="10767565" y="0"/>
            <a:ext cx="1331960" cy="2128975"/>
          </a:xfrm>
          <a:prstGeom prst="rect">
            <a:avLst/>
          </a:prstGeom>
        </p:spPr>
      </p:pic>
      <p:sp>
        <p:nvSpPr>
          <p:cNvPr id="2" name="Title 1">
            <a:extLst>
              <a:ext uri="{FF2B5EF4-FFF2-40B4-BE49-F238E27FC236}">
                <a16:creationId xmlns:a16="http://schemas.microsoft.com/office/drawing/2014/main" id="{8AC34B01-BA5C-231F-333B-CC87345EBC0C}"/>
              </a:ext>
            </a:extLst>
          </p:cNvPr>
          <p:cNvSpPr>
            <a:spLocks noGrp="1"/>
          </p:cNvSpPr>
          <p:nvPr>
            <p:ph type="title"/>
          </p:nvPr>
        </p:nvSpPr>
        <p:spPr/>
        <p:txBody>
          <a:bodyPr/>
          <a:lstStyle/>
          <a:p>
            <a:pPr algn="ctr">
              <a:spcBef>
                <a:spcPct val="0"/>
              </a:spcBef>
              <a:buFontTx/>
              <a:buNone/>
            </a:pPr>
            <a:r>
              <a:rPr lang="en-US" sz="4400" dirty="0">
                <a:latin typeface="Arial" panose="020B0604020202020204" pitchFamily="34" charset="0"/>
                <a:cs typeface="Arial" panose="020B0604020202020204" pitchFamily="34" charset="0"/>
              </a:rPr>
              <a:t>Common Forms</a:t>
            </a:r>
            <a:endParaRPr lang="en-US" altLang="en-US" b="1" dirty="0">
              <a:solidFill>
                <a:schemeClr val="tx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CBC5C3-EF02-320C-0DF2-5A48350EA0B4}"/>
              </a:ext>
            </a:extLst>
          </p:cNvPr>
          <p:cNvSpPr>
            <a:spLocks noGrp="1"/>
          </p:cNvSpPr>
          <p:nvPr>
            <p:ph idx="1"/>
          </p:nvPr>
        </p:nvSpPr>
        <p:spPr>
          <a:xfrm>
            <a:off x="838200" y="1395167"/>
            <a:ext cx="9664083" cy="4781796"/>
          </a:xfrm>
        </p:spPr>
        <p:txBody>
          <a:bodyPr>
            <a:normAutofit/>
          </a:bodyPr>
          <a:lstStyle/>
          <a:p>
            <a:pPr marL="0" indent="0" algn="ctr">
              <a:lnSpc>
                <a:spcPct val="107000"/>
              </a:lnSpc>
              <a:spcBef>
                <a:spcPts val="0"/>
              </a:spcBef>
              <a:buNone/>
            </a:pPr>
            <a:r>
              <a:rPr lang="en-US" sz="3200" kern="0" dirty="0">
                <a:solidFill>
                  <a:srgbClr val="000000"/>
                </a:solidFill>
                <a:latin typeface="Times New Roman" panose="02020603050405020304" pitchFamily="18" charset="0"/>
                <a:cs typeface="Times New Roman" panose="02020603050405020304" pitchFamily="18" charset="0"/>
              </a:rPr>
              <a:t>NIH</a:t>
            </a:r>
          </a:p>
          <a:p>
            <a:pPr marL="0" indent="0" algn="ctr">
              <a:lnSpc>
                <a:spcPct val="107000"/>
              </a:lnSpc>
              <a:spcBef>
                <a:spcPts val="0"/>
              </a:spcBef>
              <a:buNone/>
            </a:pPr>
            <a:endParaRPr lang="en-US" sz="3200" kern="0" dirty="0">
              <a:solidFill>
                <a:srgbClr val="000000"/>
              </a:solidFill>
              <a:latin typeface="Times New Roman" panose="02020603050405020304" pitchFamily="18" charset="0"/>
              <a:cs typeface="Times New Roman" panose="02020603050405020304" pitchFamily="18" charset="0"/>
            </a:endParaRPr>
          </a:p>
          <a:p>
            <a:pPr>
              <a:lnSpc>
                <a:spcPct val="107000"/>
              </a:lnSpc>
              <a:spcBef>
                <a:spcPts val="0"/>
              </a:spcBef>
            </a:pPr>
            <a:r>
              <a:rPr lang="en-US" sz="2400" spc="-15" dirty="0">
                <a:solidFill>
                  <a:srgbClr val="2E2D29"/>
                </a:solidFill>
                <a:latin typeface="Calibri" panose="020F0502020204030204" pitchFamily="34" charset="0"/>
              </a:rPr>
              <a:t>NIH plans to continue collecting NIH specific data elements (i.e., Personal Statement, Contributions to Science, and Honors) separately from the Common Forms on a new NIH Biographical Sketch Supplement.</a:t>
            </a:r>
          </a:p>
          <a:p>
            <a:pPr>
              <a:lnSpc>
                <a:spcPct val="107000"/>
              </a:lnSpc>
              <a:spcBef>
                <a:spcPts val="0"/>
              </a:spcBef>
            </a:pPr>
            <a:endParaRPr lang="en-US" sz="2400" spc="-15" dirty="0">
              <a:solidFill>
                <a:srgbClr val="2E2D29"/>
              </a:solidFill>
              <a:latin typeface="Calibri" panose="020F0502020204030204" pitchFamily="34" charset="0"/>
            </a:endParaRPr>
          </a:p>
          <a:p>
            <a:pPr>
              <a:lnSpc>
                <a:spcPct val="107000"/>
              </a:lnSpc>
              <a:spcBef>
                <a:spcPts val="0"/>
              </a:spcBef>
            </a:pPr>
            <a:r>
              <a:rPr lang="en-US" sz="2400" spc="-15" dirty="0">
                <a:solidFill>
                  <a:srgbClr val="2E2D29"/>
                </a:solidFill>
                <a:latin typeface="Calibri" panose="020F0502020204030204" pitchFamily="34" charset="0"/>
              </a:rPr>
              <a:t>Additional guidance will be forthcoming.  </a:t>
            </a:r>
            <a:endParaRPr lang="en-US" sz="2400" dirty="0"/>
          </a:p>
        </p:txBody>
      </p:sp>
    </p:spTree>
    <p:extLst>
      <p:ext uri="{BB962C8B-B14F-4D97-AF65-F5344CB8AC3E}">
        <p14:creationId xmlns:p14="http://schemas.microsoft.com/office/powerpoint/2010/main" val="2124367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blue ribbon with yellow text&#10;&#10;Description automatically generated">
            <a:extLst>
              <a:ext uri="{FF2B5EF4-FFF2-40B4-BE49-F238E27FC236}">
                <a16:creationId xmlns:a16="http://schemas.microsoft.com/office/drawing/2014/main" id="{5E205C15-F91A-53FF-4E54-F1E5FCCB6299}"/>
              </a:ext>
            </a:extLst>
          </p:cNvPr>
          <p:cNvPicPr>
            <a:picLocks noChangeAspect="1"/>
          </p:cNvPicPr>
          <p:nvPr/>
        </p:nvPicPr>
        <p:blipFill>
          <a:blip r:embed="rId3"/>
          <a:stretch>
            <a:fillRect/>
          </a:stretch>
        </p:blipFill>
        <p:spPr>
          <a:xfrm>
            <a:off x="10767565" y="0"/>
            <a:ext cx="1331960" cy="2128975"/>
          </a:xfrm>
          <a:prstGeom prst="rect">
            <a:avLst/>
          </a:prstGeom>
        </p:spPr>
      </p:pic>
      <p:sp>
        <p:nvSpPr>
          <p:cNvPr id="2" name="Title 1">
            <a:extLst>
              <a:ext uri="{FF2B5EF4-FFF2-40B4-BE49-F238E27FC236}">
                <a16:creationId xmlns:a16="http://schemas.microsoft.com/office/drawing/2014/main" id="{8AC34B01-BA5C-231F-333B-CC87345EBC0C}"/>
              </a:ext>
            </a:extLst>
          </p:cNvPr>
          <p:cNvSpPr>
            <a:spLocks noGrp="1"/>
          </p:cNvSpPr>
          <p:nvPr>
            <p:ph type="title"/>
          </p:nvPr>
        </p:nvSpPr>
        <p:spPr>
          <a:xfrm>
            <a:off x="838200" y="106533"/>
            <a:ext cx="10515600" cy="1189608"/>
          </a:xfrm>
        </p:spPr>
        <p:txBody>
          <a:bodyPr/>
          <a:lstStyle/>
          <a:p>
            <a:pPr algn="ctr">
              <a:spcBef>
                <a:spcPct val="0"/>
              </a:spcBef>
              <a:buFontTx/>
              <a:buNone/>
            </a:pPr>
            <a:endParaRPr lang="en-US" altLang="en-US" b="1" dirty="0">
              <a:solidFill>
                <a:schemeClr val="tx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CBC5C3-EF02-320C-0DF2-5A48350EA0B4}"/>
              </a:ext>
            </a:extLst>
          </p:cNvPr>
          <p:cNvSpPr>
            <a:spLocks noGrp="1"/>
          </p:cNvSpPr>
          <p:nvPr>
            <p:ph idx="1"/>
          </p:nvPr>
        </p:nvSpPr>
        <p:spPr>
          <a:xfrm>
            <a:off x="838200" y="825623"/>
            <a:ext cx="9664083" cy="5351340"/>
          </a:xfrm>
        </p:spPr>
        <p:txBody>
          <a:bodyPr>
            <a:normAutofit/>
          </a:bodyPr>
          <a:lstStyle/>
          <a:p>
            <a:pPr>
              <a:spcBef>
                <a:spcPct val="0"/>
              </a:spcBef>
              <a:buFontTx/>
              <a:buNone/>
            </a:pPr>
            <a:endParaRPr lang="en-US" dirty="0"/>
          </a:p>
          <a:p>
            <a:pPr>
              <a:spcBef>
                <a:spcPct val="0"/>
              </a:spcBef>
              <a:buFontTx/>
              <a:buNone/>
            </a:pPr>
            <a:endParaRPr lang="en-US" dirty="0"/>
          </a:p>
          <a:p>
            <a:pPr>
              <a:spcBef>
                <a:spcPct val="0"/>
              </a:spcBef>
              <a:buFontTx/>
              <a:buNone/>
            </a:pPr>
            <a:endParaRPr lang="en-US" dirty="0"/>
          </a:p>
        </p:txBody>
      </p:sp>
      <p:pic>
        <p:nvPicPr>
          <p:cNvPr id="7" name="Picture 6">
            <a:extLst>
              <a:ext uri="{FF2B5EF4-FFF2-40B4-BE49-F238E27FC236}">
                <a16:creationId xmlns:a16="http://schemas.microsoft.com/office/drawing/2014/main" id="{C635DA20-9A22-215C-F66E-5F5D525F0727}"/>
              </a:ext>
            </a:extLst>
          </p:cNvPr>
          <p:cNvPicPr>
            <a:picLocks noChangeAspect="1"/>
          </p:cNvPicPr>
          <p:nvPr/>
        </p:nvPicPr>
        <p:blipFill>
          <a:blip r:embed="rId4"/>
          <a:stretch>
            <a:fillRect/>
          </a:stretch>
        </p:blipFill>
        <p:spPr>
          <a:xfrm>
            <a:off x="3324330" y="26798"/>
            <a:ext cx="5033877" cy="6858000"/>
          </a:xfrm>
          <a:prstGeom prst="rect">
            <a:avLst/>
          </a:prstGeom>
        </p:spPr>
      </p:pic>
    </p:spTree>
    <p:extLst>
      <p:ext uri="{BB962C8B-B14F-4D97-AF65-F5344CB8AC3E}">
        <p14:creationId xmlns:p14="http://schemas.microsoft.com/office/powerpoint/2010/main" val="3689803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E84F1CE-4002-4D81-C5C1-3FE72DE02498}"/>
              </a:ext>
            </a:extLst>
          </p:cNvPr>
          <p:cNvSpPr>
            <a:spLocks noGrp="1"/>
          </p:cNvSpPr>
          <p:nvPr>
            <p:ph type="ctrTitle"/>
          </p:nvPr>
        </p:nvSpPr>
        <p:spPr>
          <a:xfrm>
            <a:off x="4654296" y="640080"/>
            <a:ext cx="6894576" cy="3566160"/>
          </a:xfrm>
        </p:spPr>
        <p:txBody>
          <a:bodyPr anchor="b">
            <a:normAutofit/>
          </a:bodyPr>
          <a:lstStyle/>
          <a:p>
            <a:br>
              <a:rPr lang="en-US" sz="4400" b="1" dirty="0"/>
            </a:br>
            <a:br>
              <a:rPr lang="en-US" sz="4400" b="1" dirty="0"/>
            </a:br>
            <a:r>
              <a:rPr lang="en-US" sz="4400" b="1" dirty="0"/>
              <a:t>myURHR Post Go-Live Observations/FAQs</a:t>
            </a:r>
            <a:br>
              <a:rPr lang="en-US" sz="4400" b="1" dirty="0"/>
            </a:br>
            <a:endParaRPr lang="en-US" sz="4400" dirty="0"/>
          </a:p>
        </p:txBody>
      </p:sp>
      <p:sp>
        <p:nvSpPr>
          <p:cNvPr id="3" name="Subtitle 2">
            <a:extLst>
              <a:ext uri="{FF2B5EF4-FFF2-40B4-BE49-F238E27FC236}">
                <a16:creationId xmlns:a16="http://schemas.microsoft.com/office/drawing/2014/main" id="{19BF18E2-38A4-BDE0-500F-725861F4C061}"/>
              </a:ext>
            </a:extLst>
          </p:cNvPr>
          <p:cNvSpPr>
            <a:spLocks noGrp="1"/>
          </p:cNvSpPr>
          <p:nvPr>
            <p:ph type="subTitle" idx="1"/>
          </p:nvPr>
        </p:nvSpPr>
        <p:spPr>
          <a:xfrm>
            <a:off x="4654296" y="4636008"/>
            <a:ext cx="6894576" cy="1572768"/>
          </a:xfrm>
        </p:spPr>
        <p:txBody>
          <a:bodyPr>
            <a:normAutofit/>
          </a:bodyPr>
          <a:lstStyle/>
          <a:p>
            <a:pPr algn="l"/>
            <a:r>
              <a:rPr lang="en-US" sz="4400" b="1" dirty="0"/>
              <a:t>Jeffery Sullivan, ORACS</a:t>
            </a:r>
          </a:p>
        </p:txBody>
      </p:sp>
      <p:pic>
        <p:nvPicPr>
          <p:cNvPr id="4" name="Picture 3" descr="A blue ribbon with yellow text&#10;&#10;Description automatically generated">
            <a:extLst>
              <a:ext uri="{FF2B5EF4-FFF2-40B4-BE49-F238E27FC236}">
                <a16:creationId xmlns:a16="http://schemas.microsoft.com/office/drawing/2014/main" id="{E0D53C89-4FE0-AACE-BACA-D03DBFF02825}"/>
              </a:ext>
            </a:extLst>
          </p:cNvPr>
          <p:cNvPicPr>
            <a:picLocks noChangeAspect="1"/>
          </p:cNvPicPr>
          <p:nvPr/>
        </p:nvPicPr>
        <p:blipFill>
          <a:blip r:embed="rId2"/>
          <a:srcRect l="2616" r="3019"/>
          <a:stretch/>
        </p:blipFill>
        <p:spPr>
          <a:xfrm>
            <a:off x="20" y="10"/>
            <a:ext cx="4049786" cy="6857990"/>
          </a:xfrm>
          <a:custGeom>
            <a:avLst/>
            <a:gdLst/>
            <a:ahLst/>
            <a:cxnLst/>
            <a:rect l="l" t="t" r="r" b="b"/>
            <a:pathLst>
              <a:path w="4049806" h="685800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p:spPr>
      </p:pic>
      <p:sp>
        <p:nvSpPr>
          <p:cNvPr id="31" name="sketchy line">
            <a:extLst>
              <a:ext uri="{FF2B5EF4-FFF2-40B4-BE49-F238E27FC236}">
                <a16:creationId xmlns:a16="http://schemas.microsoft.com/office/drawing/2014/main" id="{82580482-BA80-420A-8A05-C58E97F2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4409267"/>
            <a:ext cx="4242816" cy="18288"/>
          </a:xfrm>
          <a:custGeom>
            <a:avLst/>
            <a:gdLst>
              <a:gd name="connsiteX0" fmla="*/ 0 w 4242816"/>
              <a:gd name="connsiteY0" fmla="*/ 0 h 18288"/>
              <a:gd name="connsiteX1" fmla="*/ 690973 w 4242816"/>
              <a:gd name="connsiteY1" fmla="*/ 0 h 18288"/>
              <a:gd name="connsiteX2" fmla="*/ 1212233 w 4242816"/>
              <a:gd name="connsiteY2" fmla="*/ 0 h 18288"/>
              <a:gd name="connsiteX3" fmla="*/ 1860778 w 4242816"/>
              <a:gd name="connsiteY3" fmla="*/ 0 h 18288"/>
              <a:gd name="connsiteX4" fmla="*/ 2424466 w 4242816"/>
              <a:gd name="connsiteY4" fmla="*/ 0 h 18288"/>
              <a:gd name="connsiteX5" fmla="*/ 3115439 w 4242816"/>
              <a:gd name="connsiteY5" fmla="*/ 0 h 18288"/>
              <a:gd name="connsiteX6" fmla="*/ 3636699 w 4242816"/>
              <a:gd name="connsiteY6" fmla="*/ 0 h 18288"/>
              <a:gd name="connsiteX7" fmla="*/ 4242816 w 4242816"/>
              <a:gd name="connsiteY7" fmla="*/ 0 h 18288"/>
              <a:gd name="connsiteX8" fmla="*/ 4242816 w 4242816"/>
              <a:gd name="connsiteY8" fmla="*/ 18288 h 18288"/>
              <a:gd name="connsiteX9" fmla="*/ 3636699 w 4242816"/>
              <a:gd name="connsiteY9" fmla="*/ 18288 h 18288"/>
              <a:gd name="connsiteX10" fmla="*/ 3030583 w 4242816"/>
              <a:gd name="connsiteY10" fmla="*/ 18288 h 18288"/>
              <a:gd name="connsiteX11" fmla="*/ 2466894 w 4242816"/>
              <a:gd name="connsiteY11" fmla="*/ 18288 h 18288"/>
              <a:gd name="connsiteX12" fmla="*/ 1988062 w 4242816"/>
              <a:gd name="connsiteY12" fmla="*/ 18288 h 18288"/>
              <a:gd name="connsiteX13" fmla="*/ 1466802 w 4242816"/>
              <a:gd name="connsiteY13" fmla="*/ 18288 h 18288"/>
              <a:gd name="connsiteX14" fmla="*/ 860686 w 4242816"/>
              <a:gd name="connsiteY14" fmla="*/ 18288 h 18288"/>
              <a:gd name="connsiteX15" fmla="*/ 0 w 4242816"/>
              <a:gd name="connsiteY15" fmla="*/ 18288 h 18288"/>
              <a:gd name="connsiteX16" fmla="*/ 0 w 4242816"/>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2816" h="18288" fill="none" extrusionOk="0">
                <a:moveTo>
                  <a:pt x="0" y="0"/>
                </a:moveTo>
                <a:cubicBezTo>
                  <a:pt x="249934" y="1471"/>
                  <a:pt x="379877" y="-29444"/>
                  <a:pt x="690973" y="0"/>
                </a:cubicBezTo>
                <a:cubicBezTo>
                  <a:pt x="1002069" y="29444"/>
                  <a:pt x="1021583" y="17501"/>
                  <a:pt x="1212233" y="0"/>
                </a:cubicBezTo>
                <a:cubicBezTo>
                  <a:pt x="1402883" y="-17501"/>
                  <a:pt x="1678760" y="5386"/>
                  <a:pt x="1860778" y="0"/>
                </a:cubicBezTo>
                <a:cubicBezTo>
                  <a:pt x="2042796" y="-5386"/>
                  <a:pt x="2245608" y="-22401"/>
                  <a:pt x="2424466" y="0"/>
                </a:cubicBezTo>
                <a:cubicBezTo>
                  <a:pt x="2603324" y="22401"/>
                  <a:pt x="2890020" y="33806"/>
                  <a:pt x="3115439" y="0"/>
                </a:cubicBezTo>
                <a:cubicBezTo>
                  <a:pt x="3340858" y="-33806"/>
                  <a:pt x="3428300" y="18628"/>
                  <a:pt x="3636699" y="0"/>
                </a:cubicBezTo>
                <a:cubicBezTo>
                  <a:pt x="3845098" y="-18628"/>
                  <a:pt x="4108824" y="5541"/>
                  <a:pt x="4242816" y="0"/>
                </a:cubicBezTo>
                <a:cubicBezTo>
                  <a:pt x="4242066" y="4160"/>
                  <a:pt x="4243125" y="10356"/>
                  <a:pt x="4242816" y="18288"/>
                </a:cubicBezTo>
                <a:cubicBezTo>
                  <a:pt x="4113424" y="32735"/>
                  <a:pt x="3768327" y="47567"/>
                  <a:pt x="3636699" y="18288"/>
                </a:cubicBezTo>
                <a:cubicBezTo>
                  <a:pt x="3505071" y="-10991"/>
                  <a:pt x="3294208" y="-4990"/>
                  <a:pt x="3030583" y="18288"/>
                </a:cubicBezTo>
                <a:cubicBezTo>
                  <a:pt x="2766958" y="41566"/>
                  <a:pt x="2649277" y="20974"/>
                  <a:pt x="2466894" y="18288"/>
                </a:cubicBezTo>
                <a:cubicBezTo>
                  <a:pt x="2284511" y="15602"/>
                  <a:pt x="2151277" y="1154"/>
                  <a:pt x="1988062" y="18288"/>
                </a:cubicBezTo>
                <a:cubicBezTo>
                  <a:pt x="1824847" y="35422"/>
                  <a:pt x="1691359" y="9265"/>
                  <a:pt x="1466802" y="18288"/>
                </a:cubicBezTo>
                <a:cubicBezTo>
                  <a:pt x="1242245" y="27311"/>
                  <a:pt x="1006161" y="36605"/>
                  <a:pt x="860686" y="18288"/>
                </a:cubicBezTo>
                <a:cubicBezTo>
                  <a:pt x="715211" y="-29"/>
                  <a:pt x="242774" y="46538"/>
                  <a:pt x="0" y="18288"/>
                </a:cubicBezTo>
                <a:cubicBezTo>
                  <a:pt x="-146" y="11482"/>
                  <a:pt x="-422" y="5192"/>
                  <a:pt x="0" y="0"/>
                </a:cubicBezTo>
                <a:close/>
              </a:path>
              <a:path w="4242816" h="18288" stroke="0" extrusionOk="0">
                <a:moveTo>
                  <a:pt x="0" y="0"/>
                </a:moveTo>
                <a:cubicBezTo>
                  <a:pt x="259751" y="-14018"/>
                  <a:pt x="356632" y="-15007"/>
                  <a:pt x="521260" y="0"/>
                </a:cubicBezTo>
                <a:cubicBezTo>
                  <a:pt x="685888" y="15007"/>
                  <a:pt x="885786" y="5167"/>
                  <a:pt x="1212233" y="0"/>
                </a:cubicBezTo>
                <a:cubicBezTo>
                  <a:pt x="1538680" y="-5167"/>
                  <a:pt x="1458849" y="7951"/>
                  <a:pt x="1691065" y="0"/>
                </a:cubicBezTo>
                <a:cubicBezTo>
                  <a:pt x="1923281" y="-7951"/>
                  <a:pt x="1985780" y="-16303"/>
                  <a:pt x="2169897" y="0"/>
                </a:cubicBezTo>
                <a:cubicBezTo>
                  <a:pt x="2354014" y="16303"/>
                  <a:pt x="2633054" y="-2739"/>
                  <a:pt x="2776014" y="0"/>
                </a:cubicBezTo>
                <a:cubicBezTo>
                  <a:pt x="2918974" y="2739"/>
                  <a:pt x="3112688" y="-15682"/>
                  <a:pt x="3339702" y="0"/>
                </a:cubicBezTo>
                <a:cubicBezTo>
                  <a:pt x="3566716" y="15682"/>
                  <a:pt x="4015278" y="-28467"/>
                  <a:pt x="4242816" y="0"/>
                </a:cubicBezTo>
                <a:cubicBezTo>
                  <a:pt x="4243501" y="7633"/>
                  <a:pt x="4242294" y="10002"/>
                  <a:pt x="4242816" y="18288"/>
                </a:cubicBezTo>
                <a:cubicBezTo>
                  <a:pt x="3924964" y="16283"/>
                  <a:pt x="3746362" y="-1805"/>
                  <a:pt x="3551843" y="18288"/>
                </a:cubicBezTo>
                <a:cubicBezTo>
                  <a:pt x="3357324" y="38381"/>
                  <a:pt x="3126422" y="47156"/>
                  <a:pt x="2860870" y="18288"/>
                </a:cubicBezTo>
                <a:cubicBezTo>
                  <a:pt x="2595318" y="-10580"/>
                  <a:pt x="2572437" y="11441"/>
                  <a:pt x="2297182" y="18288"/>
                </a:cubicBezTo>
                <a:cubicBezTo>
                  <a:pt x="2021927" y="25135"/>
                  <a:pt x="1916908" y="33601"/>
                  <a:pt x="1733493" y="18288"/>
                </a:cubicBezTo>
                <a:cubicBezTo>
                  <a:pt x="1550078" y="2975"/>
                  <a:pt x="1412440" y="27896"/>
                  <a:pt x="1212233" y="18288"/>
                </a:cubicBezTo>
                <a:cubicBezTo>
                  <a:pt x="1012026" y="8680"/>
                  <a:pt x="914386" y="13859"/>
                  <a:pt x="648545" y="18288"/>
                </a:cubicBezTo>
                <a:cubicBezTo>
                  <a:pt x="382704" y="22717"/>
                  <a:pt x="233522" y="39342"/>
                  <a:pt x="0" y="18288"/>
                </a:cubicBezTo>
                <a:cubicBezTo>
                  <a:pt x="-772" y="13661"/>
                  <a:pt x="-839" y="849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4108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67037-720A-8471-39CA-E8EA1102AD2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BEC1E00-2AB4-1F6D-E1C5-D8959697E581}"/>
              </a:ext>
            </a:extLst>
          </p:cNvPr>
          <p:cNvSpPr txBox="1"/>
          <p:nvPr/>
        </p:nvSpPr>
        <p:spPr>
          <a:xfrm>
            <a:off x="1011677" y="484112"/>
            <a:ext cx="8746880" cy="1723549"/>
          </a:xfrm>
          <a:prstGeom prst="rect">
            <a:avLst/>
          </a:prstGeom>
          <a:noFill/>
        </p:spPr>
        <p:txBody>
          <a:bodyPr wrap="square">
            <a:spAutoFit/>
          </a:bodyPr>
          <a:lstStyle/>
          <a:p>
            <a:pPr algn="ctr"/>
            <a:r>
              <a:rPr lang="en-US" sz="4800" dirty="0">
                <a:solidFill>
                  <a:srgbClr val="0070C0"/>
                </a:solidFill>
                <a:hlinkClick r:id="rId2"/>
              </a:rPr>
              <a:t>CLASPinfo@ur.Rochester.edu</a:t>
            </a:r>
            <a:br>
              <a:rPr lang="en-US" dirty="0">
                <a:solidFill>
                  <a:srgbClr val="0070C0"/>
                </a:solidFill>
              </a:rPr>
            </a:br>
            <a:br>
              <a:rPr lang="en-US" dirty="0">
                <a:solidFill>
                  <a:srgbClr val="0070C0"/>
                </a:solidFill>
              </a:rPr>
            </a:br>
            <a:r>
              <a:rPr lang="en-US" sz="4000" dirty="0">
                <a:solidFill>
                  <a:srgbClr val="0070C0"/>
                </a:solidFill>
              </a:rPr>
              <a:t>Penguin</a:t>
            </a:r>
            <a:endParaRPr lang="en-US" sz="4000" dirty="0"/>
          </a:p>
        </p:txBody>
      </p:sp>
      <p:pic>
        <p:nvPicPr>
          <p:cNvPr id="7" name="Picture 6" descr="A penguin standing on a rock&#10;&#10;Description automatically generated">
            <a:extLst>
              <a:ext uri="{FF2B5EF4-FFF2-40B4-BE49-F238E27FC236}">
                <a16:creationId xmlns:a16="http://schemas.microsoft.com/office/drawing/2014/main" id="{C040A370-7232-4171-01FA-FB259498FC1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133850" y="2197652"/>
            <a:ext cx="2705100" cy="4905375"/>
          </a:xfrm>
          <a:prstGeom prst="rect">
            <a:avLst/>
          </a:prstGeom>
        </p:spPr>
      </p:pic>
      <p:sp>
        <p:nvSpPr>
          <p:cNvPr id="8" name="TextBox 7">
            <a:extLst>
              <a:ext uri="{FF2B5EF4-FFF2-40B4-BE49-F238E27FC236}">
                <a16:creationId xmlns:a16="http://schemas.microsoft.com/office/drawing/2014/main" id="{4132CAC3-33C3-B467-3C30-519912F01FEF}"/>
              </a:ext>
            </a:extLst>
          </p:cNvPr>
          <p:cNvSpPr txBox="1"/>
          <p:nvPr/>
        </p:nvSpPr>
        <p:spPr>
          <a:xfrm>
            <a:off x="4133850" y="7103028"/>
            <a:ext cx="2705100" cy="369332"/>
          </a:xfrm>
          <a:prstGeom prst="rect">
            <a:avLst/>
          </a:prstGeom>
          <a:noFill/>
        </p:spPr>
        <p:txBody>
          <a:bodyPr wrap="square" rtlCol="0">
            <a:spAutoFit/>
          </a:bodyPr>
          <a:lstStyle/>
          <a:p>
            <a:r>
              <a:rPr lang="en-US" sz="900" dirty="0">
                <a:hlinkClick r:id="rId4" tooltip="https://commons.wikimedia.org/wiki/File:South_Shetland-2016-Deception_Island%E2%80%93Chinstrap_penguin_(Pygoscelis_antarctica)_04.jpg"/>
              </a:rPr>
              <a:t>This Photo</a:t>
            </a:r>
            <a:r>
              <a:rPr lang="en-US" sz="900" dirty="0"/>
              <a:t> by Unknown Author is licensed under </a:t>
            </a:r>
            <a:r>
              <a:rPr lang="en-US" sz="900" dirty="0">
                <a:hlinkClick r:id="rId5" tooltip="https://creativecommons.org/licenses/by-sa/3.0/"/>
              </a:rPr>
              <a:t>CC BY-SA</a:t>
            </a:r>
            <a:endParaRPr lang="en-US" sz="900" dirty="0"/>
          </a:p>
        </p:txBody>
      </p:sp>
    </p:spTree>
    <p:extLst>
      <p:ext uri="{BB962C8B-B14F-4D97-AF65-F5344CB8AC3E}">
        <p14:creationId xmlns:p14="http://schemas.microsoft.com/office/powerpoint/2010/main" val="185033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blue ribbon with yellow text&#10;&#10;Description automatically generated">
            <a:extLst>
              <a:ext uri="{FF2B5EF4-FFF2-40B4-BE49-F238E27FC236}">
                <a16:creationId xmlns:a16="http://schemas.microsoft.com/office/drawing/2014/main" id="{5E205C15-F91A-53FF-4E54-F1E5FCCB6299}"/>
              </a:ext>
            </a:extLst>
          </p:cNvPr>
          <p:cNvPicPr>
            <a:picLocks noChangeAspect="1"/>
          </p:cNvPicPr>
          <p:nvPr/>
        </p:nvPicPr>
        <p:blipFill>
          <a:blip r:embed="rId3"/>
          <a:stretch>
            <a:fillRect/>
          </a:stretch>
        </p:blipFill>
        <p:spPr>
          <a:xfrm>
            <a:off x="10571162" y="0"/>
            <a:ext cx="1565275" cy="2501900"/>
          </a:xfrm>
          <a:prstGeom prst="rect">
            <a:avLst/>
          </a:prstGeom>
        </p:spPr>
      </p:pic>
      <p:sp>
        <p:nvSpPr>
          <p:cNvPr id="2" name="Title 1">
            <a:extLst>
              <a:ext uri="{FF2B5EF4-FFF2-40B4-BE49-F238E27FC236}">
                <a16:creationId xmlns:a16="http://schemas.microsoft.com/office/drawing/2014/main" id="{8AC34B01-BA5C-231F-333B-CC87345EBC0C}"/>
              </a:ext>
            </a:extLst>
          </p:cNvPr>
          <p:cNvSpPr>
            <a:spLocks noGrp="1"/>
          </p:cNvSpPr>
          <p:nvPr>
            <p:ph type="title"/>
          </p:nvPr>
        </p:nvSpPr>
        <p:spPr>
          <a:xfrm>
            <a:off x="838200" y="365125"/>
            <a:ext cx="10515600" cy="734101"/>
          </a:xfrm>
        </p:spPr>
        <p:txBody>
          <a:bodyPr>
            <a:normAutofit/>
          </a:bodyPr>
          <a:lstStyle/>
          <a:p>
            <a:pPr algn="ctr">
              <a:spcBef>
                <a:spcPct val="0"/>
              </a:spcBef>
              <a:buFontTx/>
              <a:buNone/>
            </a:pPr>
            <a:r>
              <a:rPr lang="en-US" altLang="en-US" sz="3600" b="1" dirty="0">
                <a:solidFill>
                  <a:schemeClr val="tx2"/>
                </a:solidFill>
                <a:latin typeface="Times New Roman" pitchFamily="18" charset="0"/>
              </a:rPr>
              <a:t>2 CFR 200 (April 2024 Revision) </a:t>
            </a:r>
          </a:p>
        </p:txBody>
      </p:sp>
      <p:sp>
        <p:nvSpPr>
          <p:cNvPr id="3" name="Content Placeholder 2">
            <a:extLst>
              <a:ext uri="{FF2B5EF4-FFF2-40B4-BE49-F238E27FC236}">
                <a16:creationId xmlns:a16="http://schemas.microsoft.com/office/drawing/2014/main" id="{F5CBC5C3-EF02-320C-0DF2-5A48350EA0B4}"/>
              </a:ext>
            </a:extLst>
          </p:cNvPr>
          <p:cNvSpPr>
            <a:spLocks noGrp="1"/>
          </p:cNvSpPr>
          <p:nvPr>
            <p:ph idx="1"/>
          </p:nvPr>
        </p:nvSpPr>
        <p:spPr>
          <a:xfrm>
            <a:off x="838200" y="1825625"/>
            <a:ext cx="9060402" cy="4351338"/>
          </a:xfrm>
        </p:spPr>
        <p:txBody>
          <a:bodyPr>
            <a:normAutofit/>
          </a:bodyPr>
          <a:lstStyle/>
          <a:p>
            <a:pPr marL="0" indent="0">
              <a:spcBef>
                <a:spcPct val="0"/>
              </a:spcBef>
              <a:buNone/>
            </a:pPr>
            <a:r>
              <a:rPr lang="en-US" altLang="en-US" sz="2800" dirty="0">
                <a:latin typeface="Times New Roman" pitchFamily="18" charset="0"/>
              </a:rPr>
              <a:t> </a:t>
            </a:r>
          </a:p>
          <a:p>
            <a:pPr>
              <a:spcBef>
                <a:spcPct val="0"/>
              </a:spcBef>
              <a:buFontTx/>
              <a:buNone/>
            </a:pPr>
            <a:endParaRPr lang="en-US" dirty="0"/>
          </a:p>
        </p:txBody>
      </p:sp>
      <p:sp>
        <p:nvSpPr>
          <p:cNvPr id="6" name="TextBox 5">
            <a:extLst>
              <a:ext uri="{FF2B5EF4-FFF2-40B4-BE49-F238E27FC236}">
                <a16:creationId xmlns:a16="http://schemas.microsoft.com/office/drawing/2014/main" id="{5DD9A6E8-56DC-1579-FD57-0E1416AF3331}"/>
              </a:ext>
            </a:extLst>
          </p:cNvPr>
          <p:cNvSpPr txBox="1"/>
          <p:nvPr/>
        </p:nvSpPr>
        <p:spPr>
          <a:xfrm>
            <a:off x="457200" y="1385740"/>
            <a:ext cx="9795753" cy="3108543"/>
          </a:xfrm>
          <a:prstGeom prst="rect">
            <a:avLst/>
          </a:prstGeom>
          <a:noFill/>
        </p:spPr>
        <p:txBody>
          <a:bodyPr wrap="square">
            <a:spAutoFit/>
          </a:bodyPr>
          <a:lstStyle/>
          <a:p>
            <a:pPr algn="ctr">
              <a:spcBef>
                <a:spcPts val="0"/>
              </a:spcBef>
              <a:defRPr/>
            </a:pPr>
            <a:endParaRPr lang="en-US" sz="2800" kern="100" dirty="0">
              <a:latin typeface="Arial" panose="020B0604020202020204" pitchFamily="34" charset="0"/>
              <a:ea typeface="Aptos" panose="020B0004020202020204" pitchFamily="34" charset="0"/>
              <a:cs typeface="Arial" panose="020B0604020202020204" pitchFamily="34" charset="0"/>
            </a:endParaRPr>
          </a:p>
          <a:p>
            <a:pPr algn="ctr">
              <a:spcBef>
                <a:spcPts val="0"/>
              </a:spcBef>
              <a:defRPr/>
            </a:pPr>
            <a:r>
              <a:rPr lang="en-US" sz="2800" kern="100" dirty="0">
                <a:latin typeface="Arial" panose="020B0604020202020204" pitchFamily="34" charset="0"/>
                <a:ea typeface="Aptos" panose="020B0004020202020204" pitchFamily="34" charset="0"/>
                <a:cs typeface="Arial" panose="020B0604020202020204" pitchFamily="34" charset="0"/>
              </a:rPr>
              <a:t>Look at September 2024 CLASP Monthly Meeting presentation in the CLASP toolbox:</a:t>
            </a:r>
          </a:p>
          <a:p>
            <a:pPr>
              <a:spcBef>
                <a:spcPts val="0"/>
              </a:spcBef>
              <a:defRPr/>
            </a:pPr>
            <a:endParaRPr lang="en-US" sz="2800" b="1" kern="100" dirty="0">
              <a:latin typeface="Arial" panose="020B0604020202020204" pitchFamily="34" charset="0"/>
              <a:ea typeface="Aptos" panose="020B0004020202020204" pitchFamily="34" charset="0"/>
              <a:cs typeface="Arial" panose="020B0604020202020204" pitchFamily="34" charset="0"/>
            </a:endParaRPr>
          </a:p>
          <a:p>
            <a:pPr>
              <a:spcBef>
                <a:spcPts val="0"/>
              </a:spcBef>
              <a:defRPr/>
            </a:pPr>
            <a:endParaRPr lang="en-US" sz="2800" b="1" kern="100" dirty="0">
              <a:latin typeface="Arial" panose="020B0604020202020204" pitchFamily="34" charset="0"/>
              <a:ea typeface="Aptos" panose="020B0004020202020204" pitchFamily="34" charset="0"/>
              <a:cs typeface="Arial" panose="020B0604020202020204" pitchFamily="34" charset="0"/>
            </a:endParaRPr>
          </a:p>
          <a:p>
            <a:pPr>
              <a:spcBef>
                <a:spcPts val="0"/>
              </a:spcBef>
              <a:defRPr/>
            </a:pPr>
            <a:endParaRPr lang="en-US" sz="2800" b="1" kern="100" dirty="0">
              <a:latin typeface="Arial" panose="020B0604020202020204" pitchFamily="34" charset="0"/>
              <a:ea typeface="Aptos" panose="020B0004020202020204" pitchFamily="34" charset="0"/>
              <a:cs typeface="Arial" panose="020B0604020202020204" pitchFamily="34" charset="0"/>
            </a:endParaRPr>
          </a:p>
          <a:p>
            <a:pPr>
              <a:spcBef>
                <a:spcPts val="0"/>
              </a:spcBef>
              <a:defRPr/>
            </a:pPr>
            <a:endParaRPr lang="en-US" sz="2800" b="1" kern="100" dirty="0">
              <a:latin typeface="Arial" panose="020B0604020202020204" pitchFamily="34" charset="0"/>
              <a:ea typeface="Aptos" panose="020B00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72597827-727B-D6AE-D826-787774F1C86D}"/>
              </a:ext>
            </a:extLst>
          </p:cNvPr>
          <p:cNvPicPr>
            <a:picLocks noChangeAspect="1"/>
          </p:cNvPicPr>
          <p:nvPr/>
        </p:nvPicPr>
        <p:blipFill>
          <a:blip r:embed="rId4"/>
          <a:stretch>
            <a:fillRect/>
          </a:stretch>
        </p:blipFill>
        <p:spPr>
          <a:xfrm>
            <a:off x="871537" y="3501957"/>
            <a:ext cx="10448925" cy="2110903"/>
          </a:xfrm>
          <a:prstGeom prst="rect">
            <a:avLst/>
          </a:prstGeom>
        </p:spPr>
      </p:pic>
    </p:spTree>
    <p:extLst>
      <p:ext uri="{BB962C8B-B14F-4D97-AF65-F5344CB8AC3E}">
        <p14:creationId xmlns:p14="http://schemas.microsoft.com/office/powerpoint/2010/main" val="2229326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blue ribbon with yellow text&#10;&#10;Description automatically generated">
            <a:extLst>
              <a:ext uri="{FF2B5EF4-FFF2-40B4-BE49-F238E27FC236}">
                <a16:creationId xmlns:a16="http://schemas.microsoft.com/office/drawing/2014/main" id="{5E205C15-F91A-53FF-4E54-F1E5FCCB6299}"/>
              </a:ext>
            </a:extLst>
          </p:cNvPr>
          <p:cNvPicPr>
            <a:picLocks noChangeAspect="1"/>
          </p:cNvPicPr>
          <p:nvPr/>
        </p:nvPicPr>
        <p:blipFill>
          <a:blip r:embed="rId3"/>
          <a:stretch>
            <a:fillRect/>
          </a:stretch>
        </p:blipFill>
        <p:spPr>
          <a:xfrm>
            <a:off x="10571162" y="0"/>
            <a:ext cx="1565275" cy="2501900"/>
          </a:xfrm>
          <a:prstGeom prst="rect">
            <a:avLst/>
          </a:prstGeom>
        </p:spPr>
      </p:pic>
      <p:sp>
        <p:nvSpPr>
          <p:cNvPr id="2" name="Title 1">
            <a:extLst>
              <a:ext uri="{FF2B5EF4-FFF2-40B4-BE49-F238E27FC236}">
                <a16:creationId xmlns:a16="http://schemas.microsoft.com/office/drawing/2014/main" id="{8AC34B01-BA5C-231F-333B-CC87345EBC0C}"/>
              </a:ext>
            </a:extLst>
          </p:cNvPr>
          <p:cNvSpPr>
            <a:spLocks noGrp="1"/>
          </p:cNvSpPr>
          <p:nvPr>
            <p:ph type="title"/>
          </p:nvPr>
        </p:nvSpPr>
        <p:spPr/>
        <p:txBody>
          <a:bodyPr>
            <a:normAutofit/>
          </a:bodyPr>
          <a:lstStyle/>
          <a:p>
            <a:pPr algn="ctr">
              <a:spcBef>
                <a:spcPct val="0"/>
              </a:spcBef>
              <a:buFontTx/>
              <a:buNone/>
            </a:pPr>
            <a:r>
              <a:rPr lang="en-US" altLang="en-US" sz="3600" b="1" dirty="0">
                <a:solidFill>
                  <a:schemeClr val="tx2"/>
                </a:solidFill>
                <a:latin typeface="Times New Roman" pitchFamily="18" charset="0"/>
              </a:rPr>
              <a:t>Definition of a Sponsored Program</a:t>
            </a:r>
          </a:p>
        </p:txBody>
      </p:sp>
      <p:sp>
        <p:nvSpPr>
          <p:cNvPr id="3" name="Content Placeholder 2">
            <a:extLst>
              <a:ext uri="{FF2B5EF4-FFF2-40B4-BE49-F238E27FC236}">
                <a16:creationId xmlns:a16="http://schemas.microsoft.com/office/drawing/2014/main" id="{F5CBC5C3-EF02-320C-0DF2-5A48350EA0B4}"/>
              </a:ext>
            </a:extLst>
          </p:cNvPr>
          <p:cNvSpPr>
            <a:spLocks noGrp="1"/>
          </p:cNvSpPr>
          <p:nvPr>
            <p:ph idx="1"/>
          </p:nvPr>
        </p:nvSpPr>
        <p:spPr>
          <a:xfrm>
            <a:off x="838200" y="1825625"/>
            <a:ext cx="9060402" cy="4351338"/>
          </a:xfrm>
        </p:spPr>
        <p:txBody>
          <a:bodyPr>
            <a:normAutofit/>
          </a:bodyPr>
          <a:lstStyle/>
          <a:p>
            <a:pPr marL="0" indent="0">
              <a:spcBef>
                <a:spcPct val="0"/>
              </a:spcBef>
              <a:buNone/>
            </a:pPr>
            <a:r>
              <a:rPr lang="en-US" altLang="en-US" sz="2800" dirty="0">
                <a:latin typeface="Times New Roman" pitchFamily="18" charset="0"/>
              </a:rPr>
              <a:t> </a:t>
            </a:r>
          </a:p>
          <a:p>
            <a:pPr>
              <a:spcBef>
                <a:spcPct val="0"/>
              </a:spcBef>
              <a:buFontTx/>
              <a:buNone/>
            </a:pPr>
            <a:endParaRPr lang="en-US" dirty="0"/>
          </a:p>
        </p:txBody>
      </p:sp>
      <p:sp>
        <p:nvSpPr>
          <p:cNvPr id="6" name="TextBox 5">
            <a:extLst>
              <a:ext uri="{FF2B5EF4-FFF2-40B4-BE49-F238E27FC236}">
                <a16:creationId xmlns:a16="http://schemas.microsoft.com/office/drawing/2014/main" id="{5DD9A6E8-56DC-1579-FD57-0E1416AF3331}"/>
              </a:ext>
            </a:extLst>
          </p:cNvPr>
          <p:cNvSpPr txBox="1"/>
          <p:nvPr/>
        </p:nvSpPr>
        <p:spPr>
          <a:xfrm>
            <a:off x="838200" y="1385740"/>
            <a:ext cx="9663260" cy="5706177"/>
          </a:xfrm>
          <a:prstGeom prst="rect">
            <a:avLst/>
          </a:prstGeom>
          <a:noFill/>
        </p:spPr>
        <p:txBody>
          <a:bodyPr wrap="square">
            <a:spAutoFit/>
          </a:bodyPr>
          <a:lstStyle/>
          <a:p>
            <a:pPr marL="457200" indent="-457200">
              <a:spcBef>
                <a:spcPts val="0"/>
              </a:spcBef>
              <a:buFont typeface="Arial" panose="020B0604020202020204" pitchFamily="34" charset="0"/>
              <a:buChar char="•"/>
              <a:defRPr/>
            </a:pPr>
            <a:r>
              <a:rPr lang="en-US" sz="2800" kern="100" dirty="0">
                <a:latin typeface="Aptos" panose="020B0004020202020204" pitchFamily="34" charset="0"/>
                <a:ea typeface="Aptos" panose="020B0004020202020204" pitchFamily="34" charset="0"/>
                <a:cs typeface="Times New Roman" panose="02020603050405020304" pitchFamily="18" charset="0"/>
              </a:rPr>
              <a:t>Issued April 2024, available on ORPA website</a:t>
            </a:r>
          </a:p>
          <a:p>
            <a:pPr>
              <a:spcBef>
                <a:spcPts val="0"/>
              </a:spcBef>
              <a:defRPr/>
            </a:pPr>
            <a:endParaRPr lang="en-US" sz="2800" kern="100" dirty="0">
              <a:latin typeface="Aptos" panose="020B0004020202020204" pitchFamily="34" charset="0"/>
              <a:ea typeface="Aptos" panose="020B0004020202020204" pitchFamily="34" charset="0"/>
              <a:cs typeface="Times New Roman" panose="02020603050405020304" pitchFamily="18" charset="0"/>
            </a:endParaRPr>
          </a:p>
          <a:p>
            <a:pPr>
              <a:spcBef>
                <a:spcPts val="0"/>
              </a:spcBef>
              <a:defRPr/>
            </a:pPr>
            <a:r>
              <a:rPr lang="en-US" sz="2800" kern="100" dirty="0">
                <a:latin typeface="Aptos" panose="020B0004020202020204" pitchFamily="34" charset="0"/>
                <a:ea typeface="Aptos" panose="020B0004020202020204" pitchFamily="34" charset="0"/>
                <a:cs typeface="Times New Roman" panose="02020603050405020304" pitchFamily="18" charset="0"/>
              </a:rPr>
              <a:t>Most significant updates are the following (</a:t>
            </a:r>
            <a:r>
              <a:rPr lang="en-US" sz="2800" u="sng" kern="100" dirty="0">
                <a:latin typeface="Aptos" panose="020B0004020202020204" pitchFamily="34" charset="0"/>
                <a:ea typeface="Aptos" panose="020B0004020202020204" pitchFamily="34" charset="0"/>
                <a:cs typeface="Times New Roman" panose="02020603050405020304" pitchFamily="18" charset="0"/>
              </a:rPr>
              <a:t>red text items)</a:t>
            </a:r>
            <a:r>
              <a:rPr lang="en-US" sz="2800" kern="100" dirty="0">
                <a:latin typeface="Aptos" panose="020B0004020202020204" pitchFamily="34" charset="0"/>
                <a:ea typeface="Aptos" panose="020B0004020202020204" pitchFamily="34" charset="0"/>
                <a:cs typeface="Times New Roman" panose="02020603050405020304" pitchFamily="18" charset="0"/>
              </a:rPr>
              <a:t>:</a:t>
            </a:r>
          </a:p>
          <a:p>
            <a:pPr>
              <a:spcBef>
                <a:spcPts val="0"/>
              </a:spcBef>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a:spcBef>
                <a:spcPts val="0"/>
              </a:spcBef>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eaLnBrk="1" hangingPunct="1">
              <a:lnSpc>
                <a:spcPct val="90000"/>
              </a:lnSpc>
            </a:pPr>
            <a:r>
              <a:rPr lang="en-US" sz="2800" i="1" dirty="0">
                <a:effectLst/>
                <a:latin typeface="Calibri" panose="020F0502020204030204" pitchFamily="34" charset="0"/>
                <a:ea typeface="Calibri" panose="020F0502020204030204" pitchFamily="34" charset="0"/>
                <a:cs typeface="Times New Roman" panose="02020603050405020304" pitchFamily="18" charset="0"/>
              </a:rPr>
              <a:t>The project commits the University or the investigator to a specific line of </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scientific or scholarly </a:t>
            </a:r>
            <a:r>
              <a:rPr lang="en-US" sz="2800" i="1" dirty="0">
                <a:effectLst/>
                <a:latin typeface="Calibri" panose="020F0502020204030204" pitchFamily="34" charset="0"/>
                <a:ea typeface="Calibri" panose="020F0502020204030204" pitchFamily="34" charset="0"/>
                <a:cs typeface="Times New Roman" panose="02020603050405020304" pitchFamily="18" charset="0"/>
              </a:rPr>
              <a:t>inquiry. </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Any project with a title that defines the study beyond the broad scope of a discipline falls in this category.</a:t>
            </a:r>
          </a:p>
          <a:p>
            <a:pPr>
              <a:spcBef>
                <a:spcPts val="0"/>
              </a:spcBef>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a:spcBef>
                <a:spcPts val="0"/>
              </a:spcBef>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a:spcBef>
                <a:spcPts val="0"/>
              </a:spcBef>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a:spcBef>
                <a:spcPts val="0"/>
              </a:spcBef>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a:spcBef>
                <a:spcPts val="0"/>
              </a:spcBef>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a:spcBef>
                <a:spcPts val="0"/>
              </a:spcBef>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a:spcBef>
                <a:spcPts val="0"/>
              </a:spcBef>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a:spcBef>
                <a:spcPts val="0"/>
              </a:spcBef>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41820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blue ribbon with yellow text&#10;&#10;Description automatically generated">
            <a:extLst>
              <a:ext uri="{FF2B5EF4-FFF2-40B4-BE49-F238E27FC236}">
                <a16:creationId xmlns:a16="http://schemas.microsoft.com/office/drawing/2014/main" id="{5E205C15-F91A-53FF-4E54-F1E5FCCB6299}"/>
              </a:ext>
            </a:extLst>
          </p:cNvPr>
          <p:cNvPicPr>
            <a:picLocks noChangeAspect="1"/>
          </p:cNvPicPr>
          <p:nvPr/>
        </p:nvPicPr>
        <p:blipFill>
          <a:blip r:embed="rId3"/>
          <a:stretch>
            <a:fillRect/>
          </a:stretch>
        </p:blipFill>
        <p:spPr>
          <a:xfrm>
            <a:off x="10571162" y="0"/>
            <a:ext cx="1565275" cy="2501900"/>
          </a:xfrm>
          <a:prstGeom prst="rect">
            <a:avLst/>
          </a:prstGeom>
        </p:spPr>
      </p:pic>
      <p:sp>
        <p:nvSpPr>
          <p:cNvPr id="2" name="Title 1">
            <a:extLst>
              <a:ext uri="{FF2B5EF4-FFF2-40B4-BE49-F238E27FC236}">
                <a16:creationId xmlns:a16="http://schemas.microsoft.com/office/drawing/2014/main" id="{8AC34B01-BA5C-231F-333B-CC87345EBC0C}"/>
              </a:ext>
            </a:extLst>
          </p:cNvPr>
          <p:cNvSpPr>
            <a:spLocks noGrp="1"/>
          </p:cNvSpPr>
          <p:nvPr>
            <p:ph type="title"/>
          </p:nvPr>
        </p:nvSpPr>
        <p:spPr/>
        <p:txBody>
          <a:bodyPr>
            <a:normAutofit/>
          </a:bodyPr>
          <a:lstStyle/>
          <a:p>
            <a:pPr algn="ctr">
              <a:spcBef>
                <a:spcPct val="0"/>
              </a:spcBef>
              <a:buFontTx/>
              <a:buNone/>
            </a:pPr>
            <a:r>
              <a:rPr lang="en-US" altLang="en-US" sz="3600" b="1" dirty="0">
                <a:solidFill>
                  <a:schemeClr val="tx2"/>
                </a:solidFill>
                <a:latin typeface="Times New Roman" pitchFamily="18" charset="0"/>
              </a:rPr>
              <a:t>Definition of a Sponsored Program</a:t>
            </a:r>
          </a:p>
        </p:txBody>
      </p:sp>
      <p:sp>
        <p:nvSpPr>
          <p:cNvPr id="3" name="Content Placeholder 2">
            <a:extLst>
              <a:ext uri="{FF2B5EF4-FFF2-40B4-BE49-F238E27FC236}">
                <a16:creationId xmlns:a16="http://schemas.microsoft.com/office/drawing/2014/main" id="{F5CBC5C3-EF02-320C-0DF2-5A48350EA0B4}"/>
              </a:ext>
            </a:extLst>
          </p:cNvPr>
          <p:cNvSpPr>
            <a:spLocks noGrp="1"/>
          </p:cNvSpPr>
          <p:nvPr>
            <p:ph idx="1"/>
          </p:nvPr>
        </p:nvSpPr>
        <p:spPr>
          <a:xfrm>
            <a:off x="838200" y="1825625"/>
            <a:ext cx="9060402" cy="4351338"/>
          </a:xfrm>
        </p:spPr>
        <p:txBody>
          <a:bodyPr>
            <a:normAutofit/>
          </a:bodyPr>
          <a:lstStyle/>
          <a:p>
            <a:pPr marL="0" indent="0">
              <a:spcBef>
                <a:spcPct val="0"/>
              </a:spcBef>
              <a:buNone/>
            </a:pPr>
            <a:r>
              <a:rPr lang="en-US" altLang="en-US" sz="2800" dirty="0">
                <a:latin typeface="Times New Roman" pitchFamily="18" charset="0"/>
              </a:rPr>
              <a:t> </a:t>
            </a:r>
          </a:p>
          <a:p>
            <a:pPr>
              <a:spcBef>
                <a:spcPct val="0"/>
              </a:spcBef>
              <a:buFontTx/>
              <a:buNone/>
            </a:pPr>
            <a:endParaRPr lang="en-US" dirty="0"/>
          </a:p>
        </p:txBody>
      </p:sp>
      <p:sp>
        <p:nvSpPr>
          <p:cNvPr id="6" name="TextBox 5">
            <a:extLst>
              <a:ext uri="{FF2B5EF4-FFF2-40B4-BE49-F238E27FC236}">
                <a16:creationId xmlns:a16="http://schemas.microsoft.com/office/drawing/2014/main" id="{5DD9A6E8-56DC-1579-FD57-0E1416AF3331}"/>
              </a:ext>
            </a:extLst>
          </p:cNvPr>
          <p:cNvSpPr txBox="1"/>
          <p:nvPr/>
        </p:nvSpPr>
        <p:spPr>
          <a:xfrm>
            <a:off x="838200" y="1385740"/>
            <a:ext cx="9663260" cy="6309420"/>
          </a:xfrm>
          <a:prstGeom prst="rect">
            <a:avLst/>
          </a:prstGeom>
          <a:noFill/>
        </p:spPr>
        <p:txBody>
          <a:bodyPr wrap="square">
            <a:spAutoFit/>
          </a:bodyPr>
          <a:lstStyle/>
          <a:p>
            <a:pPr>
              <a:spcBef>
                <a:spcPts val="0"/>
              </a:spcBef>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a:spcBef>
                <a:spcPts val="0"/>
              </a:spcBef>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a:defRPr/>
            </a:pPr>
            <a:r>
              <a:rPr lang="en-US" sz="2800" i="1" dirty="0">
                <a:effectLst/>
                <a:latin typeface="+mn-lt"/>
                <a:ea typeface="Calibri" panose="020F0502020204030204" pitchFamily="34" charset="0"/>
                <a:cs typeface="Times New Roman" panose="02020603050405020304" pitchFamily="18" charset="0"/>
              </a:rPr>
              <a:t>Excluded from this classification [of sponsored program] are…b) a subset of service agreements administered by the School of Medicine and Dentistry </a:t>
            </a:r>
            <a:r>
              <a:rPr lang="en-US" sz="2800" i="1" dirty="0">
                <a:solidFill>
                  <a:srgbClr val="FF0000"/>
                </a:solidFill>
                <a:effectLst/>
                <a:latin typeface="+mn-lt"/>
                <a:ea typeface="Calibri" panose="020F0502020204030204" pitchFamily="34" charset="0"/>
                <a:cs typeface="Times New Roman" panose="02020603050405020304" pitchFamily="18" charset="0"/>
              </a:rPr>
              <a:t>or Strong Memorial Hospital that do not require reporting as part of the University’s single audit (e.g., some clinical service agreements,  staff expansion grants, and professional service agreements); and service agreements that are administered by research cores or specialized service centers . </a:t>
            </a:r>
            <a:endParaRPr lang="en-US" altLang="en-US" sz="2800" i="1" dirty="0">
              <a:solidFill>
                <a:srgbClr val="FF0000"/>
              </a:solidFill>
              <a:latin typeface="+mn-lt"/>
            </a:endParaRPr>
          </a:p>
          <a:p>
            <a:pPr>
              <a:spcBef>
                <a:spcPts val="0"/>
              </a:spcBef>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a:spcBef>
                <a:spcPts val="0"/>
              </a:spcBef>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a:spcBef>
                <a:spcPts val="0"/>
              </a:spcBef>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a:spcBef>
                <a:spcPts val="0"/>
              </a:spcBef>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a:spcBef>
                <a:spcPts val="0"/>
              </a:spcBef>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a:spcBef>
                <a:spcPts val="0"/>
              </a:spcBef>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a:spcBef>
                <a:spcPts val="0"/>
              </a:spcBef>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a:spcBef>
                <a:spcPts val="0"/>
              </a:spcBef>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38716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blue ribbon with yellow text&#10;&#10;Description automatically generated">
            <a:extLst>
              <a:ext uri="{FF2B5EF4-FFF2-40B4-BE49-F238E27FC236}">
                <a16:creationId xmlns:a16="http://schemas.microsoft.com/office/drawing/2014/main" id="{5E205C15-F91A-53FF-4E54-F1E5FCCB6299}"/>
              </a:ext>
            </a:extLst>
          </p:cNvPr>
          <p:cNvPicPr>
            <a:picLocks noChangeAspect="1"/>
          </p:cNvPicPr>
          <p:nvPr/>
        </p:nvPicPr>
        <p:blipFill>
          <a:blip r:embed="rId3"/>
          <a:stretch>
            <a:fillRect/>
          </a:stretch>
        </p:blipFill>
        <p:spPr>
          <a:xfrm>
            <a:off x="10571162" y="0"/>
            <a:ext cx="1565275" cy="2501900"/>
          </a:xfrm>
          <a:prstGeom prst="rect">
            <a:avLst/>
          </a:prstGeom>
        </p:spPr>
      </p:pic>
      <p:sp>
        <p:nvSpPr>
          <p:cNvPr id="2" name="Title 1">
            <a:extLst>
              <a:ext uri="{FF2B5EF4-FFF2-40B4-BE49-F238E27FC236}">
                <a16:creationId xmlns:a16="http://schemas.microsoft.com/office/drawing/2014/main" id="{8AC34B01-BA5C-231F-333B-CC87345EBC0C}"/>
              </a:ext>
            </a:extLst>
          </p:cNvPr>
          <p:cNvSpPr>
            <a:spLocks noGrp="1"/>
          </p:cNvSpPr>
          <p:nvPr>
            <p:ph type="title"/>
          </p:nvPr>
        </p:nvSpPr>
        <p:spPr/>
        <p:txBody>
          <a:bodyPr>
            <a:normAutofit/>
          </a:bodyPr>
          <a:lstStyle/>
          <a:p>
            <a:pPr algn="ctr">
              <a:spcBef>
                <a:spcPct val="0"/>
              </a:spcBef>
              <a:buFontTx/>
              <a:buNone/>
            </a:pPr>
            <a:r>
              <a:rPr lang="en-US" altLang="en-US" sz="3600" b="1" dirty="0">
                <a:solidFill>
                  <a:schemeClr val="tx2"/>
                </a:solidFill>
                <a:latin typeface="Times New Roman" pitchFamily="18" charset="0"/>
              </a:rPr>
              <a:t>Definition of a Sponsored Program</a:t>
            </a:r>
          </a:p>
        </p:txBody>
      </p:sp>
      <p:sp>
        <p:nvSpPr>
          <p:cNvPr id="3" name="Content Placeholder 2">
            <a:extLst>
              <a:ext uri="{FF2B5EF4-FFF2-40B4-BE49-F238E27FC236}">
                <a16:creationId xmlns:a16="http://schemas.microsoft.com/office/drawing/2014/main" id="{F5CBC5C3-EF02-320C-0DF2-5A48350EA0B4}"/>
              </a:ext>
            </a:extLst>
          </p:cNvPr>
          <p:cNvSpPr>
            <a:spLocks noGrp="1"/>
          </p:cNvSpPr>
          <p:nvPr>
            <p:ph idx="1"/>
          </p:nvPr>
        </p:nvSpPr>
        <p:spPr>
          <a:xfrm>
            <a:off x="838200" y="1825625"/>
            <a:ext cx="9060402" cy="4351338"/>
          </a:xfrm>
        </p:spPr>
        <p:txBody>
          <a:bodyPr>
            <a:normAutofit/>
          </a:bodyPr>
          <a:lstStyle/>
          <a:p>
            <a:pPr marL="0" indent="0">
              <a:spcBef>
                <a:spcPct val="0"/>
              </a:spcBef>
              <a:buNone/>
            </a:pPr>
            <a:r>
              <a:rPr lang="en-US" altLang="en-US" sz="2800" dirty="0">
                <a:latin typeface="Times New Roman" pitchFamily="18" charset="0"/>
              </a:rPr>
              <a:t> </a:t>
            </a:r>
          </a:p>
          <a:p>
            <a:pPr>
              <a:spcBef>
                <a:spcPct val="0"/>
              </a:spcBef>
              <a:buFontTx/>
              <a:buNone/>
            </a:pPr>
            <a:endParaRPr lang="en-US" dirty="0"/>
          </a:p>
        </p:txBody>
      </p:sp>
      <p:sp>
        <p:nvSpPr>
          <p:cNvPr id="6" name="TextBox 5">
            <a:extLst>
              <a:ext uri="{FF2B5EF4-FFF2-40B4-BE49-F238E27FC236}">
                <a16:creationId xmlns:a16="http://schemas.microsoft.com/office/drawing/2014/main" id="{5DD9A6E8-56DC-1579-FD57-0E1416AF3331}"/>
              </a:ext>
            </a:extLst>
          </p:cNvPr>
          <p:cNvSpPr txBox="1"/>
          <p:nvPr/>
        </p:nvSpPr>
        <p:spPr>
          <a:xfrm>
            <a:off x="838200" y="1385740"/>
            <a:ext cx="9663260" cy="7238392"/>
          </a:xfrm>
          <a:prstGeom prst="rect">
            <a:avLst/>
          </a:prstGeom>
          <a:noFill/>
        </p:spPr>
        <p:txBody>
          <a:bodyPr wrap="square">
            <a:spAutoFit/>
          </a:bodyPr>
          <a:lstStyle/>
          <a:p>
            <a:pPr>
              <a:spcBef>
                <a:spcPts val="0"/>
              </a:spcBef>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a:spcBef>
                <a:spcPts val="0"/>
              </a:spcBef>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eaLnBrk="1" hangingPunct="1">
              <a:lnSpc>
                <a:spcPct val="90000"/>
              </a:lnSpc>
            </a:pP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All research and teaching activities, whether or not considered a sponsored project, which involve human subjects, laboratory animals, use of regulated materials must be reviewed by the appropriate University committees for compliance with University policies and governmental regulations. </a:t>
            </a:r>
          </a:p>
          <a:p>
            <a:pPr marL="285750" indent="-285750" eaLnBrk="1" hangingPunct="1">
              <a:lnSpc>
                <a:spcPct val="90000"/>
              </a:lnSpc>
              <a:buFont typeface="Arial" panose="020B0604020202020204" pitchFamily="34" charset="0"/>
              <a:buChar char="•"/>
            </a:pPr>
            <a:endParaRPr lang="en-US" sz="2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i="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The Vice President for Research </a:t>
            </a:r>
            <a:r>
              <a:rPr lang="en-US" sz="2800" i="1"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website</a:t>
            </a:r>
            <a:r>
              <a:rPr lang="en-US" sz="2800" i="1"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800" i="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should be consulted for further information about sponsored programs that include international collaborations</a:t>
            </a:r>
            <a:endPar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Related Guidance:  Guidelines on Gifts from Corporations</a:t>
            </a:r>
          </a:p>
          <a:p>
            <a:pPr>
              <a:spcBef>
                <a:spcPts val="0"/>
              </a:spcBef>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a:spcBef>
                <a:spcPts val="0"/>
              </a:spcBef>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a:spcBef>
                <a:spcPts val="0"/>
              </a:spcBef>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a:spcBef>
                <a:spcPts val="0"/>
              </a:spcBef>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a:spcBef>
                <a:spcPts val="0"/>
              </a:spcBef>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a:spcBef>
                <a:spcPts val="0"/>
              </a:spcBef>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a:spcBef>
                <a:spcPts val="0"/>
              </a:spcBef>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a:spcBef>
                <a:spcPts val="0"/>
              </a:spcBef>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13638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blue ribbon with yellow text&#10;&#10;Description automatically generated">
            <a:extLst>
              <a:ext uri="{FF2B5EF4-FFF2-40B4-BE49-F238E27FC236}">
                <a16:creationId xmlns:a16="http://schemas.microsoft.com/office/drawing/2014/main" id="{5E205C15-F91A-53FF-4E54-F1E5FCCB6299}"/>
              </a:ext>
            </a:extLst>
          </p:cNvPr>
          <p:cNvPicPr>
            <a:picLocks noChangeAspect="1"/>
          </p:cNvPicPr>
          <p:nvPr/>
        </p:nvPicPr>
        <p:blipFill>
          <a:blip r:embed="rId3"/>
          <a:stretch>
            <a:fillRect/>
          </a:stretch>
        </p:blipFill>
        <p:spPr>
          <a:xfrm>
            <a:off x="10571162" y="0"/>
            <a:ext cx="1565275" cy="2501900"/>
          </a:xfrm>
          <a:prstGeom prst="rect">
            <a:avLst/>
          </a:prstGeom>
        </p:spPr>
      </p:pic>
      <p:sp>
        <p:nvSpPr>
          <p:cNvPr id="2" name="Title 1">
            <a:extLst>
              <a:ext uri="{FF2B5EF4-FFF2-40B4-BE49-F238E27FC236}">
                <a16:creationId xmlns:a16="http://schemas.microsoft.com/office/drawing/2014/main" id="{8AC34B01-BA5C-231F-333B-CC87345EBC0C}"/>
              </a:ext>
            </a:extLst>
          </p:cNvPr>
          <p:cNvSpPr>
            <a:spLocks noGrp="1"/>
          </p:cNvSpPr>
          <p:nvPr>
            <p:ph type="title"/>
          </p:nvPr>
        </p:nvSpPr>
        <p:spPr/>
        <p:txBody>
          <a:bodyPr/>
          <a:lstStyle/>
          <a:p>
            <a:pPr algn="ctr">
              <a:spcBef>
                <a:spcPct val="0"/>
              </a:spcBef>
              <a:buFontTx/>
              <a:buNone/>
            </a:pPr>
            <a:r>
              <a:rPr lang="en-US" sz="4400" dirty="0"/>
              <a:t>Effort Reporting Policy</a:t>
            </a:r>
            <a:endParaRPr lang="en-US" altLang="en-US" sz="5400" b="1" dirty="0">
              <a:solidFill>
                <a:schemeClr val="tx2"/>
              </a:solidFill>
              <a:latin typeface="Times New Roman" pitchFamily="18" charset="0"/>
            </a:endParaRPr>
          </a:p>
        </p:txBody>
      </p:sp>
      <p:sp>
        <p:nvSpPr>
          <p:cNvPr id="3" name="Content Placeholder 2">
            <a:extLst>
              <a:ext uri="{FF2B5EF4-FFF2-40B4-BE49-F238E27FC236}">
                <a16:creationId xmlns:a16="http://schemas.microsoft.com/office/drawing/2014/main" id="{F5CBC5C3-EF02-320C-0DF2-5A48350EA0B4}"/>
              </a:ext>
            </a:extLst>
          </p:cNvPr>
          <p:cNvSpPr>
            <a:spLocks noGrp="1"/>
          </p:cNvSpPr>
          <p:nvPr>
            <p:ph idx="1"/>
          </p:nvPr>
        </p:nvSpPr>
        <p:spPr>
          <a:xfrm>
            <a:off x="838200" y="1825625"/>
            <a:ext cx="9060402" cy="4351338"/>
          </a:xfrm>
        </p:spPr>
        <p:txBody>
          <a:bodyPr>
            <a:normAutofit/>
          </a:bodyPr>
          <a:lstStyle/>
          <a:p>
            <a:pPr marL="0" indent="0">
              <a:spcBef>
                <a:spcPct val="0"/>
              </a:spcBef>
              <a:buNone/>
            </a:pPr>
            <a:r>
              <a:rPr lang="en-US" altLang="en-US" sz="2800" dirty="0">
                <a:latin typeface="Times New Roman" pitchFamily="18" charset="0"/>
              </a:rPr>
              <a:t> </a:t>
            </a:r>
          </a:p>
          <a:p>
            <a:pPr>
              <a:spcBef>
                <a:spcPct val="0"/>
              </a:spcBef>
              <a:buFontTx/>
              <a:buNone/>
            </a:pPr>
            <a:endParaRPr lang="en-US" dirty="0"/>
          </a:p>
        </p:txBody>
      </p:sp>
      <p:sp>
        <p:nvSpPr>
          <p:cNvPr id="6" name="TextBox 5">
            <a:extLst>
              <a:ext uri="{FF2B5EF4-FFF2-40B4-BE49-F238E27FC236}">
                <a16:creationId xmlns:a16="http://schemas.microsoft.com/office/drawing/2014/main" id="{5DD9A6E8-56DC-1579-FD57-0E1416AF3331}"/>
              </a:ext>
            </a:extLst>
          </p:cNvPr>
          <p:cNvSpPr txBox="1"/>
          <p:nvPr/>
        </p:nvSpPr>
        <p:spPr>
          <a:xfrm>
            <a:off x="838200" y="2277057"/>
            <a:ext cx="9732962" cy="6617196"/>
          </a:xfrm>
          <a:prstGeom prst="rect">
            <a:avLst/>
          </a:prstGeom>
          <a:noFill/>
        </p:spPr>
        <p:txBody>
          <a:bodyPr wrap="square">
            <a:spAutoFit/>
          </a:bodyPr>
          <a:lstStyle/>
          <a:p>
            <a:pPr>
              <a:spcBef>
                <a:spcPts val="0"/>
              </a:spcBef>
              <a:defRPr/>
            </a:pPr>
            <a:r>
              <a:rPr lang="en-US" sz="2800" kern="100" dirty="0">
                <a:latin typeface="Aptos" panose="020B0004020202020204" pitchFamily="34" charset="0"/>
                <a:ea typeface="Aptos" panose="020B0004020202020204" pitchFamily="34" charset="0"/>
                <a:cs typeface="Times New Roman" panose="02020603050405020304" pitchFamily="18" charset="0"/>
              </a:rPr>
              <a:t>UR-internal control (Appendix to policy) will no longer be associated with Progress Report submissions; </a:t>
            </a:r>
          </a:p>
          <a:p>
            <a:pPr>
              <a:spcBef>
                <a:spcPts val="0"/>
              </a:spcBef>
              <a:defRPr/>
            </a:pPr>
            <a:r>
              <a:rPr lang="en-US" sz="2800" kern="100" dirty="0">
                <a:latin typeface="Aptos" panose="020B0004020202020204" pitchFamily="34" charset="0"/>
                <a:ea typeface="Aptos" panose="020B0004020202020204" pitchFamily="34" charset="0"/>
                <a:cs typeface="Times New Roman" panose="02020603050405020304" pitchFamily="18" charset="0"/>
              </a:rPr>
              <a:t>rather, it will expect the Effort Verification Spreadsheet (or equivalent) to be created at least every three months (four times/year) </a:t>
            </a:r>
          </a:p>
          <a:p>
            <a:pPr marL="457200" indent="-457200">
              <a:spcBef>
                <a:spcPts val="0"/>
              </a:spcBef>
              <a:buFont typeface="Arial" panose="020B0604020202020204" pitchFamily="34" charset="0"/>
              <a:buChar char="•"/>
              <a:defRPr/>
            </a:pPr>
            <a:r>
              <a:rPr lang="en-US" sz="2800" kern="100" dirty="0">
                <a:latin typeface="Aptos" panose="020B0004020202020204" pitchFamily="34" charset="0"/>
                <a:ea typeface="Aptos" panose="020B0004020202020204" pitchFamily="34" charset="0"/>
                <a:cs typeface="Times New Roman" panose="02020603050405020304" pitchFamily="18" charset="0"/>
              </a:rPr>
              <a:t>to assist with timely PCA processing</a:t>
            </a:r>
          </a:p>
          <a:p>
            <a:pPr marL="457200" indent="-457200">
              <a:spcBef>
                <a:spcPts val="0"/>
              </a:spcBef>
              <a:buFont typeface="Arial" panose="020B0604020202020204" pitchFamily="34" charset="0"/>
              <a:buChar char="•"/>
              <a:defRPr/>
            </a:pPr>
            <a:r>
              <a:rPr lang="en-US" sz="2800" kern="100" dirty="0">
                <a:latin typeface="Aptos" panose="020B0004020202020204" pitchFamily="34" charset="0"/>
                <a:ea typeface="Aptos" panose="020B0004020202020204" pitchFamily="34" charset="0"/>
                <a:cs typeface="Times New Roman" panose="02020603050405020304" pitchFamily="18" charset="0"/>
              </a:rPr>
              <a:t>reduce the need for PAAs, and </a:t>
            </a:r>
          </a:p>
          <a:p>
            <a:pPr marL="457200" indent="-457200">
              <a:spcBef>
                <a:spcPts val="0"/>
              </a:spcBef>
              <a:buFont typeface="Arial" panose="020B0604020202020204" pitchFamily="34" charset="0"/>
              <a:buChar char="•"/>
              <a:defRPr/>
            </a:pPr>
            <a:r>
              <a:rPr lang="en-US" sz="2800" kern="100" dirty="0">
                <a:latin typeface="Aptos" panose="020B0004020202020204" pitchFamily="34" charset="0"/>
                <a:ea typeface="Aptos" panose="020B0004020202020204" pitchFamily="34" charset="0"/>
                <a:cs typeface="Times New Roman" panose="02020603050405020304" pitchFamily="18" charset="0"/>
              </a:rPr>
              <a:t>help identify effort reductions needing sponsor approval (e.g., 3 months disengagement from project; 25% reduction in effort). </a:t>
            </a:r>
          </a:p>
          <a:p>
            <a:pPr>
              <a:spcBef>
                <a:spcPts val="0"/>
              </a:spcBef>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a:spcBef>
                <a:spcPts val="0"/>
              </a:spcBef>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a:spcBef>
                <a:spcPts val="0"/>
              </a:spcBef>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a:spcBef>
                <a:spcPts val="0"/>
              </a:spcBef>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a:spcBef>
                <a:spcPts val="0"/>
              </a:spcBef>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a:spcBef>
                <a:spcPts val="0"/>
              </a:spcBef>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a:spcBef>
                <a:spcPts val="0"/>
              </a:spcBef>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a:spcBef>
                <a:spcPts val="0"/>
              </a:spcBef>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63394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504</TotalTime>
  <Words>3240</Words>
  <Application>Microsoft Office PowerPoint</Application>
  <PresentationFormat>Widescreen</PresentationFormat>
  <Paragraphs>393</Paragraphs>
  <Slides>45</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Aptos</vt:lpstr>
      <vt:lpstr>Aptos Display</vt:lpstr>
      <vt:lpstr>Arial</vt:lpstr>
      <vt:lpstr>Arial Unicode MS</vt:lpstr>
      <vt:lpstr>Calibri</vt:lpstr>
      <vt:lpstr>Roboto</vt:lpstr>
      <vt:lpstr>Symbol</vt:lpstr>
      <vt:lpstr>Times New Roman</vt:lpstr>
      <vt:lpstr>Wingdings</vt:lpstr>
      <vt:lpstr>Office Theme</vt:lpstr>
      <vt:lpstr>  Continuous  Learning for  Administrators of  Sponsored  Programs (CLASP) </vt:lpstr>
      <vt:lpstr>Agenda Topics </vt:lpstr>
      <vt:lpstr>Agenda Topics (continued)</vt:lpstr>
      <vt:lpstr>2 CFR 200 (April 2024 Revision) </vt:lpstr>
      <vt:lpstr>2 CFR 200 (April 2024 Revision) </vt:lpstr>
      <vt:lpstr>Definition of a Sponsored Program</vt:lpstr>
      <vt:lpstr>Definition of a Sponsored Program</vt:lpstr>
      <vt:lpstr>Definition of a Sponsored Program</vt:lpstr>
      <vt:lpstr>Effort Reporting Policy</vt:lpstr>
      <vt:lpstr>Effort Reporting Policy Effort Certifications</vt:lpstr>
      <vt:lpstr>Effort Reporting Policy</vt:lpstr>
      <vt:lpstr>Effort Reporting Policy</vt:lpstr>
      <vt:lpstr>Equipment Policy</vt:lpstr>
      <vt:lpstr>2 CFR 200 (April 2024 Revision)</vt:lpstr>
      <vt:lpstr>2 CFR 200 (April 2024 Revision)</vt:lpstr>
      <vt:lpstr>2 CFR 200 (April 2024 Revision)</vt:lpstr>
      <vt:lpstr>Human Trafficking</vt:lpstr>
      <vt:lpstr>OnCore</vt:lpstr>
      <vt:lpstr>OnCore</vt:lpstr>
      <vt:lpstr>OnCore</vt:lpstr>
      <vt:lpstr>Investigational Drug Pharmacy</vt:lpstr>
      <vt:lpstr>Participant Support</vt:lpstr>
      <vt:lpstr>Visas/Immigration</vt:lpstr>
      <vt:lpstr>Visas/Immigration</vt:lpstr>
      <vt:lpstr>Malign Foreign Talent  Recruitment Program</vt:lpstr>
      <vt:lpstr>Malign Foreign Talent  Recruitment Program</vt:lpstr>
      <vt:lpstr>Malign Foreign Talent  Recruitment Program</vt:lpstr>
      <vt:lpstr>Malign Foreign Talent  Recruitment Program</vt:lpstr>
      <vt:lpstr>Research Security Standards</vt:lpstr>
      <vt:lpstr>Research Security Standards</vt:lpstr>
      <vt:lpstr>Research Security Standards</vt:lpstr>
      <vt:lpstr>Supplier Diversity</vt:lpstr>
      <vt:lpstr>Advance Accounts to “Bridge” Subcontracts</vt:lpstr>
      <vt:lpstr>Data Management Sharing Plans</vt:lpstr>
      <vt:lpstr>Data Management Sharing Plans</vt:lpstr>
      <vt:lpstr>Responsible Conduct of  Research Training</vt:lpstr>
      <vt:lpstr>Responsible Conduct of  Research Training</vt:lpstr>
      <vt:lpstr>Common Forms</vt:lpstr>
      <vt:lpstr>Common Forms</vt:lpstr>
      <vt:lpstr>Common Forms</vt:lpstr>
      <vt:lpstr>Common Forms</vt:lpstr>
      <vt:lpstr>Common Forms</vt:lpstr>
      <vt:lpstr>PowerPoint Presentation</vt:lpstr>
      <vt:lpstr>  myURHR Post Go-Live Observations/FAQs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Maiman, Joshua</dc:creator>
  <cp:lastModifiedBy>Ritz, Michael</cp:lastModifiedBy>
  <cp:revision>73</cp:revision>
  <cp:lastPrinted>2024-12-30T12:50:02Z</cp:lastPrinted>
  <dcterms:created xsi:type="dcterms:W3CDTF">2024-08-30T15:33:18Z</dcterms:created>
  <dcterms:modified xsi:type="dcterms:W3CDTF">2025-01-10T16:44:20Z</dcterms:modified>
</cp:coreProperties>
</file>