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74" r:id="rId2"/>
  </p:sldMasterIdLst>
  <p:notesMasterIdLst>
    <p:notesMasterId r:id="rId140"/>
  </p:notesMasterIdLst>
  <p:sldIdLst>
    <p:sldId id="256" r:id="rId3"/>
    <p:sldId id="440" r:id="rId4"/>
    <p:sldId id="259" r:id="rId5"/>
    <p:sldId id="442" r:id="rId6"/>
    <p:sldId id="261" r:id="rId7"/>
    <p:sldId id="447" r:id="rId8"/>
    <p:sldId id="262" r:id="rId9"/>
    <p:sldId id="263" r:id="rId10"/>
    <p:sldId id="264" r:id="rId11"/>
    <p:sldId id="265" r:id="rId12"/>
    <p:sldId id="266" r:id="rId13"/>
    <p:sldId id="501" r:id="rId14"/>
    <p:sldId id="267" r:id="rId15"/>
    <p:sldId id="269" r:id="rId16"/>
    <p:sldId id="270" r:id="rId17"/>
    <p:sldId id="271" r:id="rId18"/>
    <p:sldId id="273" r:id="rId19"/>
    <p:sldId id="448" r:id="rId20"/>
    <p:sldId id="275" r:id="rId21"/>
    <p:sldId id="449" r:id="rId22"/>
    <p:sldId id="450" r:id="rId23"/>
    <p:sldId id="451" r:id="rId24"/>
    <p:sldId id="274" r:id="rId25"/>
    <p:sldId id="278" r:id="rId26"/>
    <p:sldId id="279" r:id="rId27"/>
    <p:sldId id="522" r:id="rId28"/>
    <p:sldId id="283" r:id="rId29"/>
    <p:sldId id="285" r:id="rId30"/>
    <p:sldId id="286" r:id="rId31"/>
    <p:sldId id="287" r:id="rId32"/>
    <p:sldId id="288" r:id="rId33"/>
    <p:sldId id="289" r:id="rId34"/>
    <p:sldId id="453" r:id="rId35"/>
    <p:sldId id="292" r:id="rId36"/>
    <p:sldId id="293" r:id="rId37"/>
    <p:sldId id="295" r:id="rId38"/>
    <p:sldId id="303" r:id="rId39"/>
    <p:sldId id="455" r:id="rId40"/>
    <p:sldId id="296" r:id="rId41"/>
    <p:sldId id="298" r:id="rId42"/>
    <p:sldId id="299" r:id="rId43"/>
    <p:sldId id="456" r:id="rId44"/>
    <p:sldId id="457" r:id="rId45"/>
    <p:sldId id="301" r:id="rId46"/>
    <p:sldId id="302" r:id="rId47"/>
    <p:sldId id="460" r:id="rId48"/>
    <p:sldId id="461" r:id="rId49"/>
    <p:sldId id="462" r:id="rId50"/>
    <p:sldId id="464" r:id="rId51"/>
    <p:sldId id="463" r:id="rId52"/>
    <p:sldId id="465" r:id="rId53"/>
    <p:sldId id="466" r:id="rId54"/>
    <p:sldId id="467" r:id="rId55"/>
    <p:sldId id="471" r:id="rId56"/>
    <p:sldId id="308" r:id="rId57"/>
    <p:sldId id="472" r:id="rId58"/>
    <p:sldId id="309" r:id="rId59"/>
    <p:sldId id="468" r:id="rId60"/>
    <p:sldId id="470" r:id="rId61"/>
    <p:sldId id="469" r:id="rId62"/>
    <p:sldId id="474" r:id="rId63"/>
    <p:sldId id="476" r:id="rId64"/>
    <p:sldId id="475" r:id="rId65"/>
    <p:sldId id="477" r:id="rId66"/>
    <p:sldId id="313" r:id="rId67"/>
    <p:sldId id="482" r:id="rId68"/>
    <p:sldId id="320" r:id="rId69"/>
    <p:sldId id="321" r:id="rId70"/>
    <p:sldId id="322" r:id="rId71"/>
    <p:sldId id="323" r:id="rId72"/>
    <p:sldId id="478" r:id="rId73"/>
    <p:sldId id="479" r:id="rId74"/>
    <p:sldId id="480" r:id="rId75"/>
    <p:sldId id="481" r:id="rId76"/>
    <p:sldId id="315" r:id="rId77"/>
    <p:sldId id="317" r:id="rId78"/>
    <p:sldId id="324" r:id="rId79"/>
    <p:sldId id="325" r:id="rId80"/>
    <p:sldId id="484" r:id="rId81"/>
    <p:sldId id="485" r:id="rId82"/>
    <p:sldId id="486" r:id="rId83"/>
    <p:sldId id="487" r:id="rId84"/>
    <p:sldId id="488" r:id="rId85"/>
    <p:sldId id="489" r:id="rId86"/>
    <p:sldId id="490" r:id="rId87"/>
    <p:sldId id="491" r:id="rId88"/>
    <p:sldId id="492" r:id="rId89"/>
    <p:sldId id="332" r:id="rId90"/>
    <p:sldId id="334" r:id="rId91"/>
    <p:sldId id="335" r:id="rId92"/>
    <p:sldId id="336" r:id="rId93"/>
    <p:sldId id="495" r:id="rId94"/>
    <p:sldId id="337" r:id="rId95"/>
    <p:sldId id="338" r:id="rId96"/>
    <p:sldId id="339" r:id="rId97"/>
    <p:sldId id="497" r:id="rId98"/>
    <p:sldId id="493" r:id="rId99"/>
    <p:sldId id="304" r:id="rId100"/>
    <p:sldId id="499" r:id="rId101"/>
    <p:sldId id="496" r:id="rId102"/>
    <p:sldId id="340" r:id="rId103"/>
    <p:sldId id="341" r:id="rId104"/>
    <p:sldId id="342" r:id="rId105"/>
    <p:sldId id="345" r:id="rId106"/>
    <p:sldId id="498" r:id="rId107"/>
    <p:sldId id="372" r:id="rId108"/>
    <p:sldId id="374" r:id="rId109"/>
    <p:sldId id="376" r:id="rId110"/>
    <p:sldId id="377" r:id="rId111"/>
    <p:sldId id="378" r:id="rId112"/>
    <p:sldId id="379" r:id="rId113"/>
    <p:sldId id="380" r:id="rId114"/>
    <p:sldId id="381" r:id="rId115"/>
    <p:sldId id="382" r:id="rId116"/>
    <p:sldId id="383" r:id="rId117"/>
    <p:sldId id="384" r:id="rId118"/>
    <p:sldId id="385" r:id="rId119"/>
    <p:sldId id="387" r:id="rId120"/>
    <p:sldId id="523" r:id="rId121"/>
    <p:sldId id="389" r:id="rId122"/>
    <p:sldId id="391" r:id="rId123"/>
    <p:sldId id="392" r:id="rId124"/>
    <p:sldId id="393" r:id="rId125"/>
    <p:sldId id="394" r:id="rId126"/>
    <p:sldId id="398" r:id="rId127"/>
    <p:sldId id="403" r:id="rId128"/>
    <p:sldId id="404" r:id="rId129"/>
    <p:sldId id="405" r:id="rId130"/>
    <p:sldId id="413" r:id="rId131"/>
    <p:sldId id="425" r:id="rId132"/>
    <p:sldId id="429" r:id="rId133"/>
    <p:sldId id="430" r:id="rId134"/>
    <p:sldId id="431" r:id="rId135"/>
    <p:sldId id="433" r:id="rId136"/>
    <p:sldId id="434" r:id="rId137"/>
    <p:sldId id="435" r:id="rId138"/>
    <p:sldId id="437" r:id="rId1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38" autoAdjust="0"/>
    <p:restoredTop sz="94482" autoAdjust="0"/>
  </p:normalViewPr>
  <p:slideViewPr>
    <p:cSldViewPr snapToGrid="0" snapToObjects="1">
      <p:cViewPr varScale="1">
        <p:scale>
          <a:sx n="63" d="100"/>
          <a:sy n="63" d="100"/>
        </p:scale>
        <p:origin x="-66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B2C214-5B72-4924-BABC-29C2D35BBC6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8E381E5-8490-4E4D-B858-9CC2F4D22EFC}">
      <dgm:prSet custT="1"/>
      <dgm:spPr/>
      <dgm:t>
        <a:bodyPr/>
        <a:lstStyle/>
        <a:p>
          <a:r>
            <a:rPr lang="en-US" sz="2000" dirty="0" smtClean="0"/>
            <a:t>Reduce the number of tables from 12 to 8</a:t>
          </a:r>
          <a:endParaRPr lang="en-US" sz="2000" dirty="0"/>
        </a:p>
      </dgm:t>
    </dgm:pt>
    <dgm:pt modelId="{1471DD74-E76B-4AE5-B070-57B9A200782B}" type="parTrans" cxnId="{E61892AD-D3D7-49AD-B5E7-698BF814197A}">
      <dgm:prSet/>
      <dgm:spPr/>
      <dgm:t>
        <a:bodyPr/>
        <a:lstStyle/>
        <a:p>
          <a:endParaRPr lang="en-US"/>
        </a:p>
      </dgm:t>
    </dgm:pt>
    <dgm:pt modelId="{20EE8470-FE5C-471E-BBAA-A06EF0B42529}" type="sibTrans" cxnId="{E61892AD-D3D7-49AD-B5E7-698BF814197A}">
      <dgm:prSet/>
      <dgm:spPr/>
      <dgm:t>
        <a:bodyPr/>
        <a:lstStyle/>
        <a:p>
          <a:endParaRPr lang="en-US"/>
        </a:p>
      </dgm:t>
    </dgm:pt>
    <dgm:pt modelId="{92A6852A-608D-4DB7-A342-15BE894E868D}">
      <dgm:prSet custT="1"/>
      <dgm:spPr/>
      <dgm:t>
        <a:bodyPr/>
        <a:lstStyle/>
        <a:p>
          <a:r>
            <a:rPr lang="en-US" sz="2000" dirty="0" smtClean="0"/>
            <a:t>Minimize the reporting of individual-level information </a:t>
          </a:r>
          <a:endParaRPr lang="en-US" sz="2000" dirty="0"/>
        </a:p>
      </dgm:t>
    </dgm:pt>
    <dgm:pt modelId="{6DC23638-674D-43C5-8F12-19B825EC32FB}" type="parTrans" cxnId="{DBC5C7B4-46D6-4363-A866-4A446AD57D27}">
      <dgm:prSet/>
      <dgm:spPr/>
      <dgm:t>
        <a:bodyPr/>
        <a:lstStyle/>
        <a:p>
          <a:endParaRPr lang="en-US"/>
        </a:p>
      </dgm:t>
    </dgm:pt>
    <dgm:pt modelId="{CA7D77BF-1EAF-4CBB-A37E-68A6BB6C856B}" type="sibTrans" cxnId="{DBC5C7B4-46D6-4363-A866-4A446AD57D27}">
      <dgm:prSet/>
      <dgm:spPr/>
      <dgm:t>
        <a:bodyPr/>
        <a:lstStyle/>
        <a:p>
          <a:endParaRPr lang="en-US"/>
        </a:p>
      </dgm:t>
    </dgm:pt>
    <dgm:pt modelId="{FA8AEDCF-82F1-4E03-BA51-382C9AE5186B}">
      <dgm:prSet custT="1"/>
      <dgm:spPr/>
      <dgm:t>
        <a:bodyPr/>
        <a:lstStyle/>
        <a:p>
          <a:r>
            <a:rPr lang="en-US" sz="2000" dirty="0" smtClean="0"/>
            <a:t>Extend the tracking of trainee outcomes from 10 to 15 years</a:t>
          </a:r>
          <a:endParaRPr lang="en-US" sz="2000" dirty="0"/>
        </a:p>
      </dgm:t>
    </dgm:pt>
    <dgm:pt modelId="{BE778DFF-FDF0-4996-A64F-473D0013019A}" type="parTrans" cxnId="{09F567B7-227D-4CC4-A3EE-A56F9B784638}">
      <dgm:prSet/>
      <dgm:spPr/>
      <dgm:t>
        <a:bodyPr/>
        <a:lstStyle/>
        <a:p>
          <a:endParaRPr lang="en-US"/>
        </a:p>
      </dgm:t>
    </dgm:pt>
    <dgm:pt modelId="{E4480D9B-D260-488E-B418-07AE263251DD}" type="sibTrans" cxnId="{09F567B7-227D-4CC4-A3EE-A56F9B784638}">
      <dgm:prSet/>
      <dgm:spPr/>
      <dgm:t>
        <a:bodyPr/>
        <a:lstStyle/>
        <a:p>
          <a:endParaRPr lang="en-US"/>
        </a:p>
      </dgm:t>
    </dgm:pt>
    <dgm:pt modelId="{A5E54BDE-92D2-4FD7-9D9B-2991C84D99F8}">
      <dgm:prSet custT="1"/>
      <dgm:spPr/>
      <dgm:t>
        <a:bodyPr/>
        <a:lstStyle/>
        <a:p>
          <a:r>
            <a:rPr lang="en-US" sz="2000" dirty="0" smtClean="0"/>
            <a:t>Where possible, existing data will be used to pre-populate the </a:t>
          </a:r>
          <a:r>
            <a:rPr lang="en-US" sz="2000" dirty="0" err="1" smtClean="0"/>
            <a:t>xTRACT</a:t>
          </a:r>
          <a:r>
            <a:rPr lang="en-US" sz="2000" dirty="0" smtClean="0"/>
            <a:t> system, including trainee names and selected characteristics, institutions, grant numbers, and subsequent NIH, AHRQ and other HHS awards.</a:t>
          </a:r>
          <a:endParaRPr lang="en-US" sz="2000" dirty="0"/>
        </a:p>
      </dgm:t>
    </dgm:pt>
    <dgm:pt modelId="{245473F6-09AB-483A-890D-A24326A977D9}" type="parTrans" cxnId="{699E693B-F60A-4916-AAC5-F0165045E7CC}">
      <dgm:prSet/>
      <dgm:spPr/>
      <dgm:t>
        <a:bodyPr/>
        <a:lstStyle/>
        <a:p>
          <a:endParaRPr lang="en-US"/>
        </a:p>
      </dgm:t>
    </dgm:pt>
    <dgm:pt modelId="{F8587271-4147-4EC6-BB2C-C323BC277570}" type="sibTrans" cxnId="{699E693B-F60A-4916-AAC5-F0165045E7CC}">
      <dgm:prSet/>
      <dgm:spPr/>
      <dgm:t>
        <a:bodyPr/>
        <a:lstStyle/>
        <a:p>
          <a:endParaRPr lang="en-US"/>
        </a:p>
      </dgm:t>
    </dgm:pt>
    <dgm:pt modelId="{C1424C73-23C1-410D-B933-C285336069AB}" type="pres">
      <dgm:prSet presAssocID="{2FB2C214-5B72-4924-BABC-29C2D35BBC68}" presName="vert0" presStyleCnt="0">
        <dgm:presLayoutVars>
          <dgm:dir/>
          <dgm:animOne val="branch"/>
          <dgm:animLvl val="lvl"/>
        </dgm:presLayoutVars>
      </dgm:prSet>
      <dgm:spPr/>
      <dgm:t>
        <a:bodyPr/>
        <a:lstStyle/>
        <a:p>
          <a:endParaRPr lang="en-US"/>
        </a:p>
      </dgm:t>
    </dgm:pt>
    <dgm:pt modelId="{F58098AA-A560-491E-B5F7-36A51A95CB9B}" type="pres">
      <dgm:prSet presAssocID="{E8E381E5-8490-4E4D-B858-9CC2F4D22EFC}" presName="thickLine" presStyleLbl="alignNode1" presStyleIdx="0" presStyleCnt="4"/>
      <dgm:spPr/>
    </dgm:pt>
    <dgm:pt modelId="{29EF8C91-2C8E-4144-83FB-44EC22E948FB}" type="pres">
      <dgm:prSet presAssocID="{E8E381E5-8490-4E4D-B858-9CC2F4D22EFC}" presName="horz1" presStyleCnt="0"/>
      <dgm:spPr/>
    </dgm:pt>
    <dgm:pt modelId="{7CA4C255-18C2-42F6-A0C7-E1F560C78AAF}" type="pres">
      <dgm:prSet presAssocID="{E8E381E5-8490-4E4D-B858-9CC2F4D22EFC}" presName="tx1" presStyleLbl="revTx" presStyleIdx="0" presStyleCnt="4" custScaleY="43357" custLinFactNeighborY="-12947"/>
      <dgm:spPr/>
      <dgm:t>
        <a:bodyPr/>
        <a:lstStyle/>
        <a:p>
          <a:endParaRPr lang="en-US"/>
        </a:p>
      </dgm:t>
    </dgm:pt>
    <dgm:pt modelId="{1E0CCB22-A380-4404-8460-A21179804BB7}" type="pres">
      <dgm:prSet presAssocID="{E8E381E5-8490-4E4D-B858-9CC2F4D22EFC}" presName="vert1" presStyleCnt="0"/>
      <dgm:spPr/>
    </dgm:pt>
    <dgm:pt modelId="{08D4A8DF-E3C9-4E6B-9F6D-93DBC2E5C017}" type="pres">
      <dgm:prSet presAssocID="{92A6852A-608D-4DB7-A342-15BE894E868D}" presName="thickLine" presStyleLbl="alignNode1" presStyleIdx="1" presStyleCnt="4"/>
      <dgm:spPr/>
    </dgm:pt>
    <dgm:pt modelId="{79C4FF54-E384-478A-85C3-064B5E70324A}" type="pres">
      <dgm:prSet presAssocID="{92A6852A-608D-4DB7-A342-15BE894E868D}" presName="horz1" presStyleCnt="0"/>
      <dgm:spPr/>
    </dgm:pt>
    <dgm:pt modelId="{0F0BEA40-C900-4294-B6D8-A4893D4DAAB1}" type="pres">
      <dgm:prSet presAssocID="{92A6852A-608D-4DB7-A342-15BE894E868D}" presName="tx1" presStyleLbl="revTx" presStyleIdx="1" presStyleCnt="4" custScaleY="50492"/>
      <dgm:spPr/>
      <dgm:t>
        <a:bodyPr/>
        <a:lstStyle/>
        <a:p>
          <a:endParaRPr lang="en-US"/>
        </a:p>
      </dgm:t>
    </dgm:pt>
    <dgm:pt modelId="{E731DF58-A699-42EB-95AA-2A7188AF43B8}" type="pres">
      <dgm:prSet presAssocID="{92A6852A-608D-4DB7-A342-15BE894E868D}" presName="vert1" presStyleCnt="0"/>
      <dgm:spPr/>
    </dgm:pt>
    <dgm:pt modelId="{A4FBA3C9-112B-426E-9D33-949BF2684F29}" type="pres">
      <dgm:prSet presAssocID="{FA8AEDCF-82F1-4E03-BA51-382C9AE5186B}" presName="thickLine" presStyleLbl="alignNode1" presStyleIdx="2" presStyleCnt="4"/>
      <dgm:spPr/>
    </dgm:pt>
    <dgm:pt modelId="{E4EF2D4B-EFCE-43A2-BFEA-BC57A3193D39}" type="pres">
      <dgm:prSet presAssocID="{FA8AEDCF-82F1-4E03-BA51-382C9AE5186B}" presName="horz1" presStyleCnt="0"/>
      <dgm:spPr/>
    </dgm:pt>
    <dgm:pt modelId="{BA984413-FBEE-4786-8911-ED3D872A1D14}" type="pres">
      <dgm:prSet presAssocID="{FA8AEDCF-82F1-4E03-BA51-382C9AE5186B}" presName="tx1" presStyleLbl="revTx" presStyleIdx="2" presStyleCnt="4" custScaleY="51818"/>
      <dgm:spPr/>
      <dgm:t>
        <a:bodyPr/>
        <a:lstStyle/>
        <a:p>
          <a:endParaRPr lang="en-US"/>
        </a:p>
      </dgm:t>
    </dgm:pt>
    <dgm:pt modelId="{6879234A-C189-4FAE-8E64-EA4193AA865A}" type="pres">
      <dgm:prSet presAssocID="{FA8AEDCF-82F1-4E03-BA51-382C9AE5186B}" presName="vert1" presStyleCnt="0"/>
      <dgm:spPr/>
    </dgm:pt>
    <dgm:pt modelId="{0B52CF8D-5913-4724-864D-5D44E4A32F74}" type="pres">
      <dgm:prSet presAssocID="{A5E54BDE-92D2-4FD7-9D9B-2991C84D99F8}" presName="thickLine" presStyleLbl="alignNode1" presStyleIdx="3" presStyleCnt="4"/>
      <dgm:spPr/>
    </dgm:pt>
    <dgm:pt modelId="{8F8D32E2-E55D-4D74-8D17-9EEBFD9B5ACE}" type="pres">
      <dgm:prSet presAssocID="{A5E54BDE-92D2-4FD7-9D9B-2991C84D99F8}" presName="horz1" presStyleCnt="0"/>
      <dgm:spPr/>
    </dgm:pt>
    <dgm:pt modelId="{C9B23399-54D8-4F63-830C-EF19666A0615}" type="pres">
      <dgm:prSet presAssocID="{A5E54BDE-92D2-4FD7-9D9B-2991C84D99F8}" presName="tx1" presStyleLbl="revTx" presStyleIdx="3" presStyleCnt="4" custScaleX="95576" custScaleY="117811"/>
      <dgm:spPr/>
      <dgm:t>
        <a:bodyPr/>
        <a:lstStyle/>
        <a:p>
          <a:endParaRPr lang="en-US"/>
        </a:p>
      </dgm:t>
    </dgm:pt>
    <dgm:pt modelId="{9DF29A4D-134E-4C41-B9ED-4E5261C23701}" type="pres">
      <dgm:prSet presAssocID="{A5E54BDE-92D2-4FD7-9D9B-2991C84D99F8}" presName="vert1" presStyleCnt="0"/>
      <dgm:spPr/>
    </dgm:pt>
  </dgm:ptLst>
  <dgm:cxnLst>
    <dgm:cxn modelId="{BB780D39-67B0-48B1-8C02-F2102E6540E3}" type="presOf" srcId="{E8E381E5-8490-4E4D-B858-9CC2F4D22EFC}" destId="{7CA4C255-18C2-42F6-A0C7-E1F560C78AAF}" srcOrd="0" destOrd="0" presId="urn:microsoft.com/office/officeart/2008/layout/LinedList"/>
    <dgm:cxn modelId="{0B02AE89-F815-4693-8DCA-835F340FB3AE}" type="presOf" srcId="{A5E54BDE-92D2-4FD7-9D9B-2991C84D99F8}" destId="{C9B23399-54D8-4F63-830C-EF19666A0615}" srcOrd="0" destOrd="0" presId="urn:microsoft.com/office/officeart/2008/layout/LinedList"/>
    <dgm:cxn modelId="{02E305A9-EC0E-4657-82D4-D6C6F1B1D301}" type="presOf" srcId="{92A6852A-608D-4DB7-A342-15BE894E868D}" destId="{0F0BEA40-C900-4294-B6D8-A4893D4DAAB1}" srcOrd="0" destOrd="0" presId="urn:microsoft.com/office/officeart/2008/layout/LinedList"/>
    <dgm:cxn modelId="{DBC5C7B4-46D6-4363-A866-4A446AD57D27}" srcId="{2FB2C214-5B72-4924-BABC-29C2D35BBC68}" destId="{92A6852A-608D-4DB7-A342-15BE894E868D}" srcOrd="1" destOrd="0" parTransId="{6DC23638-674D-43C5-8F12-19B825EC32FB}" sibTransId="{CA7D77BF-1EAF-4CBB-A37E-68A6BB6C856B}"/>
    <dgm:cxn modelId="{09F567B7-227D-4CC4-A3EE-A56F9B784638}" srcId="{2FB2C214-5B72-4924-BABC-29C2D35BBC68}" destId="{FA8AEDCF-82F1-4E03-BA51-382C9AE5186B}" srcOrd="2" destOrd="0" parTransId="{BE778DFF-FDF0-4996-A64F-473D0013019A}" sibTransId="{E4480D9B-D260-488E-B418-07AE263251DD}"/>
    <dgm:cxn modelId="{699E693B-F60A-4916-AAC5-F0165045E7CC}" srcId="{2FB2C214-5B72-4924-BABC-29C2D35BBC68}" destId="{A5E54BDE-92D2-4FD7-9D9B-2991C84D99F8}" srcOrd="3" destOrd="0" parTransId="{245473F6-09AB-483A-890D-A24326A977D9}" sibTransId="{F8587271-4147-4EC6-BB2C-C323BC277570}"/>
    <dgm:cxn modelId="{E61892AD-D3D7-49AD-B5E7-698BF814197A}" srcId="{2FB2C214-5B72-4924-BABC-29C2D35BBC68}" destId="{E8E381E5-8490-4E4D-B858-9CC2F4D22EFC}" srcOrd="0" destOrd="0" parTransId="{1471DD74-E76B-4AE5-B070-57B9A200782B}" sibTransId="{20EE8470-FE5C-471E-BBAA-A06EF0B42529}"/>
    <dgm:cxn modelId="{D067C9BB-61C1-4E42-A1C9-785A1F7F68D9}" type="presOf" srcId="{2FB2C214-5B72-4924-BABC-29C2D35BBC68}" destId="{C1424C73-23C1-410D-B933-C285336069AB}" srcOrd="0" destOrd="0" presId="urn:microsoft.com/office/officeart/2008/layout/LinedList"/>
    <dgm:cxn modelId="{B48E60F3-A319-40D0-B536-15F9C5B92EBE}" type="presOf" srcId="{FA8AEDCF-82F1-4E03-BA51-382C9AE5186B}" destId="{BA984413-FBEE-4786-8911-ED3D872A1D14}" srcOrd="0" destOrd="0" presId="urn:microsoft.com/office/officeart/2008/layout/LinedList"/>
    <dgm:cxn modelId="{F7EDF448-7647-4294-9226-56281C85FA96}" type="presParOf" srcId="{C1424C73-23C1-410D-B933-C285336069AB}" destId="{F58098AA-A560-491E-B5F7-36A51A95CB9B}" srcOrd="0" destOrd="0" presId="urn:microsoft.com/office/officeart/2008/layout/LinedList"/>
    <dgm:cxn modelId="{1A9AF1DF-1FDE-4B5F-9020-CAE6242D5DDF}" type="presParOf" srcId="{C1424C73-23C1-410D-B933-C285336069AB}" destId="{29EF8C91-2C8E-4144-83FB-44EC22E948FB}" srcOrd="1" destOrd="0" presId="urn:microsoft.com/office/officeart/2008/layout/LinedList"/>
    <dgm:cxn modelId="{11073331-0EFF-4D96-9A06-9E2BDF2DD90F}" type="presParOf" srcId="{29EF8C91-2C8E-4144-83FB-44EC22E948FB}" destId="{7CA4C255-18C2-42F6-A0C7-E1F560C78AAF}" srcOrd="0" destOrd="0" presId="urn:microsoft.com/office/officeart/2008/layout/LinedList"/>
    <dgm:cxn modelId="{4CEEE682-4C97-4ABA-965F-F680FE042E21}" type="presParOf" srcId="{29EF8C91-2C8E-4144-83FB-44EC22E948FB}" destId="{1E0CCB22-A380-4404-8460-A21179804BB7}" srcOrd="1" destOrd="0" presId="urn:microsoft.com/office/officeart/2008/layout/LinedList"/>
    <dgm:cxn modelId="{E9A99936-767E-44A3-A5A4-ECD2295592E2}" type="presParOf" srcId="{C1424C73-23C1-410D-B933-C285336069AB}" destId="{08D4A8DF-E3C9-4E6B-9F6D-93DBC2E5C017}" srcOrd="2" destOrd="0" presId="urn:microsoft.com/office/officeart/2008/layout/LinedList"/>
    <dgm:cxn modelId="{24A197CF-5D5C-40FB-993B-13BBF4A890DF}" type="presParOf" srcId="{C1424C73-23C1-410D-B933-C285336069AB}" destId="{79C4FF54-E384-478A-85C3-064B5E70324A}" srcOrd="3" destOrd="0" presId="urn:microsoft.com/office/officeart/2008/layout/LinedList"/>
    <dgm:cxn modelId="{7BA37E3D-49CD-4821-9647-7782ADE73F84}" type="presParOf" srcId="{79C4FF54-E384-478A-85C3-064B5E70324A}" destId="{0F0BEA40-C900-4294-B6D8-A4893D4DAAB1}" srcOrd="0" destOrd="0" presId="urn:microsoft.com/office/officeart/2008/layout/LinedList"/>
    <dgm:cxn modelId="{F2AB3136-B3E6-4C89-9B78-0CA30E947C07}" type="presParOf" srcId="{79C4FF54-E384-478A-85C3-064B5E70324A}" destId="{E731DF58-A699-42EB-95AA-2A7188AF43B8}" srcOrd="1" destOrd="0" presId="urn:microsoft.com/office/officeart/2008/layout/LinedList"/>
    <dgm:cxn modelId="{03FE0A05-75B0-4DCF-BEB1-112887F85CEC}" type="presParOf" srcId="{C1424C73-23C1-410D-B933-C285336069AB}" destId="{A4FBA3C9-112B-426E-9D33-949BF2684F29}" srcOrd="4" destOrd="0" presId="urn:microsoft.com/office/officeart/2008/layout/LinedList"/>
    <dgm:cxn modelId="{6D116E38-0E58-4C87-9D67-D417B5D4F898}" type="presParOf" srcId="{C1424C73-23C1-410D-B933-C285336069AB}" destId="{E4EF2D4B-EFCE-43A2-BFEA-BC57A3193D39}" srcOrd="5" destOrd="0" presId="urn:microsoft.com/office/officeart/2008/layout/LinedList"/>
    <dgm:cxn modelId="{2AAB379A-7800-4234-A81E-30895F2567E9}" type="presParOf" srcId="{E4EF2D4B-EFCE-43A2-BFEA-BC57A3193D39}" destId="{BA984413-FBEE-4786-8911-ED3D872A1D14}" srcOrd="0" destOrd="0" presId="urn:microsoft.com/office/officeart/2008/layout/LinedList"/>
    <dgm:cxn modelId="{3ACD1401-F58D-42CB-84E7-25A66872F420}" type="presParOf" srcId="{E4EF2D4B-EFCE-43A2-BFEA-BC57A3193D39}" destId="{6879234A-C189-4FAE-8E64-EA4193AA865A}" srcOrd="1" destOrd="0" presId="urn:microsoft.com/office/officeart/2008/layout/LinedList"/>
    <dgm:cxn modelId="{8B2D8D37-B511-4F61-B654-E5FB2C190D4A}" type="presParOf" srcId="{C1424C73-23C1-410D-B933-C285336069AB}" destId="{0B52CF8D-5913-4724-864D-5D44E4A32F74}" srcOrd="6" destOrd="0" presId="urn:microsoft.com/office/officeart/2008/layout/LinedList"/>
    <dgm:cxn modelId="{5EB3FF63-244C-4500-894E-936D7F88E3B1}" type="presParOf" srcId="{C1424C73-23C1-410D-B933-C285336069AB}" destId="{8F8D32E2-E55D-4D74-8D17-9EEBFD9B5ACE}" srcOrd="7" destOrd="0" presId="urn:microsoft.com/office/officeart/2008/layout/LinedList"/>
    <dgm:cxn modelId="{A48E84D7-ADDB-4DA1-96E5-974DF4A30916}" type="presParOf" srcId="{8F8D32E2-E55D-4D74-8D17-9EEBFD9B5ACE}" destId="{C9B23399-54D8-4F63-830C-EF19666A0615}" srcOrd="0" destOrd="0" presId="urn:microsoft.com/office/officeart/2008/layout/LinedList"/>
    <dgm:cxn modelId="{85C4E66D-2C70-4138-8D96-EBD581790107}" type="presParOf" srcId="{8F8D32E2-E55D-4D74-8D17-9EEBFD9B5ACE}" destId="{9DF29A4D-134E-4C41-B9ED-4E5261C2370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098AA-A560-491E-B5F7-36A51A95CB9B}">
      <dsp:nvSpPr>
        <dsp:cNvPr id="0" name=""/>
        <dsp:cNvSpPr/>
      </dsp:nvSpPr>
      <dsp:spPr>
        <a:xfrm>
          <a:off x="0" y="538"/>
          <a:ext cx="805338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A4C255-18C2-42F6-A0C7-E1F560C78AAF}">
      <dsp:nvSpPr>
        <dsp:cNvPr id="0" name=""/>
        <dsp:cNvSpPr/>
      </dsp:nvSpPr>
      <dsp:spPr>
        <a:xfrm>
          <a:off x="0" y="0"/>
          <a:ext cx="8053388" cy="467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Reduce the number of tables from 12 to 8</a:t>
          </a:r>
          <a:endParaRPr lang="en-US" sz="2000" kern="1200" dirty="0"/>
        </a:p>
      </dsp:txBody>
      <dsp:txXfrm>
        <a:off x="0" y="0"/>
        <a:ext cx="8053388" cy="467952"/>
      </dsp:txXfrm>
    </dsp:sp>
    <dsp:sp modelId="{08D4A8DF-E3C9-4E6B-9F6D-93DBC2E5C017}">
      <dsp:nvSpPr>
        <dsp:cNvPr id="0" name=""/>
        <dsp:cNvSpPr/>
      </dsp:nvSpPr>
      <dsp:spPr>
        <a:xfrm>
          <a:off x="0" y="468491"/>
          <a:ext cx="805338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0BEA40-C900-4294-B6D8-A4893D4DAAB1}">
      <dsp:nvSpPr>
        <dsp:cNvPr id="0" name=""/>
        <dsp:cNvSpPr/>
      </dsp:nvSpPr>
      <dsp:spPr>
        <a:xfrm>
          <a:off x="0" y="468491"/>
          <a:ext cx="8053388" cy="54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Minimize the reporting of individual-level information </a:t>
          </a:r>
          <a:endParaRPr lang="en-US" sz="2000" kern="1200" dirty="0"/>
        </a:p>
      </dsp:txBody>
      <dsp:txXfrm>
        <a:off x="0" y="468491"/>
        <a:ext cx="8053388" cy="544960"/>
      </dsp:txXfrm>
    </dsp:sp>
    <dsp:sp modelId="{A4FBA3C9-112B-426E-9D33-949BF2684F29}">
      <dsp:nvSpPr>
        <dsp:cNvPr id="0" name=""/>
        <dsp:cNvSpPr/>
      </dsp:nvSpPr>
      <dsp:spPr>
        <a:xfrm>
          <a:off x="0" y="1013452"/>
          <a:ext cx="805338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984413-FBEE-4786-8911-ED3D872A1D14}">
      <dsp:nvSpPr>
        <dsp:cNvPr id="0" name=""/>
        <dsp:cNvSpPr/>
      </dsp:nvSpPr>
      <dsp:spPr>
        <a:xfrm>
          <a:off x="0" y="1013452"/>
          <a:ext cx="8053388" cy="559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Extend the tracking of trainee outcomes from 10 to 15 years</a:t>
          </a:r>
          <a:endParaRPr lang="en-US" sz="2000" kern="1200" dirty="0"/>
        </a:p>
      </dsp:txBody>
      <dsp:txXfrm>
        <a:off x="0" y="1013452"/>
        <a:ext cx="8053388" cy="559272"/>
      </dsp:txXfrm>
    </dsp:sp>
    <dsp:sp modelId="{0B52CF8D-5913-4724-864D-5D44E4A32F74}">
      <dsp:nvSpPr>
        <dsp:cNvPr id="0" name=""/>
        <dsp:cNvSpPr/>
      </dsp:nvSpPr>
      <dsp:spPr>
        <a:xfrm>
          <a:off x="0" y="1572725"/>
          <a:ext cx="805338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B23399-54D8-4F63-830C-EF19666A0615}">
      <dsp:nvSpPr>
        <dsp:cNvPr id="0" name=""/>
        <dsp:cNvSpPr/>
      </dsp:nvSpPr>
      <dsp:spPr>
        <a:xfrm>
          <a:off x="0" y="1572725"/>
          <a:ext cx="7689589" cy="1271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Where possible, existing data will be used to pre-populate the </a:t>
          </a:r>
          <a:r>
            <a:rPr lang="en-US" sz="2000" kern="1200" dirty="0" err="1" smtClean="0"/>
            <a:t>xTRACT</a:t>
          </a:r>
          <a:r>
            <a:rPr lang="en-US" sz="2000" kern="1200" dirty="0" smtClean="0"/>
            <a:t> system, including trainee names and selected characteristics, institutions, grant numbers, and subsequent NIH, AHRQ and other HHS awards.</a:t>
          </a:r>
          <a:endParaRPr lang="en-US" sz="2000" kern="1200" dirty="0"/>
        </a:p>
      </dsp:txBody>
      <dsp:txXfrm>
        <a:off x="0" y="1572725"/>
        <a:ext cx="7689589" cy="12715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C0FD1D-0E26-4394-B806-FBCB593D56FF}" type="datetimeFigureOut">
              <a:rPr lang="en-US" smtClean="0"/>
              <a:t>8/17/2016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C60807-6C2F-425C-94D6-91053FB2A786}" type="slidenum">
              <a:rPr lang="en-US" smtClean="0"/>
              <a:t>‹#›</a:t>
            </a:fld>
            <a:endParaRPr lang="en-US"/>
          </a:p>
        </p:txBody>
      </p:sp>
    </p:spTree>
    <p:extLst>
      <p:ext uri="{BB962C8B-B14F-4D97-AF65-F5344CB8AC3E}">
        <p14:creationId xmlns:p14="http://schemas.microsoft.com/office/powerpoint/2010/main" val="3518199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FAB794-3414-4D2B-9ADA-CE978376F8E2}"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3493425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FAB794-3414-4D2B-9ADA-CE978376F8E2}" type="slidenum">
              <a:rPr lang="en-US" smtClean="0">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val="34045474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FAB794-3414-4D2B-9ADA-CE978376F8E2}" type="slidenum">
              <a:rPr lang="en-US" smtClean="0">
                <a:solidFill>
                  <a:srgbClr val="000000"/>
                </a:solidFill>
              </a:rPr>
              <a:pPr>
                <a:defRPr/>
              </a:pPr>
              <a:t>123</a:t>
            </a:fld>
            <a:endParaRPr lang="en-US">
              <a:solidFill>
                <a:srgbClr val="000000"/>
              </a:solidFill>
            </a:endParaRPr>
          </a:p>
        </p:txBody>
      </p:sp>
    </p:spTree>
    <p:extLst>
      <p:ext uri="{BB962C8B-B14F-4D97-AF65-F5344CB8AC3E}">
        <p14:creationId xmlns:p14="http://schemas.microsoft.com/office/powerpoint/2010/main" val="269819559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FAB794-3414-4D2B-9ADA-CE978376F8E2}" type="slidenum">
              <a:rPr lang="en-US" smtClean="0">
                <a:solidFill>
                  <a:srgbClr val="000000"/>
                </a:solidFill>
              </a:rPr>
              <a:pPr>
                <a:defRPr/>
              </a:pPr>
              <a:t>124</a:t>
            </a:fld>
            <a:endParaRPr lang="en-US">
              <a:solidFill>
                <a:srgbClr val="000000"/>
              </a:solidFill>
            </a:endParaRPr>
          </a:p>
        </p:txBody>
      </p:sp>
    </p:spTree>
    <p:extLst>
      <p:ext uri="{BB962C8B-B14F-4D97-AF65-F5344CB8AC3E}">
        <p14:creationId xmlns:p14="http://schemas.microsoft.com/office/powerpoint/2010/main" val="65799220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p>
            <a:fld id="{4C68311A-2DE7-4A08-8A11-F9CA50191D9D}" type="slidenum">
              <a:rPr lang="en-US" smtClean="0">
                <a:solidFill>
                  <a:srgbClr val="000000"/>
                </a:solidFill>
              </a:rPr>
              <a:pPr/>
              <a:t>125</a:t>
            </a:fld>
            <a:endParaRPr lang="en-US" smtClean="0">
              <a:solidFill>
                <a:srgbClr val="000000"/>
              </a:solidFill>
            </a:endParaRPr>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FAB794-3414-4D2B-9ADA-CE978376F8E2}" type="slidenum">
              <a:rPr lang="en-US" smtClean="0">
                <a:solidFill>
                  <a:srgbClr val="000000"/>
                </a:solidFill>
              </a:rPr>
              <a:pPr>
                <a:defRPr/>
              </a:pPr>
              <a:t>126</a:t>
            </a:fld>
            <a:endParaRPr lang="en-US">
              <a:solidFill>
                <a:srgbClr val="000000"/>
              </a:solidFill>
            </a:endParaRPr>
          </a:p>
        </p:txBody>
      </p:sp>
    </p:spTree>
    <p:extLst>
      <p:ext uri="{BB962C8B-B14F-4D97-AF65-F5344CB8AC3E}">
        <p14:creationId xmlns:p14="http://schemas.microsoft.com/office/powerpoint/2010/main" val="202878909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FAB794-3414-4D2B-9ADA-CE978376F8E2}" type="slidenum">
              <a:rPr lang="en-US" smtClean="0">
                <a:solidFill>
                  <a:srgbClr val="000000"/>
                </a:solidFill>
              </a:rPr>
              <a:pPr>
                <a:defRPr/>
              </a:pPr>
              <a:t>127</a:t>
            </a:fld>
            <a:endParaRPr lang="en-US">
              <a:solidFill>
                <a:srgbClr val="000000"/>
              </a:solidFill>
            </a:endParaRPr>
          </a:p>
        </p:txBody>
      </p:sp>
    </p:spTree>
    <p:extLst>
      <p:ext uri="{BB962C8B-B14F-4D97-AF65-F5344CB8AC3E}">
        <p14:creationId xmlns:p14="http://schemas.microsoft.com/office/powerpoint/2010/main" val="203286669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FAB794-3414-4D2B-9ADA-CE978376F8E2}" type="slidenum">
              <a:rPr lang="en-US" smtClean="0">
                <a:solidFill>
                  <a:srgbClr val="000000"/>
                </a:solidFill>
              </a:rPr>
              <a:pPr>
                <a:defRPr/>
              </a:pPr>
              <a:t>128</a:t>
            </a:fld>
            <a:endParaRPr lang="en-US">
              <a:solidFill>
                <a:srgbClr val="000000"/>
              </a:solidFill>
            </a:endParaRPr>
          </a:p>
        </p:txBody>
      </p:sp>
    </p:spTree>
    <p:extLst>
      <p:ext uri="{BB962C8B-B14F-4D97-AF65-F5344CB8AC3E}">
        <p14:creationId xmlns:p14="http://schemas.microsoft.com/office/powerpoint/2010/main" val="159861634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FAB794-3414-4D2B-9ADA-CE978376F8E2}" type="slidenum">
              <a:rPr lang="en-US" smtClean="0">
                <a:solidFill>
                  <a:srgbClr val="000000"/>
                </a:solidFill>
              </a:rPr>
              <a:pPr>
                <a:defRPr/>
              </a:pPr>
              <a:t>129</a:t>
            </a:fld>
            <a:endParaRPr lang="en-US">
              <a:solidFill>
                <a:srgbClr val="000000"/>
              </a:solidFill>
            </a:endParaRPr>
          </a:p>
        </p:txBody>
      </p:sp>
    </p:spTree>
    <p:extLst>
      <p:ext uri="{BB962C8B-B14F-4D97-AF65-F5344CB8AC3E}">
        <p14:creationId xmlns:p14="http://schemas.microsoft.com/office/powerpoint/2010/main" val="406488756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FAB794-3414-4D2B-9ADA-CE978376F8E2}" type="slidenum">
              <a:rPr lang="en-US" smtClean="0">
                <a:solidFill>
                  <a:srgbClr val="000000"/>
                </a:solidFill>
              </a:rPr>
              <a:pPr>
                <a:defRPr/>
              </a:pPr>
              <a:t>130</a:t>
            </a:fld>
            <a:endParaRPr lang="en-US">
              <a:solidFill>
                <a:srgbClr val="000000"/>
              </a:solidFill>
            </a:endParaRPr>
          </a:p>
        </p:txBody>
      </p:sp>
    </p:spTree>
    <p:extLst>
      <p:ext uri="{BB962C8B-B14F-4D97-AF65-F5344CB8AC3E}">
        <p14:creationId xmlns:p14="http://schemas.microsoft.com/office/powerpoint/2010/main" val="379545060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p:spPr>
        <p:txBody>
          <a:bodyPr/>
          <a:lstStyle/>
          <a:p>
            <a:fld id="{584F1E03-5761-4661-812E-5E9D2C744237}" type="slidenum">
              <a:rPr lang="en-US" smtClean="0">
                <a:solidFill>
                  <a:srgbClr val="000000"/>
                </a:solidFill>
              </a:rPr>
              <a:pPr/>
              <a:t>131</a:t>
            </a:fld>
            <a:endParaRPr lang="en-US" smtClean="0">
              <a:solidFill>
                <a:srgbClr val="000000"/>
              </a:solidFill>
            </a:endParaRPr>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p>
            <a:fld id="{A8CEE63D-292A-46C7-8770-3D07B940F6D3}" type="slidenum">
              <a:rPr lang="en-US" smtClean="0">
                <a:solidFill>
                  <a:srgbClr val="000000"/>
                </a:solidFill>
              </a:rPr>
              <a:pPr/>
              <a:t>132</a:t>
            </a:fld>
            <a:endParaRPr lang="en-US" smtClean="0">
              <a:solidFill>
                <a:srgbClr val="000000"/>
              </a:solidFill>
            </a:endParaRPr>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5BAD5DF0-F5F5-4952-A80D-CA42FA4D70A1}" type="slidenum">
              <a:rPr lang="en-US" smtClean="0">
                <a:solidFill>
                  <a:srgbClr val="000000"/>
                </a:solidFill>
              </a:rPr>
              <a:pPr/>
              <a:t>13</a:t>
            </a:fld>
            <a:endParaRPr lang="en-US" smtClean="0">
              <a:solidFill>
                <a:srgbClr val="000000"/>
              </a:solidFill>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p:spPr>
        <p:txBody>
          <a:bodyPr/>
          <a:lstStyle/>
          <a:p>
            <a:fld id="{7651C0C0-B7F2-48C2-97D9-E75A921A1A9C}" type="slidenum">
              <a:rPr lang="en-US" smtClean="0">
                <a:solidFill>
                  <a:srgbClr val="000000"/>
                </a:solidFill>
              </a:rPr>
              <a:pPr/>
              <a:t>133</a:t>
            </a:fld>
            <a:endParaRPr lang="en-US" smtClean="0">
              <a:solidFill>
                <a:srgbClr val="000000"/>
              </a:solidFill>
            </a:endParaRPr>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5A7E16FF-FCED-470B-84E2-B34C3134E46D}" type="slidenum">
              <a:rPr lang="en-US" smtClean="0">
                <a:solidFill>
                  <a:srgbClr val="000000"/>
                </a:solidFill>
              </a:rPr>
              <a:pPr/>
              <a:t>134</a:t>
            </a:fld>
            <a:endParaRPr lang="en-US" smtClean="0">
              <a:solidFill>
                <a:srgbClr val="000000"/>
              </a:solidFill>
            </a:endParaRPr>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FAB794-3414-4D2B-9ADA-CE978376F8E2}" type="slidenum">
              <a:rPr lang="en-US" smtClean="0">
                <a:solidFill>
                  <a:srgbClr val="000000"/>
                </a:solidFill>
              </a:rPr>
              <a:pPr>
                <a:defRPr/>
              </a:pPr>
              <a:t>135</a:t>
            </a:fld>
            <a:endParaRPr lang="en-US">
              <a:solidFill>
                <a:srgbClr val="000000"/>
              </a:solidFill>
            </a:endParaRPr>
          </a:p>
        </p:txBody>
      </p:sp>
    </p:spTree>
    <p:extLst>
      <p:ext uri="{BB962C8B-B14F-4D97-AF65-F5344CB8AC3E}">
        <p14:creationId xmlns:p14="http://schemas.microsoft.com/office/powerpoint/2010/main" val="10074191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FAB794-3414-4D2B-9ADA-CE978376F8E2}" type="slidenum">
              <a:rPr lang="en-US" smtClean="0">
                <a:solidFill>
                  <a:srgbClr val="000000"/>
                </a:solidFill>
              </a:rPr>
              <a:pPr>
                <a:defRPr/>
              </a:pPr>
              <a:t>136</a:t>
            </a:fld>
            <a:endParaRPr lang="en-US">
              <a:solidFill>
                <a:srgbClr val="000000"/>
              </a:solidFill>
            </a:endParaRPr>
          </a:p>
        </p:txBody>
      </p:sp>
    </p:spTree>
    <p:extLst>
      <p:ext uri="{BB962C8B-B14F-4D97-AF65-F5344CB8AC3E}">
        <p14:creationId xmlns:p14="http://schemas.microsoft.com/office/powerpoint/2010/main" val="296322417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FAB794-3414-4D2B-9ADA-CE978376F8E2}" type="slidenum">
              <a:rPr lang="en-US" smtClean="0">
                <a:solidFill>
                  <a:srgbClr val="000000"/>
                </a:solidFill>
              </a:rPr>
              <a:pPr>
                <a:defRPr/>
              </a:pPr>
              <a:t>137</a:t>
            </a:fld>
            <a:endParaRPr lang="en-US">
              <a:solidFill>
                <a:srgbClr val="000000"/>
              </a:solidFill>
            </a:endParaRPr>
          </a:p>
        </p:txBody>
      </p:sp>
    </p:spTree>
    <p:extLst>
      <p:ext uri="{BB962C8B-B14F-4D97-AF65-F5344CB8AC3E}">
        <p14:creationId xmlns:p14="http://schemas.microsoft.com/office/powerpoint/2010/main" val="2537446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B55253D6-04DC-493D-838B-E9EBBE334466}" type="slidenum">
              <a:rPr lang="en-US" smtClean="0">
                <a:solidFill>
                  <a:srgbClr val="000000"/>
                </a:solidFill>
              </a:rPr>
              <a:pPr/>
              <a:t>14</a:t>
            </a:fld>
            <a:endParaRPr lang="en-US" smtClean="0">
              <a:solidFill>
                <a:srgbClr val="000000"/>
              </a:solidFill>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300409AD-A502-4194-A034-9C2F23F26CB3}" type="slidenum">
              <a:rPr lang="en-US" smtClean="0">
                <a:solidFill>
                  <a:srgbClr val="000000"/>
                </a:solidFill>
              </a:rPr>
              <a:pPr/>
              <a:t>15</a:t>
            </a:fld>
            <a:endParaRPr lang="en-US" smtClean="0">
              <a:solidFill>
                <a:srgbClr val="000000"/>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9E18FF31-A573-4008-87CC-E7CA0919BDBC}" type="slidenum">
              <a:rPr lang="en-US" smtClean="0">
                <a:solidFill>
                  <a:srgbClr val="000000"/>
                </a:solidFill>
              </a:rPr>
              <a:pPr/>
              <a:t>16</a:t>
            </a:fld>
            <a:endParaRPr lang="en-US" smtClean="0">
              <a:solidFill>
                <a:srgbClr val="000000"/>
              </a:solidFill>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FAB794-3414-4D2B-9ADA-CE978376F8E2}"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2852145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FAB794-3414-4D2B-9ADA-CE978376F8E2}" type="slidenum">
              <a:rPr lang="en-US" smtClean="0">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val="2852145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D49B189C-223A-4615-B1F6-C6FFA76CD5D7}" type="slidenum">
              <a:rPr lang="en-US" smtClean="0">
                <a:solidFill>
                  <a:srgbClr val="000000"/>
                </a:solidFill>
              </a:rPr>
              <a:pPr/>
              <a:t>19</a:t>
            </a:fld>
            <a:endParaRPr lang="en-US" smtClean="0">
              <a:solidFill>
                <a:srgbClr val="000000"/>
              </a:solidFill>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D49B189C-223A-4615-B1F6-C6FFA76CD5D7}" type="slidenum">
              <a:rPr lang="en-US" smtClean="0">
                <a:solidFill>
                  <a:srgbClr val="000000"/>
                </a:solidFill>
              </a:rPr>
              <a:pPr/>
              <a:t>20</a:t>
            </a:fld>
            <a:endParaRPr lang="en-US" smtClean="0">
              <a:solidFill>
                <a:srgbClr val="000000"/>
              </a:solidFill>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D49B189C-223A-4615-B1F6-C6FFA76CD5D7}" type="slidenum">
              <a:rPr lang="en-US" smtClean="0">
                <a:solidFill>
                  <a:srgbClr val="000000"/>
                </a:solidFill>
              </a:rPr>
              <a:pPr/>
              <a:t>21</a:t>
            </a:fld>
            <a:endParaRPr lang="en-US" smtClean="0">
              <a:solidFill>
                <a:srgbClr val="000000"/>
              </a:solidFill>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FAB794-3414-4D2B-9ADA-CE978376F8E2}" type="slidenum">
              <a:rPr lang="en-US" smtClean="0"/>
              <a:pPr>
                <a:defRPr/>
              </a:pPr>
              <a:t>3</a:t>
            </a:fld>
            <a:endParaRPr lang="en-US"/>
          </a:p>
        </p:txBody>
      </p:sp>
    </p:spTree>
    <p:extLst>
      <p:ext uri="{BB962C8B-B14F-4D97-AF65-F5344CB8AC3E}">
        <p14:creationId xmlns:p14="http://schemas.microsoft.com/office/powerpoint/2010/main" val="268521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D49B189C-223A-4615-B1F6-C6FFA76CD5D7}" type="slidenum">
              <a:rPr lang="en-US" smtClean="0">
                <a:solidFill>
                  <a:srgbClr val="000000"/>
                </a:solidFill>
              </a:rPr>
              <a:pPr/>
              <a:t>22</a:t>
            </a:fld>
            <a:endParaRPr lang="en-US" smtClean="0">
              <a:solidFill>
                <a:srgbClr val="000000"/>
              </a:solidFill>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FAB794-3414-4D2B-9ADA-CE978376F8E2}" type="slidenum">
              <a:rPr lang="en-US" smtClean="0">
                <a:solidFill>
                  <a:srgbClr val="000000"/>
                </a:solidFill>
              </a:rPr>
              <a:pPr>
                <a:defRPr/>
              </a:pPr>
              <a:t>23</a:t>
            </a:fld>
            <a:endParaRPr lang="en-US">
              <a:solidFill>
                <a:srgbClr val="000000"/>
              </a:solidFill>
            </a:endParaRPr>
          </a:p>
        </p:txBody>
      </p:sp>
    </p:spTree>
    <p:extLst>
      <p:ext uri="{BB962C8B-B14F-4D97-AF65-F5344CB8AC3E}">
        <p14:creationId xmlns:p14="http://schemas.microsoft.com/office/powerpoint/2010/main" val="3640023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47E7C505-C316-4EAE-804F-52B2AF03353D}" type="slidenum">
              <a:rPr lang="en-US" smtClean="0">
                <a:solidFill>
                  <a:srgbClr val="000000"/>
                </a:solidFill>
              </a:rPr>
              <a:pPr/>
              <a:t>24</a:t>
            </a:fld>
            <a:endParaRPr lang="en-US" smtClean="0">
              <a:solidFill>
                <a:srgbClr val="000000"/>
              </a:solidFill>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8DDD9941-B2EF-4474-9565-9C6AA03679BE}" type="slidenum">
              <a:rPr lang="en-US" smtClean="0">
                <a:solidFill>
                  <a:srgbClr val="000000"/>
                </a:solidFill>
              </a:rPr>
              <a:pPr/>
              <a:t>25</a:t>
            </a:fld>
            <a:endParaRPr lang="en-US" smtClean="0">
              <a:solidFill>
                <a:srgbClr val="000000"/>
              </a:solidFill>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FAB794-3414-4D2B-9ADA-CE978376F8E2}" type="slidenum">
              <a:rPr lang="en-US" smtClean="0"/>
              <a:pPr>
                <a:defRPr/>
              </a:pPr>
              <a:t>26</a:t>
            </a:fld>
            <a:endParaRPr lang="en-US"/>
          </a:p>
        </p:txBody>
      </p:sp>
    </p:spTree>
    <p:extLst>
      <p:ext uri="{BB962C8B-B14F-4D97-AF65-F5344CB8AC3E}">
        <p14:creationId xmlns:p14="http://schemas.microsoft.com/office/powerpoint/2010/main" val="2150860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09520E92-7204-48CC-8709-C675545DD923}" type="slidenum">
              <a:rPr lang="en-US" smtClean="0">
                <a:solidFill>
                  <a:srgbClr val="000000"/>
                </a:solidFill>
              </a:rPr>
              <a:pPr/>
              <a:t>27</a:t>
            </a:fld>
            <a:endParaRPr lang="en-US" smtClean="0">
              <a:solidFill>
                <a:srgbClr val="000000"/>
              </a:solidFill>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14D25FF2-778B-431D-B5C6-F8FCE1A26B5B}" type="slidenum">
              <a:rPr lang="en-US" smtClean="0">
                <a:solidFill>
                  <a:srgbClr val="000000"/>
                </a:solidFill>
              </a:rPr>
              <a:pPr/>
              <a:t>28</a:t>
            </a:fld>
            <a:endParaRPr lang="en-US" smtClean="0">
              <a:solidFill>
                <a:srgbClr val="000000"/>
              </a:solidFill>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659F5A32-CD09-4BA9-A170-1E3A798CF2F2}" type="slidenum">
              <a:rPr lang="en-US" smtClean="0">
                <a:solidFill>
                  <a:srgbClr val="000000"/>
                </a:solidFill>
              </a:rPr>
              <a:pPr/>
              <a:t>29</a:t>
            </a:fld>
            <a:endParaRPr lang="en-US" smtClean="0">
              <a:solidFill>
                <a:srgbClr val="000000"/>
              </a:solidFill>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FAB794-3414-4D2B-9ADA-CE978376F8E2}" type="slidenum">
              <a:rPr lang="en-US" smtClean="0">
                <a:solidFill>
                  <a:srgbClr val="000000"/>
                </a:solidFill>
              </a:rPr>
              <a:pPr>
                <a:defRPr/>
              </a:pPr>
              <a:t>30</a:t>
            </a:fld>
            <a:endParaRPr lang="en-US">
              <a:solidFill>
                <a:srgbClr val="000000"/>
              </a:solidFill>
            </a:endParaRPr>
          </a:p>
        </p:txBody>
      </p:sp>
    </p:spTree>
    <p:extLst>
      <p:ext uri="{BB962C8B-B14F-4D97-AF65-F5344CB8AC3E}">
        <p14:creationId xmlns:p14="http://schemas.microsoft.com/office/powerpoint/2010/main" val="3315721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C9F795F6-ED84-448A-94A1-8F0805C0A436}" type="slidenum">
              <a:rPr lang="en-US" smtClean="0">
                <a:solidFill>
                  <a:srgbClr val="000000"/>
                </a:solidFill>
              </a:rPr>
              <a:pPr/>
              <a:t>31</a:t>
            </a:fld>
            <a:endParaRPr lang="en-US" smtClean="0">
              <a:solidFill>
                <a:srgbClr val="000000"/>
              </a:solidFill>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89B7C14C-E56B-424C-9B04-35CB8A1B90EB}" type="slidenum">
              <a:rPr lang="en-US" smtClean="0">
                <a:solidFill>
                  <a:srgbClr val="000000"/>
                </a:solidFill>
              </a:rPr>
              <a:pPr/>
              <a:t>4</a:t>
            </a:fld>
            <a:endParaRPr lang="en-US" smtClean="0">
              <a:solidFill>
                <a:srgbClr val="000000"/>
              </a:solidFill>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xfrm>
            <a:off x="819629" y="4347457"/>
            <a:ext cx="5028891" cy="4111994"/>
          </a:xfrm>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F8DB9FFF-52C0-4994-B69E-CDF331FBC59E}" type="slidenum">
              <a:rPr lang="en-US" smtClean="0">
                <a:solidFill>
                  <a:srgbClr val="000000"/>
                </a:solidFill>
              </a:rPr>
              <a:pPr/>
              <a:t>32</a:t>
            </a:fld>
            <a:endParaRPr lang="en-US" smtClean="0">
              <a:solidFill>
                <a:srgbClr val="000000"/>
              </a:solidFill>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FAB794-3414-4D2B-9ADA-CE978376F8E2}" type="slidenum">
              <a:rPr lang="en-US" smtClean="0">
                <a:solidFill>
                  <a:srgbClr val="000000"/>
                </a:solidFill>
              </a:rPr>
              <a:pPr>
                <a:defRPr/>
              </a:pPr>
              <a:t>34</a:t>
            </a:fld>
            <a:endParaRPr lang="en-US">
              <a:solidFill>
                <a:srgbClr val="000000"/>
              </a:solidFill>
            </a:endParaRPr>
          </a:p>
        </p:txBody>
      </p:sp>
    </p:spTree>
    <p:extLst>
      <p:ext uri="{BB962C8B-B14F-4D97-AF65-F5344CB8AC3E}">
        <p14:creationId xmlns:p14="http://schemas.microsoft.com/office/powerpoint/2010/main" val="4015834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FAB794-3414-4D2B-9ADA-CE978376F8E2}" type="slidenum">
              <a:rPr lang="en-US" smtClean="0">
                <a:solidFill>
                  <a:srgbClr val="000000"/>
                </a:solidFill>
              </a:rPr>
              <a:pPr>
                <a:defRPr/>
              </a:pPr>
              <a:t>35</a:t>
            </a:fld>
            <a:endParaRPr lang="en-US">
              <a:solidFill>
                <a:srgbClr val="000000"/>
              </a:solidFill>
            </a:endParaRPr>
          </a:p>
        </p:txBody>
      </p:sp>
    </p:spTree>
    <p:extLst>
      <p:ext uri="{BB962C8B-B14F-4D97-AF65-F5344CB8AC3E}">
        <p14:creationId xmlns:p14="http://schemas.microsoft.com/office/powerpoint/2010/main" val="9290782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34456F93-E263-429A-AA7A-87DC54AEB05B}" type="slidenum">
              <a:rPr lang="en-US" smtClean="0">
                <a:solidFill>
                  <a:srgbClr val="000000"/>
                </a:solidFill>
              </a:rPr>
              <a:pPr/>
              <a:t>36</a:t>
            </a:fld>
            <a:endParaRPr lang="en-US" smtClean="0">
              <a:solidFill>
                <a:srgbClr val="000000"/>
              </a:solidFill>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6E197-7CDB-4FEC-914A-4FBFB8C43E91}" type="slidenum">
              <a:rPr lang="en-US" smtClean="0">
                <a:solidFill>
                  <a:srgbClr val="000000"/>
                </a:solidFill>
              </a:rPr>
              <a:pPr/>
              <a:t>37</a:t>
            </a:fld>
            <a:endParaRPr lang="en-US">
              <a:solidFill>
                <a:srgbClr val="000000"/>
              </a:solidFill>
            </a:endParaRPr>
          </a:p>
        </p:txBody>
      </p:sp>
    </p:spTree>
    <p:extLst>
      <p:ext uri="{BB962C8B-B14F-4D97-AF65-F5344CB8AC3E}">
        <p14:creationId xmlns:p14="http://schemas.microsoft.com/office/powerpoint/2010/main" val="21260818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34456F93-E263-429A-AA7A-87DC54AEB05B}" type="slidenum">
              <a:rPr lang="en-US" smtClean="0">
                <a:solidFill>
                  <a:srgbClr val="000000"/>
                </a:solidFill>
              </a:rPr>
              <a:pPr/>
              <a:t>38</a:t>
            </a:fld>
            <a:endParaRPr lang="en-US" smtClean="0">
              <a:solidFill>
                <a:srgbClr val="000000"/>
              </a:solidFill>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1C6DB1D3-D3F1-4761-A583-70D6BAE39E7C}" type="slidenum">
              <a:rPr lang="en-US" smtClean="0">
                <a:solidFill>
                  <a:srgbClr val="000000"/>
                </a:solidFill>
              </a:rPr>
              <a:pPr/>
              <a:t>39</a:t>
            </a:fld>
            <a:endParaRPr lang="en-US" smtClean="0">
              <a:solidFill>
                <a:srgbClr val="000000"/>
              </a:solidFill>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27A4FACE-F3D5-4E58-9A32-1041509B69FE}" type="slidenum">
              <a:rPr lang="en-US" smtClean="0">
                <a:solidFill>
                  <a:srgbClr val="000000"/>
                </a:solidFill>
              </a:rPr>
              <a:pPr/>
              <a:t>40</a:t>
            </a:fld>
            <a:endParaRPr lang="en-US" smtClean="0">
              <a:solidFill>
                <a:srgbClr val="000000"/>
              </a:solidFill>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92AA127D-3AF5-4093-A9CA-50BC160D74E1}" type="slidenum">
              <a:rPr lang="en-US" smtClean="0">
                <a:solidFill>
                  <a:srgbClr val="000000"/>
                </a:solidFill>
              </a:rPr>
              <a:pPr/>
              <a:t>41</a:t>
            </a:fld>
            <a:endParaRPr lang="en-US" smtClean="0">
              <a:solidFill>
                <a:srgbClr val="000000"/>
              </a:solidFill>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A4BE15C2-4F3E-4ECB-8375-E08E4A47CD33}" type="slidenum">
              <a:rPr lang="en-US" smtClean="0">
                <a:solidFill>
                  <a:srgbClr val="000000"/>
                </a:solidFill>
              </a:rPr>
              <a:pPr/>
              <a:t>44</a:t>
            </a:fld>
            <a:endParaRPr lang="en-US" smtClean="0">
              <a:solidFill>
                <a:srgbClr val="000000"/>
              </a:solidFill>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75598609-61BD-4E2B-B32F-3CB1ED62A650}" type="slidenum">
              <a:rPr lang="en-US" smtClean="0">
                <a:solidFill>
                  <a:srgbClr val="000000"/>
                </a:solidFill>
              </a:rPr>
              <a:pPr/>
              <a:t>5</a:t>
            </a:fld>
            <a:endParaRPr lang="en-US" smtClean="0">
              <a:solidFill>
                <a:srgbClr val="000000"/>
              </a:solidFill>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7757327D-92CA-41D6-BF4B-D8C8286EAC07}" type="slidenum">
              <a:rPr lang="en-US" smtClean="0">
                <a:solidFill>
                  <a:srgbClr val="000000"/>
                </a:solidFill>
              </a:rPr>
              <a:pPr/>
              <a:t>45</a:t>
            </a:fld>
            <a:endParaRPr lang="en-US" smtClean="0">
              <a:solidFill>
                <a:srgbClr val="000000"/>
              </a:solidFill>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58D2D335-10CE-43E9-A8B9-9E2AB8CC279D}" type="slidenum">
              <a:rPr lang="en-US" smtClean="0">
                <a:solidFill>
                  <a:srgbClr val="000000"/>
                </a:solidFill>
              </a:rPr>
              <a:pPr/>
              <a:t>55</a:t>
            </a:fld>
            <a:endParaRPr lang="en-US" smtClean="0">
              <a:solidFill>
                <a:srgbClr val="000000"/>
              </a:solidFill>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58D2D335-10CE-43E9-A8B9-9E2AB8CC279D}" type="slidenum">
              <a:rPr lang="en-US" smtClean="0">
                <a:solidFill>
                  <a:srgbClr val="000000"/>
                </a:solidFill>
              </a:rPr>
              <a:pPr/>
              <a:t>56</a:t>
            </a:fld>
            <a:endParaRPr lang="en-US" smtClean="0">
              <a:solidFill>
                <a:srgbClr val="000000"/>
              </a:solidFill>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F76BBACF-7577-47B7-A3E8-DAEF8CAF7A9A}" type="slidenum">
              <a:rPr lang="en-US" smtClean="0">
                <a:solidFill>
                  <a:srgbClr val="000000"/>
                </a:solidFill>
              </a:rPr>
              <a:pPr/>
              <a:t>57</a:t>
            </a:fld>
            <a:endParaRPr lang="en-US" smtClean="0">
              <a:solidFill>
                <a:srgbClr val="000000"/>
              </a:solidFill>
            </a:endParaRPr>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FAB794-3414-4D2B-9ADA-CE978376F8E2}" type="slidenum">
              <a:rPr lang="en-US" smtClean="0">
                <a:solidFill>
                  <a:srgbClr val="000000"/>
                </a:solidFill>
              </a:rPr>
              <a:pPr>
                <a:defRPr/>
              </a:pPr>
              <a:t>65</a:t>
            </a:fld>
            <a:endParaRPr lang="en-US">
              <a:solidFill>
                <a:srgbClr val="000000"/>
              </a:solidFill>
            </a:endParaRPr>
          </a:p>
        </p:txBody>
      </p:sp>
    </p:spTree>
    <p:extLst>
      <p:ext uri="{BB962C8B-B14F-4D97-AF65-F5344CB8AC3E}">
        <p14:creationId xmlns:p14="http://schemas.microsoft.com/office/powerpoint/2010/main" val="22101648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9903201D-5FA5-4D01-8410-BE329A2371AC}" type="slidenum">
              <a:rPr lang="en-US" smtClean="0">
                <a:solidFill>
                  <a:srgbClr val="000000"/>
                </a:solidFill>
              </a:rPr>
              <a:pPr/>
              <a:t>66</a:t>
            </a:fld>
            <a:endParaRPr lang="en-US"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2FA0EE90-FA39-4CD2-9C1C-BC18B832941D}" type="slidenum">
              <a:rPr lang="en-US" smtClean="0">
                <a:solidFill>
                  <a:srgbClr val="000000"/>
                </a:solidFill>
              </a:rPr>
              <a:pPr/>
              <a:t>67</a:t>
            </a:fld>
            <a:endParaRPr lang="en-US" smtClean="0">
              <a:solidFill>
                <a:srgbClr val="000000"/>
              </a:solidFill>
            </a:endParaRPr>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5BE5EEAC-7438-4DC0-813F-FE87ACCEA34D}" type="slidenum">
              <a:rPr lang="en-US" smtClean="0">
                <a:solidFill>
                  <a:srgbClr val="000000"/>
                </a:solidFill>
              </a:rPr>
              <a:pPr/>
              <a:t>68</a:t>
            </a:fld>
            <a:endParaRPr lang="en-US" smtClean="0">
              <a:solidFill>
                <a:srgbClr val="000000"/>
              </a:solidFill>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B70F2A4E-16F5-4FC8-8F3B-05F58D11708D}" type="slidenum">
              <a:rPr lang="en-US" smtClean="0">
                <a:solidFill>
                  <a:srgbClr val="000000"/>
                </a:solidFill>
              </a:rPr>
              <a:pPr/>
              <a:t>69</a:t>
            </a:fld>
            <a:endParaRPr lang="en-US" smtClean="0">
              <a:solidFill>
                <a:srgbClr val="000000"/>
              </a:solidFill>
            </a:endParaRPr>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9A887C6E-2316-4336-95F6-9DA11F07A66C}" type="slidenum">
              <a:rPr lang="en-US" smtClean="0">
                <a:solidFill>
                  <a:srgbClr val="000000"/>
                </a:solidFill>
              </a:rPr>
              <a:pPr/>
              <a:t>70</a:t>
            </a:fld>
            <a:endParaRPr lang="en-US" smtClean="0">
              <a:solidFill>
                <a:srgbClr val="000000"/>
              </a:solidFill>
            </a:endParaRPr>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75598609-61BD-4E2B-B32F-3CB1ED62A650}" type="slidenum">
              <a:rPr lang="en-US" smtClean="0">
                <a:solidFill>
                  <a:srgbClr val="000000"/>
                </a:solidFill>
              </a:rPr>
              <a:pPr/>
              <a:t>6</a:t>
            </a:fld>
            <a:endParaRPr lang="en-US" smtClean="0">
              <a:solidFill>
                <a:srgbClr val="000000"/>
              </a:solidFill>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12F20D5A-8914-42F4-9B65-76E61BBF489A}" type="slidenum">
              <a:rPr lang="en-US" smtClean="0"/>
              <a:pPr/>
              <a:t>71</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
        <p:nvSpPr>
          <p:cNvPr id="2" name="Footer Placeholder 1"/>
          <p:cNvSpPr>
            <a:spLocks noGrp="1"/>
          </p:cNvSpPr>
          <p:nvPr>
            <p:ph type="ftr" sz="quarter" idx="10"/>
          </p:nvPr>
        </p:nvSpPr>
        <p:spPr/>
        <p:txBody>
          <a:bodyPr/>
          <a:lstStyle/>
          <a:p>
            <a:pPr>
              <a:defRPr/>
            </a:pPr>
            <a:r>
              <a:rPr lang="en-US" smtClean="0"/>
              <a:t>March 2016</a:t>
            </a:r>
            <a:endParaRPr lang="en-US"/>
          </a:p>
        </p:txBody>
      </p:sp>
    </p:spTree>
    <p:extLst>
      <p:ext uri="{BB962C8B-B14F-4D97-AF65-F5344CB8AC3E}">
        <p14:creationId xmlns:p14="http://schemas.microsoft.com/office/powerpoint/2010/main" val="38499415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12F20D5A-8914-42F4-9B65-76E61BBF489A}" type="slidenum">
              <a:rPr lang="en-US" smtClean="0"/>
              <a:pPr/>
              <a:t>72</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
        <p:nvSpPr>
          <p:cNvPr id="2" name="Footer Placeholder 1"/>
          <p:cNvSpPr>
            <a:spLocks noGrp="1"/>
          </p:cNvSpPr>
          <p:nvPr>
            <p:ph type="ftr" sz="quarter" idx="10"/>
          </p:nvPr>
        </p:nvSpPr>
        <p:spPr/>
        <p:txBody>
          <a:bodyPr/>
          <a:lstStyle/>
          <a:p>
            <a:pPr>
              <a:defRPr/>
            </a:pPr>
            <a:r>
              <a:rPr lang="en-US" smtClean="0"/>
              <a:t>March 2016</a:t>
            </a:r>
            <a:endParaRPr lang="en-US"/>
          </a:p>
        </p:txBody>
      </p:sp>
    </p:spTree>
    <p:extLst>
      <p:ext uri="{BB962C8B-B14F-4D97-AF65-F5344CB8AC3E}">
        <p14:creationId xmlns:p14="http://schemas.microsoft.com/office/powerpoint/2010/main" val="15704684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12F20D5A-8914-42F4-9B65-76E61BBF489A}" type="slidenum">
              <a:rPr lang="en-US" smtClean="0"/>
              <a:pPr/>
              <a:t>73</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
        <p:nvSpPr>
          <p:cNvPr id="2" name="Footer Placeholder 1"/>
          <p:cNvSpPr>
            <a:spLocks noGrp="1"/>
          </p:cNvSpPr>
          <p:nvPr>
            <p:ph type="ftr" sz="quarter" idx="10"/>
          </p:nvPr>
        </p:nvSpPr>
        <p:spPr/>
        <p:txBody>
          <a:bodyPr/>
          <a:lstStyle/>
          <a:p>
            <a:pPr>
              <a:defRPr/>
            </a:pPr>
            <a:r>
              <a:rPr lang="en-US" smtClean="0"/>
              <a:t>March 2016</a:t>
            </a:r>
            <a:endParaRPr lang="en-US"/>
          </a:p>
        </p:txBody>
      </p:sp>
    </p:spTree>
    <p:extLst>
      <p:ext uri="{BB962C8B-B14F-4D97-AF65-F5344CB8AC3E}">
        <p14:creationId xmlns:p14="http://schemas.microsoft.com/office/powerpoint/2010/main" val="9549874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12F20D5A-8914-42F4-9B65-76E61BBF489A}" type="slidenum">
              <a:rPr lang="en-US" smtClean="0"/>
              <a:pPr/>
              <a:t>74</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
        <p:nvSpPr>
          <p:cNvPr id="2" name="Footer Placeholder 1"/>
          <p:cNvSpPr>
            <a:spLocks noGrp="1"/>
          </p:cNvSpPr>
          <p:nvPr>
            <p:ph type="ftr" sz="quarter" idx="10"/>
          </p:nvPr>
        </p:nvSpPr>
        <p:spPr/>
        <p:txBody>
          <a:bodyPr/>
          <a:lstStyle/>
          <a:p>
            <a:pPr>
              <a:defRPr/>
            </a:pPr>
            <a:r>
              <a:rPr lang="en-US" smtClean="0"/>
              <a:t>March 2016</a:t>
            </a:r>
            <a:endParaRPr lang="en-US"/>
          </a:p>
        </p:txBody>
      </p:sp>
    </p:spTree>
    <p:extLst>
      <p:ext uri="{BB962C8B-B14F-4D97-AF65-F5344CB8AC3E}">
        <p14:creationId xmlns:p14="http://schemas.microsoft.com/office/powerpoint/2010/main" val="1251572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FAB794-3414-4D2B-9ADA-CE978376F8E2}" type="slidenum">
              <a:rPr lang="en-US" smtClean="0">
                <a:solidFill>
                  <a:srgbClr val="000000"/>
                </a:solidFill>
              </a:rPr>
              <a:pPr>
                <a:defRPr/>
              </a:pPr>
              <a:t>75</a:t>
            </a:fld>
            <a:endParaRPr lang="en-US">
              <a:solidFill>
                <a:srgbClr val="000000"/>
              </a:solidFill>
            </a:endParaRPr>
          </a:p>
        </p:txBody>
      </p:sp>
    </p:spTree>
    <p:extLst>
      <p:ext uri="{BB962C8B-B14F-4D97-AF65-F5344CB8AC3E}">
        <p14:creationId xmlns:p14="http://schemas.microsoft.com/office/powerpoint/2010/main" val="19455717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FAB794-3414-4D2B-9ADA-CE978376F8E2}" type="slidenum">
              <a:rPr lang="en-US" smtClean="0">
                <a:solidFill>
                  <a:srgbClr val="000000"/>
                </a:solidFill>
              </a:rPr>
              <a:pPr>
                <a:defRPr/>
              </a:pPr>
              <a:t>76</a:t>
            </a:fld>
            <a:endParaRPr lang="en-US">
              <a:solidFill>
                <a:srgbClr val="000000"/>
              </a:solidFill>
            </a:endParaRPr>
          </a:p>
        </p:txBody>
      </p:sp>
    </p:spTree>
    <p:extLst>
      <p:ext uri="{BB962C8B-B14F-4D97-AF65-F5344CB8AC3E}">
        <p14:creationId xmlns:p14="http://schemas.microsoft.com/office/powerpoint/2010/main" val="17618432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2A48A223-E9F6-4A21-B71E-008329304F75}" type="slidenum">
              <a:rPr lang="en-US" smtClean="0">
                <a:solidFill>
                  <a:srgbClr val="000000"/>
                </a:solidFill>
              </a:rPr>
              <a:pPr/>
              <a:t>77</a:t>
            </a:fld>
            <a:endParaRPr lang="en-US" smtClean="0">
              <a:solidFill>
                <a:srgbClr val="000000"/>
              </a:solidFill>
            </a:endParaRPr>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C8B81093-279D-436E-8322-9811A59537D2}" type="slidenum">
              <a:rPr lang="en-US" smtClean="0">
                <a:solidFill>
                  <a:srgbClr val="000000"/>
                </a:solidFill>
              </a:rPr>
              <a:pPr/>
              <a:t>78</a:t>
            </a:fld>
            <a:endParaRPr lang="en-US" smtClean="0">
              <a:solidFill>
                <a:srgbClr val="000000"/>
              </a:solidFill>
            </a:endParaRPr>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12F20D5A-8914-42F4-9B65-76E61BBF489A}" type="slidenum">
              <a:rPr lang="en-US" smtClean="0"/>
              <a:pPr/>
              <a:t>79</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
        <p:nvSpPr>
          <p:cNvPr id="2" name="Footer Placeholder 1"/>
          <p:cNvSpPr>
            <a:spLocks noGrp="1"/>
          </p:cNvSpPr>
          <p:nvPr>
            <p:ph type="ftr" sz="quarter" idx="10"/>
          </p:nvPr>
        </p:nvSpPr>
        <p:spPr/>
        <p:txBody>
          <a:bodyPr/>
          <a:lstStyle/>
          <a:p>
            <a:pPr>
              <a:defRPr/>
            </a:pPr>
            <a:r>
              <a:rPr lang="en-US" smtClean="0"/>
              <a:t>March 2016</a:t>
            </a:r>
            <a:endParaRPr lang="en-US"/>
          </a:p>
        </p:txBody>
      </p:sp>
    </p:spTree>
    <p:extLst>
      <p:ext uri="{BB962C8B-B14F-4D97-AF65-F5344CB8AC3E}">
        <p14:creationId xmlns:p14="http://schemas.microsoft.com/office/powerpoint/2010/main" val="19029810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12F20D5A-8914-42F4-9B65-76E61BBF489A}" type="slidenum">
              <a:rPr lang="en-US" smtClean="0"/>
              <a:pPr/>
              <a:t>80</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
        <p:nvSpPr>
          <p:cNvPr id="2" name="Footer Placeholder 1"/>
          <p:cNvSpPr>
            <a:spLocks noGrp="1"/>
          </p:cNvSpPr>
          <p:nvPr>
            <p:ph type="ftr" sz="quarter" idx="10"/>
          </p:nvPr>
        </p:nvSpPr>
        <p:spPr/>
        <p:txBody>
          <a:bodyPr/>
          <a:lstStyle/>
          <a:p>
            <a:pPr>
              <a:defRPr/>
            </a:pPr>
            <a:r>
              <a:rPr lang="en-US" smtClean="0"/>
              <a:t>March 2016</a:t>
            </a:r>
            <a:endParaRPr lang="en-US"/>
          </a:p>
        </p:txBody>
      </p:sp>
    </p:spTree>
    <p:extLst>
      <p:ext uri="{BB962C8B-B14F-4D97-AF65-F5344CB8AC3E}">
        <p14:creationId xmlns:p14="http://schemas.microsoft.com/office/powerpoint/2010/main" val="162694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93E79052-09B7-4D8A-BE15-57A6098801E9}" type="slidenum">
              <a:rPr lang="en-US" smtClean="0">
                <a:solidFill>
                  <a:srgbClr val="000000"/>
                </a:solidFill>
              </a:rPr>
              <a:pPr/>
              <a:t>7</a:t>
            </a:fld>
            <a:endParaRPr lang="en-US" smtClean="0">
              <a:solidFill>
                <a:srgbClr val="000000"/>
              </a:solidFill>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12F20D5A-8914-42F4-9B65-76E61BBF489A}" type="slidenum">
              <a:rPr lang="en-US" smtClean="0"/>
              <a:pPr/>
              <a:t>81</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
        <p:nvSpPr>
          <p:cNvPr id="2" name="Footer Placeholder 1"/>
          <p:cNvSpPr>
            <a:spLocks noGrp="1"/>
          </p:cNvSpPr>
          <p:nvPr>
            <p:ph type="ftr" sz="quarter" idx="10"/>
          </p:nvPr>
        </p:nvSpPr>
        <p:spPr/>
        <p:txBody>
          <a:bodyPr/>
          <a:lstStyle/>
          <a:p>
            <a:pPr>
              <a:defRPr/>
            </a:pPr>
            <a:r>
              <a:rPr lang="en-US" smtClean="0"/>
              <a:t>March 2016</a:t>
            </a:r>
            <a:endParaRPr lang="en-US"/>
          </a:p>
        </p:txBody>
      </p:sp>
    </p:spTree>
    <p:extLst>
      <p:ext uri="{BB962C8B-B14F-4D97-AF65-F5344CB8AC3E}">
        <p14:creationId xmlns:p14="http://schemas.microsoft.com/office/powerpoint/2010/main" val="29446527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12F20D5A-8914-42F4-9B65-76E61BBF489A}" type="slidenum">
              <a:rPr lang="en-US" smtClean="0"/>
              <a:pPr/>
              <a:t>82</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
        <p:nvSpPr>
          <p:cNvPr id="2" name="Footer Placeholder 1"/>
          <p:cNvSpPr>
            <a:spLocks noGrp="1"/>
          </p:cNvSpPr>
          <p:nvPr>
            <p:ph type="ftr" sz="quarter" idx="10"/>
          </p:nvPr>
        </p:nvSpPr>
        <p:spPr/>
        <p:txBody>
          <a:bodyPr/>
          <a:lstStyle/>
          <a:p>
            <a:pPr>
              <a:defRPr/>
            </a:pPr>
            <a:r>
              <a:rPr lang="en-US" smtClean="0"/>
              <a:t>March 2016</a:t>
            </a:r>
            <a:endParaRPr lang="en-US"/>
          </a:p>
        </p:txBody>
      </p:sp>
    </p:spTree>
    <p:extLst>
      <p:ext uri="{BB962C8B-B14F-4D97-AF65-F5344CB8AC3E}">
        <p14:creationId xmlns:p14="http://schemas.microsoft.com/office/powerpoint/2010/main" val="22336572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12F20D5A-8914-42F4-9B65-76E61BBF489A}" type="slidenum">
              <a:rPr lang="en-US" smtClean="0"/>
              <a:pPr/>
              <a:t>83</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
        <p:nvSpPr>
          <p:cNvPr id="2" name="Footer Placeholder 1"/>
          <p:cNvSpPr>
            <a:spLocks noGrp="1"/>
          </p:cNvSpPr>
          <p:nvPr>
            <p:ph type="ftr" sz="quarter" idx="10"/>
          </p:nvPr>
        </p:nvSpPr>
        <p:spPr/>
        <p:txBody>
          <a:bodyPr/>
          <a:lstStyle/>
          <a:p>
            <a:pPr>
              <a:defRPr/>
            </a:pPr>
            <a:r>
              <a:rPr lang="en-US" smtClean="0"/>
              <a:t>March 2016</a:t>
            </a:r>
            <a:endParaRPr lang="en-US"/>
          </a:p>
        </p:txBody>
      </p:sp>
    </p:spTree>
    <p:extLst>
      <p:ext uri="{BB962C8B-B14F-4D97-AF65-F5344CB8AC3E}">
        <p14:creationId xmlns:p14="http://schemas.microsoft.com/office/powerpoint/2010/main" val="34948503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12F20D5A-8914-42F4-9B65-76E61BBF489A}" type="slidenum">
              <a:rPr lang="en-US" smtClean="0"/>
              <a:pPr/>
              <a:t>84</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
        <p:nvSpPr>
          <p:cNvPr id="2" name="Footer Placeholder 1"/>
          <p:cNvSpPr>
            <a:spLocks noGrp="1"/>
          </p:cNvSpPr>
          <p:nvPr>
            <p:ph type="ftr" sz="quarter" idx="10"/>
          </p:nvPr>
        </p:nvSpPr>
        <p:spPr/>
        <p:txBody>
          <a:bodyPr/>
          <a:lstStyle/>
          <a:p>
            <a:pPr>
              <a:defRPr/>
            </a:pPr>
            <a:r>
              <a:rPr lang="en-US" smtClean="0"/>
              <a:t>March 2016</a:t>
            </a:r>
            <a:endParaRPr lang="en-US"/>
          </a:p>
        </p:txBody>
      </p:sp>
    </p:spTree>
    <p:extLst>
      <p:ext uri="{BB962C8B-B14F-4D97-AF65-F5344CB8AC3E}">
        <p14:creationId xmlns:p14="http://schemas.microsoft.com/office/powerpoint/2010/main" val="34497687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12F20D5A-8914-42F4-9B65-76E61BBF489A}" type="slidenum">
              <a:rPr lang="en-US" smtClean="0"/>
              <a:pPr/>
              <a:t>85</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
        <p:nvSpPr>
          <p:cNvPr id="2" name="Footer Placeholder 1"/>
          <p:cNvSpPr>
            <a:spLocks noGrp="1"/>
          </p:cNvSpPr>
          <p:nvPr>
            <p:ph type="ftr" sz="quarter" idx="10"/>
          </p:nvPr>
        </p:nvSpPr>
        <p:spPr/>
        <p:txBody>
          <a:bodyPr/>
          <a:lstStyle/>
          <a:p>
            <a:pPr>
              <a:defRPr/>
            </a:pPr>
            <a:r>
              <a:rPr lang="en-US" smtClean="0"/>
              <a:t>March 2016</a:t>
            </a:r>
            <a:endParaRPr lang="en-US"/>
          </a:p>
        </p:txBody>
      </p:sp>
    </p:spTree>
    <p:extLst>
      <p:ext uri="{BB962C8B-B14F-4D97-AF65-F5344CB8AC3E}">
        <p14:creationId xmlns:p14="http://schemas.microsoft.com/office/powerpoint/2010/main" val="28286988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12F20D5A-8914-42F4-9B65-76E61BBF489A}" type="slidenum">
              <a:rPr lang="en-US" smtClean="0"/>
              <a:pPr/>
              <a:t>86</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
        <p:nvSpPr>
          <p:cNvPr id="2" name="Footer Placeholder 1"/>
          <p:cNvSpPr>
            <a:spLocks noGrp="1"/>
          </p:cNvSpPr>
          <p:nvPr>
            <p:ph type="ftr" sz="quarter" idx="10"/>
          </p:nvPr>
        </p:nvSpPr>
        <p:spPr/>
        <p:txBody>
          <a:bodyPr/>
          <a:lstStyle/>
          <a:p>
            <a:pPr>
              <a:defRPr/>
            </a:pPr>
            <a:r>
              <a:rPr lang="en-US" smtClean="0"/>
              <a:t>March 2016</a:t>
            </a:r>
            <a:endParaRPr lang="en-US"/>
          </a:p>
        </p:txBody>
      </p:sp>
    </p:spTree>
    <p:extLst>
      <p:ext uri="{BB962C8B-B14F-4D97-AF65-F5344CB8AC3E}">
        <p14:creationId xmlns:p14="http://schemas.microsoft.com/office/powerpoint/2010/main" val="6810054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12F20D5A-8914-42F4-9B65-76E61BBF489A}" type="slidenum">
              <a:rPr lang="en-US" smtClean="0"/>
              <a:pPr/>
              <a:t>87</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
        <p:nvSpPr>
          <p:cNvPr id="2" name="Footer Placeholder 1"/>
          <p:cNvSpPr>
            <a:spLocks noGrp="1"/>
          </p:cNvSpPr>
          <p:nvPr>
            <p:ph type="ftr" sz="quarter" idx="10"/>
          </p:nvPr>
        </p:nvSpPr>
        <p:spPr/>
        <p:txBody>
          <a:bodyPr/>
          <a:lstStyle/>
          <a:p>
            <a:pPr>
              <a:defRPr/>
            </a:pPr>
            <a:r>
              <a:rPr lang="en-US" smtClean="0"/>
              <a:t>March 2016</a:t>
            </a:r>
            <a:endParaRPr lang="en-US"/>
          </a:p>
        </p:txBody>
      </p:sp>
    </p:spTree>
    <p:extLst>
      <p:ext uri="{BB962C8B-B14F-4D97-AF65-F5344CB8AC3E}">
        <p14:creationId xmlns:p14="http://schemas.microsoft.com/office/powerpoint/2010/main" val="16516010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34C1F394-D7E8-41ED-8A7F-9853D6668447}" type="slidenum">
              <a:rPr lang="en-US" smtClean="0">
                <a:solidFill>
                  <a:srgbClr val="000000"/>
                </a:solidFill>
              </a:rPr>
              <a:pPr/>
              <a:t>88</a:t>
            </a:fld>
            <a:endParaRPr lang="en-US" smtClean="0">
              <a:solidFill>
                <a:srgbClr val="000000"/>
              </a:solidFill>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p>
            <a:fld id="{866B43EA-D4E4-4F9D-9880-29CD2EBE7860}" type="slidenum">
              <a:rPr lang="en-US" smtClean="0">
                <a:solidFill>
                  <a:srgbClr val="000000"/>
                </a:solidFill>
              </a:rPr>
              <a:pPr/>
              <a:t>89</a:t>
            </a:fld>
            <a:endParaRPr lang="en-US" smtClean="0">
              <a:solidFill>
                <a:srgbClr val="000000"/>
              </a:solidFill>
            </a:endParaRPr>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34F73131-E1B6-4BD0-A370-CF98CB45B97E}" type="slidenum">
              <a:rPr lang="en-US" smtClean="0">
                <a:solidFill>
                  <a:srgbClr val="000000"/>
                </a:solidFill>
              </a:rPr>
              <a:pPr/>
              <a:t>90</a:t>
            </a:fld>
            <a:endParaRPr lang="en-US" smtClean="0">
              <a:solidFill>
                <a:srgbClr val="000000"/>
              </a:solidFill>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20C76368-664B-4420-B7A0-1BE27E62A2DE}" type="slidenum">
              <a:rPr lang="en-US" smtClean="0">
                <a:solidFill>
                  <a:srgbClr val="000000"/>
                </a:solidFill>
              </a:rPr>
              <a:pPr/>
              <a:t>8</a:t>
            </a:fld>
            <a:endParaRPr lang="en-US" smtClean="0">
              <a:solidFill>
                <a:srgbClr val="000000"/>
              </a:solidFill>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fld id="{5773CB37-06BD-478E-8E9D-D9B56ADEC784}" type="slidenum">
              <a:rPr lang="en-US" smtClean="0">
                <a:solidFill>
                  <a:srgbClr val="000000"/>
                </a:solidFill>
              </a:rPr>
              <a:pPr/>
              <a:t>91</a:t>
            </a:fld>
            <a:endParaRPr lang="en-US" smtClean="0">
              <a:solidFill>
                <a:srgbClr val="000000"/>
              </a:solidFill>
            </a:endParaRPr>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34F73131-E1B6-4BD0-A370-CF98CB45B97E}" type="slidenum">
              <a:rPr lang="en-US" smtClean="0">
                <a:solidFill>
                  <a:srgbClr val="000000"/>
                </a:solidFill>
              </a:rPr>
              <a:pPr/>
              <a:t>92</a:t>
            </a:fld>
            <a:endParaRPr lang="en-US" smtClean="0">
              <a:solidFill>
                <a:srgbClr val="000000"/>
              </a:solidFill>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p>
            <a:fld id="{6D38B905-DDAA-4414-AE79-03B080A462F1}" type="slidenum">
              <a:rPr lang="en-US" smtClean="0">
                <a:solidFill>
                  <a:srgbClr val="000000"/>
                </a:solidFill>
              </a:rPr>
              <a:pPr/>
              <a:t>93</a:t>
            </a:fld>
            <a:endParaRPr lang="en-US" smtClean="0">
              <a:solidFill>
                <a:srgbClr val="000000"/>
              </a:solidFill>
            </a:endParaRPr>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7DAC37D2-C1DE-4A20-99A4-4A44CE73FDAC}" type="slidenum">
              <a:rPr lang="en-US" smtClean="0">
                <a:solidFill>
                  <a:srgbClr val="000000"/>
                </a:solidFill>
              </a:rPr>
              <a:pPr/>
              <a:t>94</a:t>
            </a:fld>
            <a:endParaRPr lang="en-US" smtClean="0">
              <a:solidFill>
                <a:srgbClr val="000000"/>
              </a:solidFill>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820A6ACC-BDDE-4B7C-A954-379BA6D84753}" type="slidenum">
              <a:rPr lang="en-US" smtClean="0">
                <a:solidFill>
                  <a:srgbClr val="000000"/>
                </a:solidFill>
              </a:rPr>
              <a:pPr/>
              <a:t>95</a:t>
            </a:fld>
            <a:endParaRPr lang="en-US" smtClean="0">
              <a:solidFill>
                <a:srgbClr val="000000"/>
              </a:solidFill>
            </a:endParaRPr>
          </a:p>
        </p:txBody>
      </p:sp>
      <p:sp>
        <p:nvSpPr>
          <p:cNvPr id="264195" name="Rectangle 2"/>
          <p:cNvSpPr>
            <a:spLocks noGrp="1" noRot="1" noChangeAspect="1" noChangeArrowheads="1" noTextEdit="1"/>
          </p:cNvSpPr>
          <p:nvPr>
            <p:ph type="sldImg"/>
          </p:nvPr>
        </p:nvSpPr>
        <p:spPr>
          <a:solidFill>
            <a:srgbClr val="FFFFFF"/>
          </a:solidFill>
          <a:ln/>
        </p:spPr>
      </p:sp>
      <p:sp>
        <p:nvSpPr>
          <p:cNvPr id="2641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 charset="0"/>
              <a:ea typeface="ＭＳ Ｐゴシック" pitchFamily="1" charset="-128"/>
            </a:endParaRPr>
          </a:p>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820A6ACC-BDDE-4B7C-A954-379BA6D84753}" type="slidenum">
              <a:rPr lang="en-US" smtClean="0">
                <a:solidFill>
                  <a:srgbClr val="000000"/>
                </a:solidFill>
              </a:rPr>
              <a:pPr/>
              <a:t>96</a:t>
            </a:fld>
            <a:endParaRPr lang="en-US" smtClean="0">
              <a:solidFill>
                <a:srgbClr val="000000"/>
              </a:solidFill>
            </a:endParaRPr>
          </a:p>
        </p:txBody>
      </p:sp>
      <p:sp>
        <p:nvSpPr>
          <p:cNvPr id="264195" name="Rectangle 2"/>
          <p:cNvSpPr>
            <a:spLocks noGrp="1" noRot="1" noChangeAspect="1" noChangeArrowheads="1" noTextEdit="1"/>
          </p:cNvSpPr>
          <p:nvPr>
            <p:ph type="sldImg"/>
          </p:nvPr>
        </p:nvSpPr>
        <p:spPr>
          <a:solidFill>
            <a:srgbClr val="FFFFFF"/>
          </a:solidFill>
          <a:ln/>
        </p:spPr>
      </p:sp>
      <p:sp>
        <p:nvSpPr>
          <p:cNvPr id="2641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 charset="0"/>
              <a:ea typeface="ＭＳ Ｐゴシック" pitchFamily="1" charset="-128"/>
            </a:endParaRPr>
          </a:p>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12F20D5A-8914-42F4-9B65-76E61BBF489A}" type="slidenum">
              <a:rPr lang="en-US" smtClean="0"/>
              <a:pPr/>
              <a:t>97</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
        <p:nvSpPr>
          <p:cNvPr id="2" name="Footer Placeholder 1"/>
          <p:cNvSpPr>
            <a:spLocks noGrp="1"/>
          </p:cNvSpPr>
          <p:nvPr>
            <p:ph type="ftr" sz="quarter" idx="10"/>
          </p:nvPr>
        </p:nvSpPr>
        <p:spPr/>
        <p:txBody>
          <a:bodyPr/>
          <a:lstStyle/>
          <a:p>
            <a:pPr>
              <a:defRPr/>
            </a:pPr>
            <a:r>
              <a:rPr lang="en-US" smtClean="0"/>
              <a:t>March 2016</a:t>
            </a:r>
            <a:endParaRPr lang="en-US"/>
          </a:p>
        </p:txBody>
      </p:sp>
    </p:spTree>
    <p:extLst>
      <p:ext uri="{BB962C8B-B14F-4D97-AF65-F5344CB8AC3E}">
        <p14:creationId xmlns:p14="http://schemas.microsoft.com/office/powerpoint/2010/main" val="18676616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FAB794-3414-4D2B-9ADA-CE978376F8E2}" type="slidenum">
              <a:rPr lang="en-US" smtClean="0">
                <a:solidFill>
                  <a:srgbClr val="000000"/>
                </a:solidFill>
              </a:rPr>
              <a:pPr>
                <a:defRPr/>
              </a:pPr>
              <a:t>98</a:t>
            </a:fld>
            <a:endParaRPr lang="en-US">
              <a:solidFill>
                <a:srgbClr val="000000"/>
              </a:solidFill>
            </a:endParaRPr>
          </a:p>
        </p:txBody>
      </p:sp>
    </p:spTree>
    <p:extLst>
      <p:ext uri="{BB962C8B-B14F-4D97-AF65-F5344CB8AC3E}">
        <p14:creationId xmlns:p14="http://schemas.microsoft.com/office/powerpoint/2010/main" val="59785118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820A6ACC-BDDE-4B7C-A954-379BA6D84753}" type="slidenum">
              <a:rPr lang="en-US" smtClean="0">
                <a:solidFill>
                  <a:srgbClr val="000000"/>
                </a:solidFill>
              </a:rPr>
              <a:pPr/>
              <a:t>100</a:t>
            </a:fld>
            <a:endParaRPr lang="en-US" smtClean="0">
              <a:solidFill>
                <a:srgbClr val="000000"/>
              </a:solidFill>
            </a:endParaRPr>
          </a:p>
        </p:txBody>
      </p:sp>
      <p:sp>
        <p:nvSpPr>
          <p:cNvPr id="264195" name="Rectangle 2"/>
          <p:cNvSpPr>
            <a:spLocks noGrp="1" noRot="1" noChangeAspect="1" noChangeArrowheads="1" noTextEdit="1"/>
          </p:cNvSpPr>
          <p:nvPr>
            <p:ph type="sldImg"/>
          </p:nvPr>
        </p:nvSpPr>
        <p:spPr>
          <a:solidFill>
            <a:srgbClr val="FFFFFF"/>
          </a:solidFill>
          <a:ln/>
        </p:spPr>
      </p:sp>
      <p:sp>
        <p:nvSpPr>
          <p:cNvPr id="2641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 charset="0"/>
              <a:ea typeface="ＭＳ Ｐゴシック" pitchFamily="1" charset="-128"/>
            </a:endParaRPr>
          </a:p>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p:spPr>
        <p:txBody>
          <a:bodyPr/>
          <a:lstStyle/>
          <a:p>
            <a:fld id="{1CA1C4CA-11E8-41AD-96D7-6FE5FD42BBE9}" type="slidenum">
              <a:rPr lang="en-US" smtClean="0">
                <a:solidFill>
                  <a:srgbClr val="000000"/>
                </a:solidFill>
              </a:rPr>
              <a:pPr/>
              <a:t>101</a:t>
            </a:fld>
            <a:endParaRPr lang="en-US" smtClean="0">
              <a:solidFill>
                <a:srgbClr val="000000"/>
              </a:solidFill>
            </a:endParaRPr>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9591037C-392D-4575-8C25-1C47E393284E}" type="slidenum">
              <a:rPr lang="en-US" smtClean="0">
                <a:solidFill>
                  <a:srgbClr val="000000"/>
                </a:solidFill>
              </a:rPr>
              <a:pPr/>
              <a:t>9</a:t>
            </a:fld>
            <a:endParaRPr lang="en-US" smtClean="0">
              <a:solidFill>
                <a:srgbClr val="000000"/>
              </a:solidFill>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E5F0A67A-B136-43C3-9F4D-01E7C0FBCC40}" type="slidenum">
              <a:rPr lang="en-US" smtClean="0">
                <a:solidFill>
                  <a:srgbClr val="000000"/>
                </a:solidFill>
              </a:rPr>
              <a:pPr/>
              <a:t>102</a:t>
            </a:fld>
            <a:endParaRPr lang="en-US" smtClean="0">
              <a:solidFill>
                <a:srgbClr val="000000"/>
              </a:solidFill>
            </a:endParaRP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p:spPr>
        <p:txBody>
          <a:bodyPr/>
          <a:lstStyle/>
          <a:p>
            <a:fld id="{9863C64B-C343-4759-AC07-D7521D1CEE44}" type="slidenum">
              <a:rPr lang="en-US" smtClean="0">
                <a:solidFill>
                  <a:srgbClr val="000000"/>
                </a:solidFill>
              </a:rPr>
              <a:pPr/>
              <a:t>103</a:t>
            </a:fld>
            <a:endParaRPr lang="en-US" smtClean="0">
              <a:solidFill>
                <a:srgbClr val="000000"/>
              </a:solidFill>
            </a:endParaRPr>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5F63EAF9-C60E-4C7B-8B0D-A79AD534A143}" type="slidenum">
              <a:rPr lang="en-US" smtClean="0">
                <a:solidFill>
                  <a:srgbClr val="000000"/>
                </a:solidFill>
              </a:rPr>
              <a:pPr/>
              <a:t>104</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5F63EAF9-C60E-4C7B-8B0D-A79AD534A143}" type="slidenum">
              <a:rPr lang="en-US" smtClean="0">
                <a:solidFill>
                  <a:srgbClr val="000000"/>
                </a:solidFill>
              </a:rPr>
              <a:pPr/>
              <a:t>105</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FAB794-3414-4D2B-9ADA-CE978376F8E2}" type="slidenum">
              <a:rPr lang="en-US" smtClean="0">
                <a:solidFill>
                  <a:srgbClr val="000000"/>
                </a:solidFill>
              </a:rPr>
              <a:pPr>
                <a:defRPr/>
              </a:pPr>
              <a:t>106</a:t>
            </a:fld>
            <a:endParaRPr lang="en-US">
              <a:solidFill>
                <a:srgbClr val="000000"/>
              </a:solidFill>
            </a:endParaRPr>
          </a:p>
        </p:txBody>
      </p:sp>
    </p:spTree>
    <p:extLst>
      <p:ext uri="{BB962C8B-B14F-4D97-AF65-F5344CB8AC3E}">
        <p14:creationId xmlns:p14="http://schemas.microsoft.com/office/powerpoint/2010/main" val="292668849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CEF37461-125A-493D-AC94-7AD683876771}" type="slidenum">
              <a:rPr lang="en-US" smtClean="0">
                <a:solidFill>
                  <a:srgbClr val="000000"/>
                </a:solidFill>
              </a:rPr>
              <a:pPr/>
              <a:t>107</a:t>
            </a:fld>
            <a:endParaRPr lang="en-US" smtClean="0">
              <a:solidFill>
                <a:srgbClr val="000000"/>
              </a:solidFill>
            </a:endParaRPr>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p>
            <a:fld id="{F2C71329-5996-4793-8E51-18912BB85708}" type="slidenum">
              <a:rPr lang="en-US" smtClean="0">
                <a:solidFill>
                  <a:srgbClr val="000000"/>
                </a:solidFill>
              </a:rPr>
              <a:pPr/>
              <a:t>108</a:t>
            </a:fld>
            <a:endParaRPr lang="en-US" smtClean="0">
              <a:solidFill>
                <a:srgbClr val="000000"/>
              </a:solidFill>
            </a:endParaRPr>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CEEB4F7E-B34F-4922-8224-73FFDF7BC1E4}" type="slidenum">
              <a:rPr lang="en-US" smtClean="0">
                <a:solidFill>
                  <a:srgbClr val="000000"/>
                </a:solidFill>
              </a:rPr>
              <a:pPr/>
              <a:t>109</a:t>
            </a:fld>
            <a:endParaRPr lang="en-US" smtClean="0">
              <a:solidFill>
                <a:srgbClr val="000000"/>
              </a:solidFill>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p:spPr>
        <p:txBody>
          <a:bodyPr/>
          <a:lstStyle/>
          <a:p>
            <a:fld id="{8E4B98C5-0ED1-42CE-A933-9BE10B3294A9}" type="slidenum">
              <a:rPr lang="en-US" smtClean="0">
                <a:solidFill>
                  <a:srgbClr val="000000"/>
                </a:solidFill>
              </a:rPr>
              <a:pPr/>
              <a:t>110</a:t>
            </a:fld>
            <a:endParaRPr lang="en-US" smtClean="0">
              <a:solidFill>
                <a:srgbClr val="000000"/>
              </a:solidFill>
            </a:endParaRPr>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EAC3E595-C1C0-4D66-AD6C-848D2AC9C5F2}" type="slidenum">
              <a:rPr lang="en-US" smtClean="0">
                <a:solidFill>
                  <a:srgbClr val="000000"/>
                </a:solidFill>
              </a:rPr>
              <a:pPr/>
              <a:t>111</a:t>
            </a:fld>
            <a:endParaRPr lang="en-US" smtClean="0">
              <a:solidFill>
                <a:srgbClr val="000000"/>
              </a:solidFill>
            </a:endParaRPr>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FAB794-3414-4D2B-9ADA-CE978376F8E2}" type="slidenum">
              <a:rPr lang="en-US"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160285817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B5E5A002-CCFC-4E24-A72D-93AF5CBCA126}" type="slidenum">
              <a:rPr lang="en-US" smtClean="0">
                <a:solidFill>
                  <a:srgbClr val="000000"/>
                </a:solidFill>
              </a:rPr>
              <a:pPr/>
              <a:t>112</a:t>
            </a:fld>
            <a:endParaRPr lang="en-US" smtClean="0">
              <a:solidFill>
                <a:srgbClr val="000000"/>
              </a:solidFill>
            </a:endParaRPr>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B608A480-B911-4B7C-B3C2-48E2F4DE1323}" type="slidenum">
              <a:rPr lang="en-US" smtClean="0">
                <a:solidFill>
                  <a:srgbClr val="000000"/>
                </a:solidFill>
              </a:rPr>
              <a:pPr/>
              <a:t>113</a:t>
            </a:fld>
            <a:endParaRPr lang="en-US" smtClean="0">
              <a:solidFill>
                <a:srgbClr val="000000"/>
              </a:solidFill>
            </a:endParaRPr>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953237E8-0FF5-4BC0-A846-5A022D9AA4A5}" type="slidenum">
              <a:rPr lang="en-US" smtClean="0">
                <a:solidFill>
                  <a:srgbClr val="000000"/>
                </a:solidFill>
              </a:rPr>
              <a:pPr/>
              <a:t>114</a:t>
            </a:fld>
            <a:endParaRPr lang="en-US" smtClean="0">
              <a:solidFill>
                <a:srgbClr val="000000"/>
              </a:solidFill>
            </a:endParaRPr>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645BDB63-FB1B-47DD-9618-8F3382FDBFFA}" type="slidenum">
              <a:rPr lang="en-US" smtClean="0">
                <a:solidFill>
                  <a:srgbClr val="000000"/>
                </a:solidFill>
              </a:rPr>
              <a:pPr/>
              <a:t>115</a:t>
            </a:fld>
            <a:endParaRPr lang="en-US" smtClean="0">
              <a:solidFill>
                <a:srgbClr val="000000"/>
              </a:solidFill>
            </a:endParaRPr>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645BDB63-FB1B-47DD-9618-8F3382FDBFFA}" type="slidenum">
              <a:rPr lang="en-US" smtClean="0">
                <a:solidFill>
                  <a:srgbClr val="000000"/>
                </a:solidFill>
              </a:rPr>
              <a:pPr/>
              <a:t>116</a:t>
            </a:fld>
            <a:endParaRPr lang="en-US" smtClean="0">
              <a:solidFill>
                <a:srgbClr val="000000"/>
              </a:solidFill>
            </a:endParaRPr>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645BDB63-FB1B-47DD-9618-8F3382FDBFFA}" type="slidenum">
              <a:rPr lang="en-US" smtClean="0">
                <a:solidFill>
                  <a:srgbClr val="000000"/>
                </a:solidFill>
              </a:rPr>
              <a:pPr/>
              <a:t>117</a:t>
            </a:fld>
            <a:endParaRPr lang="en-US" smtClean="0">
              <a:solidFill>
                <a:srgbClr val="000000"/>
              </a:solidFill>
            </a:endParaRPr>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24B3220B-C48C-4F2C-8356-0871F5214C56}" type="slidenum">
              <a:rPr lang="en-US" smtClean="0">
                <a:solidFill>
                  <a:srgbClr val="000000"/>
                </a:solidFill>
              </a:rPr>
              <a:pPr/>
              <a:t>118</a:t>
            </a:fld>
            <a:endParaRPr lang="en-US" smtClean="0">
              <a:solidFill>
                <a:srgbClr val="000000"/>
              </a:solidFill>
            </a:endParaRPr>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p:spPr>
        <p:txBody>
          <a:bodyPr/>
          <a:lstStyle/>
          <a:p>
            <a:fld id="{F103F4EE-64FE-4372-B874-526CBE95BF37}" type="slidenum">
              <a:rPr lang="en-US" smtClean="0">
                <a:solidFill>
                  <a:srgbClr val="000000"/>
                </a:solidFill>
              </a:rPr>
              <a:pPr/>
              <a:t>120</a:t>
            </a:fld>
            <a:endParaRPr lang="en-US" smtClean="0">
              <a:solidFill>
                <a:srgbClr val="000000"/>
              </a:solidFill>
            </a:endParaRPr>
          </a:p>
        </p:txBody>
      </p:sp>
      <p:sp>
        <p:nvSpPr>
          <p:cNvPr id="287747" name="Rectangle 2"/>
          <p:cNvSpPr>
            <a:spLocks noGrp="1" noRot="1" noChangeAspect="1" noChangeArrowheads="1" noTextEdit="1"/>
          </p:cNvSpPr>
          <p:nvPr>
            <p:ph type="sldImg"/>
          </p:nvPr>
        </p:nvSpPr>
        <p:spPr>
          <a:ln/>
        </p:spPr>
      </p:sp>
      <p:sp>
        <p:nvSpPr>
          <p:cNvPr id="287748"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p:spPr>
        <p:txBody>
          <a:bodyPr/>
          <a:lstStyle/>
          <a:p>
            <a:fld id="{F103F4EE-64FE-4372-B874-526CBE95BF37}" type="slidenum">
              <a:rPr lang="en-US" smtClean="0">
                <a:solidFill>
                  <a:srgbClr val="000000"/>
                </a:solidFill>
              </a:rPr>
              <a:pPr/>
              <a:t>121</a:t>
            </a:fld>
            <a:endParaRPr lang="en-US" smtClean="0">
              <a:solidFill>
                <a:srgbClr val="000000"/>
              </a:solidFill>
            </a:endParaRPr>
          </a:p>
        </p:txBody>
      </p:sp>
      <p:sp>
        <p:nvSpPr>
          <p:cNvPr id="287747" name="Rectangle 2"/>
          <p:cNvSpPr>
            <a:spLocks noGrp="1" noRot="1" noChangeAspect="1" noChangeArrowheads="1" noTextEdit="1"/>
          </p:cNvSpPr>
          <p:nvPr>
            <p:ph type="sldImg"/>
          </p:nvPr>
        </p:nvSpPr>
        <p:spPr>
          <a:ln/>
        </p:spPr>
      </p:sp>
      <p:sp>
        <p:nvSpPr>
          <p:cNvPr id="287748" name="Rectangle 3"/>
          <p:cNvSpPr>
            <a:spLocks noGrp="1" noChangeArrowheads="1"/>
          </p:cNvSpPr>
          <p:nvPr>
            <p:ph type="body" idx="1"/>
          </p:nvPr>
        </p:nvSpPr>
        <p:spPr>
          <a:noFill/>
          <a:ln/>
        </p:spPr>
        <p:txBody>
          <a:bodyPr/>
          <a:lstStyle/>
          <a:p>
            <a:pPr eaLnBrk="1" hangingPunct="1"/>
            <a:endParaRPr lang="en-US" smtClean="0">
              <a:latin typeface="Times" pitchFamily="1" charset="0"/>
              <a:ea typeface="ＭＳ Ｐゴシック" pitchFamily="1" charset="-128"/>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FAB794-3414-4D2B-9ADA-CE978376F8E2}" type="slidenum">
              <a:rPr lang="en-US" smtClean="0">
                <a:solidFill>
                  <a:srgbClr val="000000"/>
                </a:solidFill>
              </a:rPr>
              <a:pPr>
                <a:defRPr/>
              </a:pPr>
              <a:t>122</a:t>
            </a:fld>
            <a:endParaRPr lang="en-US">
              <a:solidFill>
                <a:srgbClr val="000000"/>
              </a:solidFill>
            </a:endParaRPr>
          </a:p>
        </p:txBody>
      </p:sp>
    </p:spTree>
    <p:extLst>
      <p:ext uri="{BB962C8B-B14F-4D97-AF65-F5344CB8AC3E}">
        <p14:creationId xmlns:p14="http://schemas.microsoft.com/office/powerpoint/2010/main" val="784932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415111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424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8125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7C3F878-F5E8-489B-AC8A-64F2A7E22C28}" type="datetimeFigureOut">
              <a:rPr lang="en-US" smtClean="0"/>
              <a:pPr/>
              <a:t>8/17/2016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C3F878-F5E8-489B-AC8A-64F2A7E22C28}" type="datetimeFigureOut">
              <a:rPr lang="en-US" smtClean="0"/>
              <a:pPr/>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7C3F878-F5E8-489B-AC8A-64F2A7E22C28}" type="datetimeFigureOut">
              <a:rPr lang="en-US" smtClean="0"/>
              <a:pPr/>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8/17/2016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991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8/17/2016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174682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930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201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10469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301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269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93126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542958394"/>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8/17/2016</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grants.nih.gov/grants/funding/datatables/datatables_intro.pdf"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grants.nih.gov/grants/forms/data-tables/forms-d.htm" TargetMode="External"/></Relationships>
</file>

<file path=ppt/slides/_rels/slide100.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3.emf"/><Relationship Id="rId4" Type="http://schemas.openxmlformats.org/officeDocument/2006/relationships/oleObject" Target="../embeddings/Microsoft_Excel_97-2003_Worksheet1.xls"/></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hyperlink" Target="http://era.nih.gov/era_training/xtrain.cfm" TargetMode="External"/><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hyperlink" Target="http://grants.nih.gov/training/nrsa.htm" TargetMode="External"/><Relationship Id="rId2" Type="http://schemas.openxmlformats.org/officeDocument/2006/relationships/notesSlide" Target="../notesSlides/notesSlide113.xml"/><Relationship Id="rId1" Type="http://schemas.openxmlformats.org/officeDocument/2006/relationships/slideLayout" Target="../slideLayouts/slideLayout7.xml"/><Relationship Id="rId6" Type="http://schemas.openxmlformats.org/officeDocument/2006/relationships/hyperlink" Target="https://era.nih.gov/registration_accounts.cfm" TargetMode="External"/><Relationship Id="rId5" Type="http://schemas.openxmlformats.org/officeDocument/2006/relationships/hyperlink" Target="http://era.nih.gov/services_for_applicants/other/xTrain.cfm" TargetMode="External"/><Relationship Id="rId4" Type="http://schemas.openxmlformats.org/officeDocument/2006/relationships/hyperlink" Target="http://grants.nih.gov/grants/forms.htm" TargetMode="External"/></Relationships>
</file>

<file path=ppt/slides/_rels/slide137.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grants.nih.gov/grants/guide/notice-files/NOT-OD-16-047.html"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2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grants.nih.gov/grants/how-to-apply-application-guide/format-and-write/format-attachments.htm"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http://grants.nih.gov/grants/forms_page_limits.htm" TargetMode="Externa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publicaccess.nih.gov/submit_process_journals.htm"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6.wm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7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grants.nih.gov/training/nrsa.htm" TargetMode="External"/><Relationship Id="rId7"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grants.nih.gov/grants/policy/nihgps/nihgps.pdf" TargetMode="External"/><Relationship Id="rId5" Type="http://schemas.openxmlformats.org/officeDocument/2006/relationships/hyperlink" Target="http://grants.nih.gov/grants/how-to-apply-application-guide/forms-d/supplemental-instructions-forms-d.pdf" TargetMode="External"/><Relationship Id="rId4" Type="http://schemas.openxmlformats.org/officeDocument/2006/relationships/hyperlink" Target="http://grants.nih.gov/grants/how-to-apply-application-guide/forms-d/training-forms-d.pdf" TargetMode="Externa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hyperlink" Target="http://grants.nih.gov/grants/guide/notice-files/not-od-10-019.html" TargetMode="External"/><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NIH Training </a:t>
            </a:r>
            <a:r>
              <a:rPr lang="en-US" sz="3600" dirty="0" smtClean="0"/>
              <a:t>Grants 2016</a:t>
            </a:r>
            <a:br>
              <a:rPr lang="en-US" sz="3600" dirty="0" smtClean="0"/>
            </a:br>
            <a:r>
              <a:rPr lang="en-US" sz="3600" dirty="0" smtClean="0"/>
              <a:t>Proposal to Closeout</a:t>
            </a:r>
            <a:r>
              <a:rPr lang="en-US" sz="3600" dirty="0" smtClean="0"/>
              <a:t/>
            </a:r>
            <a:br>
              <a:rPr lang="en-US" sz="3600" dirty="0" smtClean="0"/>
            </a:br>
            <a:r>
              <a:rPr lang="en-US" sz="3600" dirty="0" smtClean="0"/>
              <a:t>August 18, 2016</a:t>
            </a:r>
            <a:endParaRPr lang="en-US" sz="3600" dirty="0"/>
          </a:p>
        </p:txBody>
      </p:sp>
      <p:sp>
        <p:nvSpPr>
          <p:cNvPr id="3" name="Subtitle 2"/>
          <p:cNvSpPr>
            <a:spLocks noGrp="1"/>
          </p:cNvSpPr>
          <p:nvPr>
            <p:ph type="subTitle" idx="1"/>
          </p:nvPr>
        </p:nvSpPr>
        <p:spPr>
          <a:xfrm>
            <a:off x="974361" y="3777521"/>
            <a:ext cx="7240249" cy="1858781"/>
          </a:xfrm>
        </p:spPr>
        <p:txBody>
          <a:bodyPr>
            <a:normAutofit/>
          </a:bodyPr>
          <a:lstStyle/>
          <a:p>
            <a:r>
              <a:rPr lang="en-US" b="1" dirty="0" smtClean="0"/>
              <a:t>Brenda Kavanaugh</a:t>
            </a:r>
          </a:p>
          <a:p>
            <a:r>
              <a:rPr lang="en-US" b="1" dirty="0" smtClean="0"/>
              <a:t>Associate Director</a:t>
            </a:r>
          </a:p>
          <a:p>
            <a:r>
              <a:rPr lang="en-US" sz="1800" dirty="0" smtClean="0"/>
              <a:t>Office of Research and Project Administration</a:t>
            </a:r>
            <a:endParaRPr lang="en-US" sz="1800" dirty="0"/>
          </a:p>
        </p:txBody>
      </p:sp>
    </p:spTree>
    <p:extLst>
      <p:ext uri="{BB962C8B-B14F-4D97-AF65-F5344CB8AC3E}">
        <p14:creationId xmlns:p14="http://schemas.microsoft.com/office/powerpoint/2010/main" val="1586944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3025" y="274638"/>
            <a:ext cx="9070975" cy="1143000"/>
          </a:xfrm>
        </p:spPr>
        <p:txBody>
          <a:bodyPr>
            <a:normAutofit/>
          </a:bodyPr>
          <a:lstStyle/>
          <a:p>
            <a:r>
              <a:rPr lang="en-US" sz="3600" b="1" dirty="0" smtClean="0">
                <a:ea typeface="ＭＳ Ｐゴシック" pitchFamily="1" charset="-128"/>
              </a:rPr>
              <a:t>Proposal Stage: What do I do first?</a:t>
            </a:r>
            <a:endParaRPr lang="en-US" sz="3600" b="1" dirty="0"/>
          </a:p>
        </p:txBody>
      </p:sp>
      <p:sp>
        <p:nvSpPr>
          <p:cNvPr id="3" name="Content Placeholder 2"/>
          <p:cNvSpPr>
            <a:spLocks noGrp="1"/>
          </p:cNvSpPr>
          <p:nvPr>
            <p:ph idx="4294967295"/>
          </p:nvPr>
        </p:nvSpPr>
        <p:spPr>
          <a:xfrm>
            <a:off x="612775" y="1676400"/>
            <a:ext cx="8531225" cy="4800600"/>
          </a:xfrm>
        </p:spPr>
        <p:txBody>
          <a:bodyPr/>
          <a:lstStyle/>
          <a:p>
            <a:pPr>
              <a:buClr>
                <a:schemeClr val="tx1"/>
              </a:buClr>
            </a:pPr>
            <a:r>
              <a:rPr lang="en-US" sz="2800" dirty="0" smtClean="0"/>
              <a:t>Introduction to data tables (Appendix B)</a:t>
            </a:r>
          </a:p>
          <a:p>
            <a:pPr marL="284163" lvl="1" indent="0">
              <a:buClr>
                <a:schemeClr val="tx1"/>
              </a:buClr>
              <a:buNone/>
            </a:pPr>
            <a:r>
              <a:rPr lang="en-US" sz="2000" dirty="0">
                <a:hlinkClick r:id="rId3"/>
              </a:rPr>
              <a:t>https://grants.nih.gov/grants/funding/datatables/datatables_intro.pdf</a:t>
            </a:r>
            <a:endParaRPr lang="en-US" sz="2000" dirty="0"/>
          </a:p>
          <a:p>
            <a:pPr>
              <a:buClr>
                <a:schemeClr val="tx1"/>
              </a:buClr>
            </a:pPr>
            <a:endParaRPr lang="en-US" sz="2800" dirty="0"/>
          </a:p>
          <a:p>
            <a:pPr>
              <a:buClr>
                <a:schemeClr val="tx1"/>
              </a:buClr>
            </a:pPr>
            <a:r>
              <a:rPr lang="en-US" sz="2800" dirty="0" smtClean="0"/>
              <a:t>Instructions and Sample Data Tables (Appendix C)</a:t>
            </a:r>
          </a:p>
          <a:p>
            <a:pPr marL="404813" lvl="1" indent="0">
              <a:buNone/>
            </a:pPr>
            <a:r>
              <a:rPr lang="en-US" sz="2000" dirty="0">
                <a:hlinkClick r:id="rId4"/>
              </a:rPr>
              <a:t>http://</a:t>
            </a:r>
            <a:r>
              <a:rPr lang="en-US" sz="2000" dirty="0" smtClean="0">
                <a:hlinkClick r:id="rId4"/>
              </a:rPr>
              <a:t>grants.nih.gov/grants/forms/data-tables/forms-d.htm</a:t>
            </a:r>
            <a:endParaRPr lang="en-US" sz="2000" dirty="0" smtClean="0"/>
          </a:p>
          <a:p>
            <a:pPr lvl="1">
              <a:buNone/>
            </a:pPr>
            <a:endParaRPr lang="en-US" sz="2400" dirty="0" smtClean="0"/>
          </a:p>
          <a:p>
            <a:pPr marL="457200" lvl="1" indent="0">
              <a:buNone/>
            </a:pPr>
            <a:endParaRPr lang="en-US" sz="2400" dirty="0" smtClean="0"/>
          </a:p>
          <a:p>
            <a:endParaRPr lang="en-US" dirty="0"/>
          </a:p>
        </p:txBody>
      </p:sp>
      <p:sp>
        <p:nvSpPr>
          <p:cNvPr id="5" name="Slide Number Placeholder 4"/>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10</a:t>
            </a:fld>
            <a:endParaRPr lang="en-US">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0" y="228600"/>
            <a:ext cx="8281988" cy="838200"/>
          </a:xfrm>
        </p:spPr>
        <p:txBody>
          <a:bodyPr>
            <a:normAutofit/>
          </a:bodyPr>
          <a:lstStyle/>
          <a:p>
            <a:pPr eaLnBrk="1" hangingPunct="1"/>
            <a:r>
              <a:rPr lang="en-US" sz="3600" b="1" dirty="0" smtClean="0">
                <a:ea typeface="ＭＳ Ｐゴシック" pitchFamily="1" charset="-128"/>
              </a:rPr>
              <a:t>SF424 Training  Instructions, T. 420</a:t>
            </a:r>
          </a:p>
        </p:txBody>
      </p:sp>
      <p:sp>
        <p:nvSpPr>
          <p:cNvPr id="96259" name="Rectangle 3"/>
          <p:cNvSpPr>
            <a:spLocks noGrp="1" noChangeArrowheads="1"/>
          </p:cNvSpPr>
          <p:nvPr>
            <p:ph idx="4294967295"/>
          </p:nvPr>
        </p:nvSpPr>
        <p:spPr>
          <a:xfrm>
            <a:off x="389744" y="1066800"/>
            <a:ext cx="8214610" cy="4724400"/>
          </a:xfrm>
        </p:spPr>
        <p:txBody>
          <a:bodyPr>
            <a:normAutofit/>
          </a:bodyPr>
          <a:lstStyle/>
          <a:p>
            <a:pPr eaLnBrk="1" hangingPunct="1">
              <a:buClr>
                <a:schemeClr val="tx1">
                  <a:lumMod val="95000"/>
                  <a:lumOff val="5000"/>
                </a:schemeClr>
              </a:buClr>
              <a:buFont typeface="Wingdings" pitchFamily="2" charset="2"/>
              <a:buNone/>
            </a:pPr>
            <a:r>
              <a:rPr lang="en-US" sz="2800" b="1" dirty="0" smtClean="0">
                <a:ea typeface="ＭＳ Ｐゴシック" pitchFamily="1" charset="-128"/>
              </a:rPr>
              <a:t>Other Training Program Section</a:t>
            </a:r>
          </a:p>
          <a:p>
            <a:pPr eaLnBrk="1" hangingPunct="1">
              <a:buClr>
                <a:schemeClr val="tx1">
                  <a:lumMod val="95000"/>
                  <a:lumOff val="5000"/>
                </a:schemeClr>
              </a:buClr>
              <a:buFont typeface="Wingdings" pitchFamily="2" charset="2"/>
              <a:buNone/>
            </a:pPr>
            <a:endParaRPr lang="en-US" sz="800" dirty="0" smtClean="0">
              <a:ea typeface="ＭＳ Ｐゴシック" pitchFamily="1" charset="-128"/>
            </a:endParaRPr>
          </a:p>
          <a:p>
            <a:pPr marL="539496" indent="-457200" eaLnBrk="1" hangingPunct="1">
              <a:buClr>
                <a:schemeClr val="tx1">
                  <a:lumMod val="95000"/>
                  <a:lumOff val="5000"/>
                </a:schemeClr>
              </a:buClr>
              <a:buSzTx/>
              <a:buAutoNum type="arabicPeriod" startAt="10"/>
            </a:pPr>
            <a:r>
              <a:rPr lang="en-US" sz="2800" b="1" dirty="0" smtClean="0">
                <a:ea typeface="ＭＳ Ｐゴシック" pitchFamily="1" charset="-128"/>
              </a:rPr>
              <a:t> Human Subjects</a:t>
            </a:r>
          </a:p>
          <a:p>
            <a:pPr lvl="1" eaLnBrk="1" hangingPunct="1">
              <a:buClr>
                <a:schemeClr val="tx1">
                  <a:lumMod val="95000"/>
                  <a:lumOff val="5000"/>
                </a:schemeClr>
              </a:buClr>
              <a:buSzTx/>
              <a:buFont typeface="Arial" panose="020B0604020202020204" pitchFamily="34" charset="0"/>
              <a:buChar char="•"/>
            </a:pPr>
            <a:r>
              <a:rPr lang="en-US" sz="2000" dirty="0" smtClean="0">
                <a:ea typeface="ＭＳ Ｐゴシック" pitchFamily="1" charset="-128"/>
              </a:rPr>
              <a:t>Complete if you answer “yes” to the question, “Are human subjects involved?”</a:t>
            </a:r>
          </a:p>
          <a:p>
            <a:pPr lvl="1" eaLnBrk="1" hangingPunct="1">
              <a:buClr>
                <a:schemeClr val="tx1">
                  <a:lumMod val="95000"/>
                  <a:lumOff val="5000"/>
                </a:schemeClr>
              </a:buClr>
              <a:buSzTx/>
              <a:buFont typeface="Arial" panose="020B0604020202020204" pitchFamily="34" charset="0"/>
              <a:buChar char="•"/>
            </a:pPr>
            <a:r>
              <a:rPr lang="en-US" sz="2000" dirty="0" smtClean="0">
                <a:ea typeface="ＭＳ Ｐゴシック" pitchFamily="1" charset="-128"/>
              </a:rPr>
              <a:t>Describe how institution will ensure that trainees only participate in (a) exempt human subject research or (b) non-exempt human subjects research that has IRB approval</a:t>
            </a:r>
          </a:p>
          <a:p>
            <a:pPr marL="457200" lvl="1" indent="-457200">
              <a:buClr>
                <a:schemeClr val="tx1">
                  <a:lumMod val="95000"/>
                  <a:lumOff val="5000"/>
                </a:schemeClr>
              </a:buClr>
              <a:buAutoNum type="arabicPeriod" startAt="11"/>
            </a:pPr>
            <a:r>
              <a:rPr lang="en-US" b="1" dirty="0" smtClean="0">
                <a:ea typeface="ＭＳ Ｐゴシック" pitchFamily="1" charset="-128"/>
              </a:rPr>
              <a:t> Data </a:t>
            </a:r>
            <a:r>
              <a:rPr lang="en-US" b="1" dirty="0">
                <a:ea typeface="ＭＳ Ｐゴシック" pitchFamily="1" charset="-128"/>
              </a:rPr>
              <a:t>Safety Monitoring </a:t>
            </a:r>
            <a:r>
              <a:rPr lang="en-US" b="1" dirty="0" smtClean="0">
                <a:ea typeface="ＭＳ Ｐゴシック" pitchFamily="1" charset="-128"/>
              </a:rPr>
              <a:t>Plan </a:t>
            </a:r>
            <a:endParaRPr lang="en-US" dirty="0">
              <a:ea typeface="ＭＳ Ｐゴシック" pitchFamily="1" charset="-128"/>
            </a:endParaRPr>
          </a:p>
          <a:p>
            <a:pPr marL="742950" lvl="2" indent="-342900">
              <a:buClr>
                <a:schemeClr val="tx1">
                  <a:lumMod val="95000"/>
                  <a:lumOff val="5000"/>
                </a:schemeClr>
              </a:buClr>
              <a:buFont typeface="Arial" panose="020B0604020202020204" pitchFamily="34" charset="0"/>
              <a:buChar char="•"/>
            </a:pPr>
            <a:r>
              <a:rPr lang="en-US" sz="2000" dirty="0" smtClean="0">
                <a:ea typeface="ＭＳ Ｐゴシック" pitchFamily="1" charset="-128"/>
              </a:rPr>
              <a:t>if “Yes” to Clinical Trials question</a:t>
            </a:r>
            <a:endParaRPr lang="en-US" sz="2000" dirty="0">
              <a:ea typeface="ＭＳ Ｐゴシック" pitchFamily="1" charset="-128"/>
            </a:endParaRPr>
          </a:p>
          <a:p>
            <a:pPr marL="0" lvl="1" indent="0" eaLnBrk="1" hangingPunct="1">
              <a:buClr>
                <a:schemeClr val="tx1">
                  <a:lumMod val="95000"/>
                  <a:lumOff val="5000"/>
                </a:schemeClr>
              </a:buClr>
              <a:buSzTx/>
              <a:buNone/>
            </a:pPr>
            <a:endParaRPr lang="en-US" sz="2000" dirty="0" smtClean="0">
              <a:ea typeface="ＭＳ Ｐゴシック" pitchFamily="1" charset="-128"/>
            </a:endParaRPr>
          </a:p>
          <a:p>
            <a:pPr lvl="1" eaLnBrk="1" hangingPunct="1">
              <a:buClr>
                <a:schemeClr val="tx1">
                  <a:lumMod val="95000"/>
                  <a:lumOff val="5000"/>
                </a:schemeClr>
              </a:buClr>
              <a:buSzTx/>
              <a:buFont typeface="Arial" panose="020B0604020202020204" pitchFamily="34" charset="0"/>
              <a:buChar char="•"/>
            </a:pPr>
            <a:endParaRPr lang="en-US" sz="2000" dirty="0" smtClean="0">
              <a:ea typeface="ＭＳ Ｐゴシック" pitchFamily="1" charset="-128"/>
            </a:endParaRPr>
          </a:p>
          <a:p>
            <a:pPr marL="457200" lvl="1" indent="0" eaLnBrk="1" hangingPunct="1">
              <a:buClr>
                <a:schemeClr val="tx1">
                  <a:lumMod val="95000"/>
                  <a:lumOff val="5000"/>
                </a:schemeClr>
              </a:buClr>
              <a:buSzTx/>
              <a:buNone/>
            </a:pPr>
            <a:endParaRPr lang="en-US" sz="2000" dirty="0" smtClean="0">
              <a:ea typeface="ＭＳ Ｐゴシック" pitchFamily="1" charset="-128"/>
            </a:endParaRPr>
          </a:p>
          <a:p>
            <a:pPr lvl="1" eaLnBrk="1" hangingPunct="1"/>
            <a:endParaRPr lang="en-US" sz="2000" dirty="0" smtClean="0">
              <a:ea typeface="ＭＳ Ｐゴシック" pitchFamily="1" charset="-128"/>
            </a:endParaRPr>
          </a:p>
          <a:p>
            <a:pPr eaLnBrk="1" hangingPunct="1">
              <a:buFont typeface="Wingdings" pitchFamily="2" charset="2"/>
              <a:buNone/>
            </a:pPr>
            <a:endParaRPr lang="en-US" dirty="0" smtClean="0">
              <a:ea typeface="ＭＳ Ｐゴシック" pitchFamily="1" charset="-128"/>
            </a:endParaRPr>
          </a:p>
        </p:txBody>
      </p:sp>
      <p:sp>
        <p:nvSpPr>
          <p:cNvPr id="4" name="Slide Number Placeholder 3"/>
          <p:cNvSpPr>
            <a:spLocks noGrp="1"/>
          </p:cNvSpPr>
          <p:nvPr>
            <p:ph type="sldNum" sz="quarter" idx="4294967295"/>
          </p:nvPr>
        </p:nvSpPr>
        <p:spPr>
          <a:xfrm>
            <a:off x="8374063" y="6305550"/>
            <a:ext cx="769937"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100</a:t>
            </a:fld>
            <a:endParaRPr lang="en-US" dirty="0">
              <a:solidFill>
                <a:srgbClr val="F3F2DC">
                  <a:shade val="50000"/>
                  <a:satMod val="200000"/>
                </a:srgbClr>
              </a:solidFill>
            </a:endParaRPr>
          </a:p>
        </p:txBody>
      </p:sp>
      <p:pic>
        <p:nvPicPr>
          <p:cNvPr id="2" name="Picture 2" descr="C:\Users\Glenda\AppData\Local\Microsoft\Windows\Temporary Internet Files\Content.IE5\XJ006RMK\MC900088872[1].wmf"/>
          <p:cNvPicPr>
            <a:picLocks noChangeAspect="1" noChangeArrowheads="1"/>
          </p:cNvPicPr>
          <p:nvPr/>
        </p:nvPicPr>
        <p:blipFill>
          <a:blip r:embed="rId3" cstate="print"/>
          <a:srcRect/>
          <a:stretch>
            <a:fillRect/>
          </a:stretch>
        </p:blipFill>
        <p:spPr bwMode="auto">
          <a:xfrm>
            <a:off x="5465617" y="4114801"/>
            <a:ext cx="2317397" cy="1766454"/>
          </a:xfrm>
          <a:prstGeom prst="rect">
            <a:avLst/>
          </a:prstGeom>
          <a:noFill/>
        </p:spPr>
      </p:pic>
    </p:spTree>
    <p:extLst>
      <p:ext uri="{BB962C8B-B14F-4D97-AF65-F5344CB8AC3E}">
        <p14:creationId xmlns:p14="http://schemas.microsoft.com/office/powerpoint/2010/main" val="392573688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0" y="304800"/>
            <a:ext cx="8613775" cy="617538"/>
          </a:xfrm>
        </p:spPr>
        <p:txBody>
          <a:bodyPr>
            <a:normAutofit fontScale="90000"/>
          </a:bodyPr>
          <a:lstStyle/>
          <a:p>
            <a:pPr eaLnBrk="1" hangingPunct="1"/>
            <a:r>
              <a:rPr lang="en-US" sz="3200" dirty="0" smtClean="0">
                <a:ea typeface="ＭＳ Ｐゴシック" pitchFamily="1" charset="-128"/>
              </a:rPr>
              <a:t> </a:t>
            </a:r>
            <a:r>
              <a:rPr lang="en-US" sz="4000" b="1" dirty="0" smtClean="0">
                <a:ea typeface="ＭＳ Ｐゴシック" pitchFamily="1" charset="-128"/>
              </a:rPr>
              <a:t>SF424 Training Instructions, T 420 </a:t>
            </a:r>
          </a:p>
        </p:txBody>
      </p:sp>
      <p:sp>
        <p:nvSpPr>
          <p:cNvPr id="97283" name="Rectangle 3"/>
          <p:cNvSpPr>
            <a:spLocks noGrp="1" noChangeArrowheads="1"/>
          </p:cNvSpPr>
          <p:nvPr>
            <p:ph idx="4294967295"/>
          </p:nvPr>
        </p:nvSpPr>
        <p:spPr>
          <a:xfrm>
            <a:off x="419724" y="1190625"/>
            <a:ext cx="8194051" cy="4649788"/>
          </a:xfrm>
        </p:spPr>
        <p:txBody>
          <a:bodyPr>
            <a:normAutofit/>
          </a:bodyPr>
          <a:lstStyle/>
          <a:p>
            <a:pPr eaLnBrk="1" hangingPunct="1">
              <a:buFont typeface="Wingdings" pitchFamily="2" charset="2"/>
              <a:buNone/>
            </a:pPr>
            <a:r>
              <a:rPr lang="en-US" sz="2800" b="1" dirty="0" smtClean="0">
                <a:ea typeface="ＭＳ Ｐゴシック" pitchFamily="1" charset="-128"/>
              </a:rPr>
              <a:t>Other Training Program Section</a:t>
            </a:r>
          </a:p>
          <a:p>
            <a:pPr eaLnBrk="1" hangingPunct="1">
              <a:buFont typeface="Wingdings" pitchFamily="2" charset="2"/>
              <a:buNone/>
            </a:pPr>
            <a:endParaRPr lang="en-US" sz="1000" dirty="0" smtClean="0">
              <a:ea typeface="ＭＳ Ｐゴシック" pitchFamily="1" charset="-128"/>
            </a:endParaRPr>
          </a:p>
          <a:p>
            <a:pPr marL="82296" indent="0" eaLnBrk="1" hangingPunct="1">
              <a:buClr>
                <a:schemeClr val="tx1">
                  <a:lumMod val="95000"/>
                  <a:lumOff val="5000"/>
                </a:schemeClr>
              </a:buClr>
              <a:buSzTx/>
              <a:buNone/>
            </a:pPr>
            <a:r>
              <a:rPr lang="en-US" sz="2800" b="1" dirty="0" smtClean="0">
                <a:ea typeface="ＭＳ Ｐゴシック" pitchFamily="1" charset="-128"/>
              </a:rPr>
              <a:t>12.  Vertebrate Animals</a:t>
            </a:r>
          </a:p>
          <a:p>
            <a:pPr lvl="1">
              <a:buClr>
                <a:schemeClr val="tx1">
                  <a:lumMod val="95000"/>
                  <a:lumOff val="5000"/>
                </a:schemeClr>
              </a:buClr>
              <a:buFont typeface="Arial" panose="020B0604020202020204" pitchFamily="34" charset="0"/>
              <a:buChar char="•"/>
            </a:pPr>
            <a:r>
              <a:rPr lang="en-US" sz="2000" dirty="0" smtClean="0">
                <a:ea typeface="ＭＳ Ｐゴシック" pitchFamily="1" charset="-128"/>
              </a:rPr>
              <a:t>Complete if you answer “yes” to the question, “Are vertebrate animals used?”</a:t>
            </a:r>
          </a:p>
          <a:p>
            <a:pPr lvl="1">
              <a:buClr>
                <a:schemeClr val="tx1">
                  <a:lumMod val="95000"/>
                  <a:lumOff val="5000"/>
                </a:schemeClr>
              </a:buClr>
              <a:buFont typeface="Arial" panose="020B0604020202020204" pitchFamily="34" charset="0"/>
              <a:buChar char="•"/>
            </a:pPr>
            <a:r>
              <a:rPr lang="en-US" sz="2000" dirty="0" smtClean="0">
                <a:ea typeface="ＭＳ Ｐゴシック" pitchFamily="1" charset="-128"/>
              </a:rPr>
              <a:t>Describe </a:t>
            </a:r>
            <a:r>
              <a:rPr lang="en-US" sz="2000" dirty="0">
                <a:ea typeface="ＭＳ Ｐゴシック" pitchFamily="1" charset="-128"/>
              </a:rPr>
              <a:t>how institution will ensure that trainees only participate in </a:t>
            </a:r>
            <a:r>
              <a:rPr lang="en-US" sz="2000" dirty="0" smtClean="0">
                <a:ea typeface="ＭＳ Ｐゴシック" pitchFamily="1" charset="-128"/>
              </a:rPr>
              <a:t> IACUC approved vertebrate animal research when:  (a</a:t>
            </a:r>
            <a:r>
              <a:rPr lang="en-US" sz="2000" dirty="0">
                <a:ea typeface="ＭＳ Ｐゴシック" pitchFamily="1" charset="-128"/>
              </a:rPr>
              <a:t>) </a:t>
            </a:r>
            <a:r>
              <a:rPr lang="en-US" sz="2000" dirty="0" smtClean="0">
                <a:ea typeface="ＭＳ Ｐゴシック" pitchFamily="1" charset="-128"/>
              </a:rPr>
              <a:t>the training program uses live vertebrate animas only as part of other research project grants, and (b) The Training Grant Award does not support the purchase, use, or husbandry of live vertebrate animals for this research</a:t>
            </a:r>
            <a:endParaRPr lang="en-US" sz="2800" dirty="0" smtClean="0">
              <a:ea typeface="ＭＳ Ｐゴシック" pitchFamily="1" charset="-128"/>
            </a:endParaRPr>
          </a:p>
        </p:txBody>
      </p:sp>
      <p:sp>
        <p:nvSpPr>
          <p:cNvPr id="2" name="Slide Number Placeholder 1"/>
          <p:cNvSpPr>
            <a:spLocks noGrp="1"/>
          </p:cNvSpPr>
          <p:nvPr>
            <p:ph type="sldNum" sz="quarter" idx="4294967295"/>
          </p:nvPr>
        </p:nvSpPr>
        <p:spPr>
          <a:xfrm>
            <a:off x="8375650" y="6305550"/>
            <a:ext cx="76835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101</a:t>
            </a:fld>
            <a:endParaRPr lang="en-US">
              <a:solidFill>
                <a:srgbClr val="F3F2DC">
                  <a:shade val="50000"/>
                  <a:satMod val="200000"/>
                </a:srgbClr>
              </a:solidFill>
            </a:endParaRPr>
          </a:p>
        </p:txBody>
      </p:sp>
      <p:pic>
        <p:nvPicPr>
          <p:cNvPr id="56322" name="Picture 2" descr="C:\Documents and Settings\bkavanaugh\Local Settings\Temporary Internet Files\Content.IE5\33R9IOGB\MC900446060[1].wmf"/>
          <p:cNvPicPr>
            <a:picLocks noChangeAspect="1" noChangeArrowheads="1"/>
          </p:cNvPicPr>
          <p:nvPr/>
        </p:nvPicPr>
        <p:blipFill>
          <a:blip r:embed="rId3" cstate="print"/>
          <a:srcRect/>
          <a:stretch>
            <a:fillRect/>
          </a:stretch>
        </p:blipFill>
        <p:spPr bwMode="auto">
          <a:xfrm>
            <a:off x="6081484" y="1117600"/>
            <a:ext cx="2191657" cy="1204685"/>
          </a:xfrm>
          <a:prstGeom prst="rect">
            <a:avLst/>
          </a:prstGeom>
          <a:noFill/>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228600" y="228600"/>
            <a:ext cx="8915400" cy="838200"/>
          </a:xfrm>
        </p:spPr>
        <p:txBody>
          <a:bodyPr>
            <a:normAutofit/>
          </a:bodyPr>
          <a:lstStyle/>
          <a:p>
            <a:pPr eaLnBrk="1" hangingPunct="1"/>
            <a:r>
              <a:rPr lang="en-US" sz="3600" b="1" dirty="0" smtClean="0">
                <a:ea typeface="ＭＳ Ｐゴシック" pitchFamily="1" charset="-128"/>
              </a:rPr>
              <a:t>SF424 Training Instructions, T. 420</a:t>
            </a:r>
          </a:p>
        </p:txBody>
      </p:sp>
      <p:sp>
        <p:nvSpPr>
          <p:cNvPr id="98307" name="Rectangle 3"/>
          <p:cNvSpPr>
            <a:spLocks noGrp="1" noChangeArrowheads="1"/>
          </p:cNvSpPr>
          <p:nvPr>
            <p:ph idx="4294967295"/>
          </p:nvPr>
        </p:nvSpPr>
        <p:spPr>
          <a:xfrm>
            <a:off x="228601" y="1204913"/>
            <a:ext cx="8915400" cy="3787775"/>
          </a:xfrm>
        </p:spPr>
        <p:txBody>
          <a:bodyPr/>
          <a:lstStyle/>
          <a:p>
            <a:pPr marL="0" indent="0" eaLnBrk="1" hangingPunct="1">
              <a:lnSpc>
                <a:spcPct val="90000"/>
              </a:lnSpc>
              <a:buClrTx/>
              <a:buSzPct val="100000"/>
              <a:buNone/>
            </a:pPr>
            <a:r>
              <a:rPr lang="en-US" sz="2800" b="1" dirty="0" smtClean="0">
                <a:ea typeface="ＭＳ Ｐゴシック" pitchFamily="1" charset="-128"/>
              </a:rPr>
              <a:t>Other Training Program Section</a:t>
            </a:r>
          </a:p>
          <a:p>
            <a:pPr eaLnBrk="1" hangingPunct="1">
              <a:lnSpc>
                <a:spcPct val="90000"/>
              </a:lnSpc>
              <a:buFont typeface="Wingdings" pitchFamily="2" charset="2"/>
              <a:buNone/>
            </a:pPr>
            <a:endParaRPr lang="en-US" sz="800" dirty="0" smtClean="0">
              <a:ea typeface="ＭＳ Ｐゴシック" pitchFamily="1" charset="-128"/>
            </a:endParaRPr>
          </a:p>
          <a:p>
            <a:pPr marL="401638" lvl="1" indent="-401638" eaLnBrk="1" hangingPunct="1">
              <a:lnSpc>
                <a:spcPct val="90000"/>
              </a:lnSpc>
              <a:buClr>
                <a:schemeClr val="tx1">
                  <a:lumMod val="95000"/>
                  <a:lumOff val="5000"/>
                </a:schemeClr>
              </a:buClr>
              <a:buNone/>
            </a:pPr>
            <a:r>
              <a:rPr lang="en-US" b="1" dirty="0" smtClean="0">
                <a:ea typeface="ＭＳ Ｐゴシック" pitchFamily="1" charset="-128"/>
              </a:rPr>
              <a:t>13.  Select Agent Research</a:t>
            </a:r>
          </a:p>
          <a:p>
            <a:pPr marL="682625" lvl="2" indent="-25400">
              <a:lnSpc>
                <a:spcPct val="90000"/>
              </a:lnSpc>
              <a:buClr>
                <a:schemeClr val="tx1">
                  <a:lumMod val="95000"/>
                  <a:lumOff val="5000"/>
                </a:schemeClr>
              </a:buClr>
              <a:buFont typeface="Arial" panose="020B0604020202020204" pitchFamily="34" charset="0"/>
              <a:buChar char="•"/>
            </a:pPr>
            <a:r>
              <a:rPr lang="en-US" dirty="0" smtClean="0">
                <a:ea typeface="ＭＳ Ｐゴシック" pitchFamily="1" charset="-128"/>
              </a:rPr>
              <a:t>If participating faculty are conducting or plan to conduct research involving select agents in which trainees may participate, follow instructions in 400 – PHS 398 Research Plan Form, Select Agent Research.</a:t>
            </a:r>
            <a:endParaRPr lang="en-US" dirty="0">
              <a:ea typeface="ＭＳ Ｐゴシック" pitchFamily="1" charset="-128"/>
            </a:endParaRPr>
          </a:p>
          <a:p>
            <a:pPr lvl="1" eaLnBrk="1" hangingPunct="1">
              <a:lnSpc>
                <a:spcPct val="90000"/>
              </a:lnSpc>
              <a:buClr>
                <a:schemeClr val="tx1">
                  <a:lumMod val="95000"/>
                  <a:lumOff val="5000"/>
                </a:schemeClr>
              </a:buClr>
              <a:buFont typeface="Arial" panose="020B0604020202020204" pitchFamily="34" charset="0"/>
              <a:buChar char="•"/>
            </a:pPr>
            <a:endParaRPr lang="en-US" sz="2400" dirty="0" smtClean="0">
              <a:ea typeface="ＭＳ Ｐゴシック" pitchFamily="1" charset="-128"/>
            </a:endParaRPr>
          </a:p>
          <a:p>
            <a:pPr eaLnBrk="1" hangingPunct="1">
              <a:lnSpc>
                <a:spcPct val="90000"/>
              </a:lnSpc>
              <a:buFont typeface="Wingdings" pitchFamily="2" charset="2"/>
              <a:buNone/>
            </a:pPr>
            <a:endParaRPr lang="en-US" sz="2400" dirty="0" smtClean="0">
              <a:ea typeface="ＭＳ Ｐゴシック" pitchFamily="1" charset="-128"/>
            </a:endParaRPr>
          </a:p>
        </p:txBody>
      </p:sp>
      <p:sp>
        <p:nvSpPr>
          <p:cNvPr id="2" name="Slide Number Placeholder 1"/>
          <p:cNvSpPr>
            <a:spLocks noGrp="1"/>
          </p:cNvSpPr>
          <p:nvPr>
            <p:ph type="sldNum" sz="quarter" idx="4294967295"/>
          </p:nvPr>
        </p:nvSpPr>
        <p:spPr>
          <a:xfrm>
            <a:off x="8461375" y="6305550"/>
            <a:ext cx="682625"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102</a:t>
            </a:fld>
            <a:endParaRPr lang="en-US" dirty="0">
              <a:solidFill>
                <a:srgbClr val="F3F2DC">
                  <a:shade val="50000"/>
                  <a:satMod val="200000"/>
                </a:srgbClr>
              </a:solidFill>
            </a:endParaRPr>
          </a:p>
        </p:txBody>
      </p:sp>
      <p:pic>
        <p:nvPicPr>
          <p:cNvPr id="27653" name="Picture 5" descr="C:\Users\gbullock\AppData\Local\Microsoft\Windows\Temporary Internet Files\Content.IE5\6C5NXQ7V\MC90005694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8628" y="3976914"/>
            <a:ext cx="2968171" cy="19874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a:xfrm>
            <a:off x="0" y="0"/>
            <a:ext cx="8521700" cy="1143000"/>
          </a:xfrm>
        </p:spPr>
        <p:txBody>
          <a:bodyPr/>
          <a:lstStyle/>
          <a:p>
            <a:pPr eaLnBrk="1" hangingPunct="1"/>
            <a:r>
              <a:rPr lang="en-US" sz="2800" dirty="0" smtClean="0">
                <a:ea typeface="ＭＳ Ｐゴシック" pitchFamily="1" charset="-128"/>
              </a:rPr>
              <a:t> </a:t>
            </a:r>
            <a:r>
              <a:rPr lang="en-US" sz="3600" b="1" dirty="0" smtClean="0">
                <a:ea typeface="ＭＳ Ｐゴシック" pitchFamily="1" charset="-128"/>
              </a:rPr>
              <a:t>SF424 Training Instructions, T. 420</a:t>
            </a:r>
          </a:p>
        </p:txBody>
      </p:sp>
      <p:sp>
        <p:nvSpPr>
          <p:cNvPr id="99331" name="Rectangle 3"/>
          <p:cNvSpPr>
            <a:spLocks noGrp="1" noChangeArrowheads="1"/>
          </p:cNvSpPr>
          <p:nvPr>
            <p:ph idx="4294967295"/>
          </p:nvPr>
        </p:nvSpPr>
        <p:spPr>
          <a:xfrm>
            <a:off x="404735" y="1143000"/>
            <a:ext cx="8484432" cy="3916363"/>
          </a:xfrm>
        </p:spPr>
        <p:txBody>
          <a:bodyPr>
            <a:normAutofit/>
          </a:bodyPr>
          <a:lstStyle/>
          <a:p>
            <a:pPr eaLnBrk="1" hangingPunct="1">
              <a:buFont typeface="Wingdings" pitchFamily="2" charset="2"/>
              <a:buNone/>
            </a:pPr>
            <a:r>
              <a:rPr lang="en-US" sz="2800" b="1" dirty="0" smtClean="0">
                <a:ea typeface="ＭＳ Ｐゴシック" pitchFamily="1" charset="-128"/>
              </a:rPr>
              <a:t>Other Training Program Section</a:t>
            </a:r>
          </a:p>
          <a:p>
            <a:pPr marL="457200" lvl="1" indent="0">
              <a:buClr>
                <a:schemeClr val="tx1">
                  <a:lumMod val="95000"/>
                  <a:lumOff val="5000"/>
                </a:schemeClr>
              </a:buClr>
              <a:buNone/>
            </a:pPr>
            <a:endParaRPr lang="en-US" sz="2000" dirty="0" smtClean="0">
              <a:ea typeface="ＭＳ Ｐゴシック" pitchFamily="1" charset="-128"/>
            </a:endParaRPr>
          </a:p>
          <a:p>
            <a:pPr marL="82296" indent="0" eaLnBrk="1" hangingPunct="1">
              <a:buClr>
                <a:schemeClr val="tx1">
                  <a:lumMod val="95000"/>
                  <a:lumOff val="5000"/>
                </a:schemeClr>
              </a:buClr>
              <a:buSzTx/>
              <a:buNone/>
            </a:pPr>
            <a:r>
              <a:rPr lang="en-US" sz="2800" dirty="0" smtClean="0">
                <a:ea typeface="ＭＳ Ｐゴシック" pitchFamily="1" charset="-128"/>
              </a:rPr>
              <a:t>14</a:t>
            </a:r>
            <a:r>
              <a:rPr lang="en-US" sz="2800" b="1" dirty="0" smtClean="0">
                <a:ea typeface="ＭＳ Ｐゴシック" pitchFamily="1" charset="-128"/>
              </a:rPr>
              <a:t>.  Consortium and Contractual Arrangements</a:t>
            </a:r>
          </a:p>
          <a:p>
            <a:pPr lvl="1">
              <a:buClr>
                <a:schemeClr val="tx1">
                  <a:lumMod val="95000"/>
                  <a:lumOff val="5000"/>
                </a:schemeClr>
              </a:buClr>
              <a:buFont typeface="Arial" panose="020B0604020202020204" pitchFamily="34" charset="0"/>
              <a:buChar char="•"/>
            </a:pPr>
            <a:r>
              <a:rPr lang="en-US" sz="2000" dirty="0" smtClean="0">
                <a:ea typeface="ＭＳ Ｐゴシック" pitchFamily="1" charset="-128"/>
              </a:rPr>
              <a:t>Describe any programmatic, fiscal, or administrative arrangements between the applicant organization and other participating organizations </a:t>
            </a:r>
          </a:p>
          <a:p>
            <a:pPr marL="402336" lvl="1" indent="0">
              <a:buClr>
                <a:schemeClr val="tx1">
                  <a:lumMod val="95000"/>
                  <a:lumOff val="5000"/>
                </a:schemeClr>
              </a:buClr>
              <a:buNone/>
            </a:pPr>
            <a:endParaRPr lang="en-US" sz="1600" dirty="0" smtClean="0">
              <a:ea typeface="ＭＳ Ｐゴシック" pitchFamily="1" charset="-128"/>
            </a:endParaRPr>
          </a:p>
          <a:p>
            <a:pPr marL="82296" indent="0">
              <a:buClr>
                <a:schemeClr val="tx1">
                  <a:lumMod val="95000"/>
                  <a:lumOff val="5000"/>
                </a:schemeClr>
              </a:buClr>
              <a:buSzTx/>
              <a:buNone/>
            </a:pPr>
            <a:endParaRPr lang="en-US" sz="2000" dirty="0" smtClean="0">
              <a:ea typeface="ＭＳ Ｐゴシック" pitchFamily="1" charset="-128"/>
            </a:endParaRPr>
          </a:p>
          <a:p>
            <a:pPr eaLnBrk="1" hangingPunct="1">
              <a:buFont typeface="Wingdings" pitchFamily="2" charset="2"/>
              <a:buNone/>
            </a:pPr>
            <a:endParaRPr lang="en-US" dirty="0" smtClean="0">
              <a:ea typeface="ＭＳ Ｐゴシック" pitchFamily="1" charset="-128"/>
            </a:endParaRPr>
          </a:p>
        </p:txBody>
      </p:sp>
      <p:sp>
        <p:nvSpPr>
          <p:cNvPr id="2" name="Slide Number Placeholder 1"/>
          <p:cNvSpPr>
            <a:spLocks noGrp="1"/>
          </p:cNvSpPr>
          <p:nvPr>
            <p:ph type="sldNum" sz="quarter" idx="4294967295"/>
          </p:nvPr>
        </p:nvSpPr>
        <p:spPr>
          <a:xfrm>
            <a:off x="8491538" y="6305550"/>
            <a:ext cx="652462"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103</a:t>
            </a:fld>
            <a:endParaRPr lang="en-US" dirty="0">
              <a:solidFill>
                <a:srgbClr val="F3F2DC">
                  <a:shade val="50000"/>
                  <a:satMod val="200000"/>
                </a:srgbClr>
              </a:solidFill>
            </a:endParaRPr>
          </a:p>
        </p:txBody>
      </p:sp>
      <p:pic>
        <p:nvPicPr>
          <p:cNvPr id="2050" name="Picture 2" descr="C:\Users\Glenda.HEML1FW45Q1D\AppData\Local\Microsoft\Windows\Temporary Internet Files\Content.IE5\FTMVHGUZ\MC90043751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5515" y="4538647"/>
            <a:ext cx="2221787" cy="17669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0" y="76200"/>
            <a:ext cx="8374063" cy="1143000"/>
          </a:xfrm>
        </p:spPr>
        <p:txBody>
          <a:bodyPr>
            <a:normAutofit/>
          </a:bodyPr>
          <a:lstStyle/>
          <a:p>
            <a:pPr eaLnBrk="1" hangingPunct="1"/>
            <a:r>
              <a:rPr lang="en-US" sz="4000" dirty="0" smtClean="0">
                <a:ea typeface="ＭＳ Ｐゴシック" pitchFamily="1" charset="-128"/>
              </a:rPr>
              <a:t>   </a:t>
            </a:r>
            <a:r>
              <a:rPr lang="en-US" sz="3600" b="1" dirty="0" smtClean="0">
                <a:ea typeface="ＭＳ Ｐゴシック" pitchFamily="1" charset="-128"/>
              </a:rPr>
              <a:t>SF424 Training  Instructions, T. 420</a:t>
            </a:r>
          </a:p>
        </p:txBody>
      </p:sp>
      <p:sp>
        <p:nvSpPr>
          <p:cNvPr id="102403" name="Rectangle 3"/>
          <p:cNvSpPr>
            <a:spLocks noGrp="1" noChangeArrowheads="1"/>
          </p:cNvSpPr>
          <p:nvPr>
            <p:ph idx="4294967295"/>
          </p:nvPr>
        </p:nvSpPr>
        <p:spPr>
          <a:xfrm>
            <a:off x="659566" y="1219200"/>
            <a:ext cx="8094690" cy="4738688"/>
          </a:xfrm>
        </p:spPr>
        <p:txBody>
          <a:bodyPr>
            <a:normAutofit fontScale="92500"/>
          </a:bodyPr>
          <a:lstStyle/>
          <a:p>
            <a:pPr eaLnBrk="1" hangingPunct="1">
              <a:buFont typeface="Wingdings" pitchFamily="2" charset="2"/>
              <a:buNone/>
            </a:pPr>
            <a:r>
              <a:rPr lang="en-US" sz="3000" b="1" dirty="0" smtClean="0">
                <a:ea typeface="ＭＳ Ｐゴシック" pitchFamily="1" charset="-128"/>
              </a:rPr>
              <a:t>Other Training Program Section</a:t>
            </a:r>
          </a:p>
          <a:p>
            <a:pPr eaLnBrk="1" hangingPunct="1">
              <a:buFont typeface="Wingdings" pitchFamily="2" charset="2"/>
              <a:buNone/>
            </a:pPr>
            <a:endParaRPr lang="en-US" sz="800" dirty="0" smtClean="0">
              <a:ea typeface="ＭＳ Ｐゴシック" pitchFamily="1" charset="-128"/>
            </a:endParaRPr>
          </a:p>
          <a:p>
            <a:pPr marL="539496" indent="-457200" eaLnBrk="1" hangingPunct="1">
              <a:buClr>
                <a:schemeClr val="tx1">
                  <a:lumMod val="95000"/>
                  <a:lumOff val="5000"/>
                </a:schemeClr>
              </a:buClr>
              <a:buSzTx/>
              <a:buAutoNum type="arabicPeriod" startAt="15"/>
            </a:pPr>
            <a:r>
              <a:rPr lang="en-US" sz="3000" b="1" dirty="0" smtClean="0">
                <a:ea typeface="ＭＳ Ｐゴシック" pitchFamily="1" charset="-128"/>
              </a:rPr>
              <a:t>  Appendix</a:t>
            </a:r>
          </a:p>
          <a:p>
            <a:pPr marL="425196">
              <a:buClr>
                <a:schemeClr val="tx1">
                  <a:lumMod val="95000"/>
                  <a:lumOff val="5000"/>
                </a:schemeClr>
              </a:buClr>
            </a:pPr>
            <a:r>
              <a:rPr lang="en-US" sz="2400" dirty="0" smtClean="0">
                <a:ea typeface="ＭＳ Ｐゴシック" pitchFamily="1" charset="-128"/>
              </a:rPr>
              <a:t>Maximum of 10 pdf attachments, If more than 10 needed, combine them</a:t>
            </a:r>
          </a:p>
          <a:p>
            <a:pPr marL="425196">
              <a:buClr>
                <a:schemeClr val="tx1">
                  <a:lumMod val="95000"/>
                  <a:lumOff val="5000"/>
                </a:schemeClr>
              </a:buClr>
            </a:pPr>
            <a:r>
              <a:rPr lang="en-US" sz="2400" dirty="0" smtClean="0">
                <a:ea typeface="ＭＳ Ｐゴシック" pitchFamily="1" charset="-128"/>
              </a:rPr>
              <a:t>Include a summary sheet listing all of the items included</a:t>
            </a:r>
          </a:p>
          <a:p>
            <a:pPr marL="425196">
              <a:buClr>
                <a:schemeClr val="tx1">
                  <a:lumMod val="95000"/>
                  <a:lumOff val="5000"/>
                </a:schemeClr>
              </a:buClr>
            </a:pPr>
            <a:r>
              <a:rPr lang="en-US" sz="2400" dirty="0" smtClean="0">
                <a:ea typeface="ＭＳ Ｐゴシック" pitchFamily="1" charset="-128"/>
              </a:rPr>
              <a:t>Research publications of trainees and mentors not applicable</a:t>
            </a:r>
          </a:p>
          <a:p>
            <a:pPr marL="425196">
              <a:buClr>
                <a:schemeClr val="tx1">
                  <a:lumMod val="95000"/>
                  <a:lumOff val="5000"/>
                </a:schemeClr>
              </a:buClr>
            </a:pPr>
            <a:r>
              <a:rPr lang="en-US" sz="2400" dirty="0" smtClean="0">
                <a:ea typeface="ＭＳ Ｐゴシック" pitchFamily="1" charset="-128"/>
              </a:rPr>
              <a:t>Additional (not required) tables not allowable</a:t>
            </a:r>
          </a:p>
          <a:p>
            <a:pPr marL="425196">
              <a:buClr>
                <a:schemeClr val="tx1">
                  <a:lumMod val="95000"/>
                  <a:lumOff val="5000"/>
                </a:schemeClr>
              </a:buClr>
            </a:pPr>
            <a:r>
              <a:rPr lang="en-US" sz="2400" dirty="0" smtClean="0">
                <a:ea typeface="ＭＳ Ｐゴシック" pitchFamily="1" charset="-128"/>
              </a:rPr>
              <a:t>Unique to training grant applications – syllabi for key courses, retreat/seminar series, forms to document trainee progress, materials used in recruitment, meetings attended by students, student </a:t>
            </a:r>
            <a:r>
              <a:rPr lang="en-US" sz="2400" dirty="0" err="1" smtClean="0">
                <a:ea typeface="ＭＳ Ｐゴシック" pitchFamily="1" charset="-128"/>
              </a:rPr>
              <a:t>biosketches</a:t>
            </a:r>
            <a:endParaRPr lang="en-US" sz="2400" dirty="0" smtClean="0">
              <a:ea typeface="ＭＳ Ｐゴシック" pitchFamily="1" charset="-128"/>
            </a:endParaRPr>
          </a:p>
          <a:p>
            <a:pPr marL="425196">
              <a:buClr>
                <a:schemeClr val="tx1">
                  <a:lumMod val="95000"/>
                  <a:lumOff val="5000"/>
                </a:schemeClr>
              </a:buClr>
            </a:pPr>
            <a:endParaRPr lang="en-US" sz="2400" dirty="0" smtClean="0">
              <a:ea typeface="ＭＳ Ｐゴシック" pitchFamily="1" charset="-128"/>
            </a:endParaRPr>
          </a:p>
          <a:p>
            <a:pPr eaLnBrk="1" hangingPunct="1">
              <a:buFont typeface="Wingdings" pitchFamily="2" charset="2"/>
              <a:buNone/>
            </a:pPr>
            <a:endParaRPr lang="en-US" dirty="0" smtClean="0">
              <a:ea typeface="ＭＳ Ｐゴシック" pitchFamily="1" charset="-128"/>
            </a:endParaRPr>
          </a:p>
        </p:txBody>
      </p:sp>
      <p:sp>
        <p:nvSpPr>
          <p:cNvPr id="2" name="Slide Number Placeholder 1"/>
          <p:cNvSpPr>
            <a:spLocks noGrp="1"/>
          </p:cNvSpPr>
          <p:nvPr>
            <p:ph type="sldNum" sz="quarter" idx="4294967295"/>
          </p:nvPr>
        </p:nvSpPr>
        <p:spPr>
          <a:xfrm>
            <a:off x="8355013" y="6305550"/>
            <a:ext cx="788987"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104</a:t>
            </a:fld>
            <a:endParaRPr lang="en-US">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0" y="76200"/>
            <a:ext cx="8374063" cy="1143000"/>
          </a:xfrm>
        </p:spPr>
        <p:txBody>
          <a:bodyPr>
            <a:normAutofit/>
          </a:bodyPr>
          <a:lstStyle/>
          <a:p>
            <a:pPr eaLnBrk="1" hangingPunct="1"/>
            <a:r>
              <a:rPr lang="en-US" sz="4000" dirty="0" smtClean="0">
                <a:ea typeface="ＭＳ Ｐゴシック" pitchFamily="1" charset="-128"/>
              </a:rPr>
              <a:t>   </a:t>
            </a:r>
            <a:r>
              <a:rPr lang="en-US" sz="3600" b="1" dirty="0" smtClean="0">
                <a:ea typeface="ＭＳ Ｐゴシック" pitchFamily="1" charset="-128"/>
              </a:rPr>
              <a:t>SF424 Training Instructions, T. 600</a:t>
            </a:r>
          </a:p>
        </p:txBody>
      </p:sp>
      <p:sp>
        <p:nvSpPr>
          <p:cNvPr id="102403" name="Rectangle 3"/>
          <p:cNvSpPr>
            <a:spLocks noGrp="1" noChangeArrowheads="1"/>
          </p:cNvSpPr>
          <p:nvPr>
            <p:ph idx="4294967295"/>
          </p:nvPr>
        </p:nvSpPr>
        <p:spPr>
          <a:xfrm>
            <a:off x="479684" y="1060450"/>
            <a:ext cx="7981691" cy="4897438"/>
          </a:xfrm>
        </p:spPr>
        <p:txBody>
          <a:bodyPr>
            <a:normAutofit/>
          </a:bodyPr>
          <a:lstStyle/>
          <a:p>
            <a:pPr eaLnBrk="1" hangingPunct="1">
              <a:buFont typeface="Wingdings" pitchFamily="2" charset="2"/>
              <a:buNone/>
            </a:pPr>
            <a:endParaRPr lang="en-US" sz="800" dirty="0" smtClean="0">
              <a:ea typeface="ＭＳ Ｐゴシック" pitchFamily="1" charset="-128"/>
            </a:endParaRPr>
          </a:p>
          <a:p>
            <a:pPr marL="82296" indent="0">
              <a:buClr>
                <a:schemeClr val="tx1">
                  <a:lumMod val="95000"/>
                  <a:lumOff val="5000"/>
                </a:schemeClr>
              </a:buClr>
              <a:buNone/>
            </a:pPr>
            <a:r>
              <a:rPr lang="en-US" b="1" dirty="0" smtClean="0">
                <a:ea typeface="ＭＳ Ｐゴシック" pitchFamily="1" charset="-128"/>
              </a:rPr>
              <a:t>PHS Assignment Request Form</a:t>
            </a:r>
          </a:p>
          <a:p>
            <a:pPr marL="539496" indent="-457200">
              <a:buClr>
                <a:schemeClr val="tx1">
                  <a:lumMod val="95000"/>
                  <a:lumOff val="5000"/>
                </a:schemeClr>
              </a:buClr>
            </a:pPr>
            <a:r>
              <a:rPr lang="en-US" sz="2800" dirty="0" smtClean="0">
                <a:ea typeface="ＭＳ Ｐゴシック" pitchFamily="1" charset="-128"/>
              </a:rPr>
              <a:t>To communicate specific application assignment and review requests</a:t>
            </a:r>
          </a:p>
          <a:p>
            <a:pPr marL="539496" indent="-457200">
              <a:buClr>
                <a:schemeClr val="tx1">
                  <a:lumMod val="95000"/>
                  <a:lumOff val="5000"/>
                </a:schemeClr>
              </a:buClr>
            </a:pPr>
            <a:r>
              <a:rPr lang="en-US" sz="2800" dirty="0" smtClean="0">
                <a:ea typeface="ＭＳ Ｐゴシック" pitchFamily="1" charset="-128"/>
              </a:rPr>
              <a:t>Previously included in the Cover Letter attachment</a:t>
            </a:r>
          </a:p>
          <a:p>
            <a:pPr marL="539496" indent="-457200">
              <a:buClr>
                <a:schemeClr val="tx1">
                  <a:lumMod val="95000"/>
                  <a:lumOff val="5000"/>
                </a:schemeClr>
              </a:buClr>
            </a:pPr>
            <a:r>
              <a:rPr lang="en-US" sz="2800" dirty="0" smtClean="0">
                <a:ea typeface="ＭＳ Ｐゴシック" pitchFamily="1" charset="-128"/>
              </a:rPr>
              <a:t>Will not become part of the application nor provided to reviewers</a:t>
            </a:r>
          </a:p>
          <a:p>
            <a:pPr marL="539496" indent="-457200">
              <a:buClr>
                <a:schemeClr val="tx1">
                  <a:lumMod val="95000"/>
                  <a:lumOff val="5000"/>
                </a:schemeClr>
              </a:buClr>
            </a:pPr>
            <a:r>
              <a:rPr lang="en-US" sz="2800" dirty="0" smtClean="0">
                <a:ea typeface="ＭＳ Ｐゴシック" pitchFamily="1" charset="-128"/>
              </a:rPr>
              <a:t>Optional – However, only mechanism to impact assignment</a:t>
            </a:r>
          </a:p>
          <a:p>
            <a:pPr marL="539496" indent="-457200">
              <a:buClr>
                <a:schemeClr val="tx1">
                  <a:lumMod val="95000"/>
                  <a:lumOff val="5000"/>
                </a:schemeClr>
              </a:buClr>
            </a:pPr>
            <a:endParaRPr lang="en-US" sz="2800" dirty="0" smtClean="0">
              <a:ea typeface="ＭＳ Ｐゴシック" pitchFamily="1" charset="-128"/>
            </a:endParaRPr>
          </a:p>
          <a:p>
            <a:pPr marL="82296" indent="0">
              <a:buClr>
                <a:schemeClr val="tx1">
                  <a:lumMod val="95000"/>
                  <a:lumOff val="5000"/>
                </a:schemeClr>
              </a:buClr>
              <a:buNone/>
            </a:pPr>
            <a:endParaRPr lang="en-US" sz="2400" dirty="0" smtClean="0">
              <a:ea typeface="ＭＳ Ｐゴシック" pitchFamily="1" charset="-128"/>
            </a:endParaRPr>
          </a:p>
          <a:p>
            <a:pPr eaLnBrk="1" hangingPunct="1">
              <a:buFont typeface="Wingdings" pitchFamily="2" charset="2"/>
              <a:buNone/>
            </a:pPr>
            <a:endParaRPr lang="en-US" dirty="0" smtClean="0">
              <a:ea typeface="ＭＳ Ｐゴシック" pitchFamily="1" charset="-128"/>
            </a:endParaRPr>
          </a:p>
        </p:txBody>
      </p:sp>
      <p:sp>
        <p:nvSpPr>
          <p:cNvPr id="2" name="Slide Number Placeholder 1"/>
          <p:cNvSpPr>
            <a:spLocks noGrp="1"/>
          </p:cNvSpPr>
          <p:nvPr>
            <p:ph type="sldNum" sz="quarter" idx="4294967295"/>
          </p:nvPr>
        </p:nvSpPr>
        <p:spPr>
          <a:xfrm>
            <a:off x="8461375" y="6305550"/>
            <a:ext cx="682625"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105</a:t>
            </a:fld>
            <a:endParaRPr lang="en-US" dirty="0">
              <a:solidFill>
                <a:srgbClr val="F3F2DC">
                  <a:shade val="50000"/>
                  <a:satMod val="200000"/>
                </a:srgbClr>
              </a:solidFill>
            </a:endParaRPr>
          </a:p>
        </p:txBody>
      </p:sp>
    </p:spTree>
    <p:extLst>
      <p:ext uri="{BB962C8B-B14F-4D97-AF65-F5344CB8AC3E}">
        <p14:creationId xmlns:p14="http://schemas.microsoft.com/office/powerpoint/2010/main" val="233521853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8218488" cy="2133600"/>
          </a:xfrm>
        </p:spPr>
        <p:txBody>
          <a:bodyPr>
            <a:normAutofit/>
          </a:bodyPr>
          <a:lstStyle/>
          <a:p>
            <a:pPr algn="ctr"/>
            <a:r>
              <a:rPr lang="en-US" sz="3600" b="1" dirty="0" smtClean="0"/>
              <a:t>Congratulations </a:t>
            </a:r>
            <a:br>
              <a:rPr lang="en-US" sz="3600" b="1" dirty="0" smtClean="0"/>
            </a:br>
            <a:r>
              <a:rPr lang="en-US" sz="3600" b="1" dirty="0" smtClean="0"/>
              <a:t>you have an award!</a:t>
            </a:r>
            <a:br>
              <a:rPr lang="en-US" sz="3600" b="1" dirty="0" smtClean="0"/>
            </a:br>
            <a:endParaRPr lang="en-US" sz="3600" b="1" dirty="0"/>
          </a:p>
        </p:txBody>
      </p:sp>
      <p:sp>
        <p:nvSpPr>
          <p:cNvPr id="4" name="Slide Number Placeholder 3"/>
          <p:cNvSpPr>
            <a:spLocks noGrp="1"/>
          </p:cNvSpPr>
          <p:nvPr>
            <p:ph type="sldNum" sz="quarter" idx="4294967295"/>
          </p:nvPr>
        </p:nvSpPr>
        <p:spPr>
          <a:xfrm>
            <a:off x="8331200" y="6305550"/>
            <a:ext cx="8128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106</a:t>
            </a:fld>
            <a:endParaRPr lang="en-US" dirty="0">
              <a:solidFill>
                <a:srgbClr val="F3F2DC">
                  <a:shade val="50000"/>
                  <a:satMod val="200000"/>
                </a:srgbClr>
              </a:solidFill>
            </a:endParaRPr>
          </a:p>
        </p:txBody>
      </p:sp>
      <p:pic>
        <p:nvPicPr>
          <p:cNvPr id="7" name="Content Placeholder 6" descr="C:\Users\gbullock\AppData\Local\Microsoft\Windows\Temporary Internet Files\Content.IE5\4ZI0SLPH\MC900089923[1].wmf"/>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1289154" y="1978701"/>
            <a:ext cx="6385810" cy="4152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a:xfrm>
            <a:off x="1" y="228600"/>
            <a:ext cx="9144000" cy="838200"/>
          </a:xfrm>
        </p:spPr>
        <p:txBody>
          <a:bodyPr>
            <a:normAutofit/>
          </a:bodyPr>
          <a:lstStyle/>
          <a:p>
            <a:pPr eaLnBrk="1" hangingPunct="1"/>
            <a:r>
              <a:rPr lang="en-US" sz="3600" b="1" dirty="0" smtClean="0">
                <a:ea typeface="ＭＳ Ｐゴシック" pitchFamily="1" charset="-128"/>
              </a:rPr>
              <a:t>Award Process</a:t>
            </a:r>
          </a:p>
        </p:txBody>
      </p:sp>
      <p:sp>
        <p:nvSpPr>
          <p:cNvPr id="230403" name="Rectangle 3"/>
          <p:cNvSpPr>
            <a:spLocks noGrp="1" noChangeArrowheads="1"/>
          </p:cNvSpPr>
          <p:nvPr>
            <p:ph idx="4294967295"/>
          </p:nvPr>
        </p:nvSpPr>
        <p:spPr>
          <a:xfrm>
            <a:off x="0" y="1752600"/>
            <a:ext cx="8115300" cy="4454525"/>
          </a:xfrm>
        </p:spPr>
        <p:txBody>
          <a:bodyPr/>
          <a:lstStyle/>
          <a:p>
            <a:pPr lvl="1" eaLnBrk="1" hangingPunct="1">
              <a:buClr>
                <a:schemeClr val="tx1">
                  <a:lumMod val="95000"/>
                  <a:lumOff val="5000"/>
                </a:schemeClr>
              </a:buClr>
              <a:buFont typeface="Arial" panose="020B0604020202020204" pitchFamily="34" charset="0"/>
              <a:buChar char="•"/>
              <a:defRPr/>
            </a:pPr>
            <a:r>
              <a:rPr lang="en-US" dirty="0" smtClean="0"/>
              <a:t>Pre-award costs under T Awards are normally unallowable  </a:t>
            </a:r>
          </a:p>
          <a:p>
            <a:pPr lvl="1" eaLnBrk="1" hangingPunct="1">
              <a:buClr>
                <a:schemeClr val="tx1">
                  <a:lumMod val="95000"/>
                  <a:lumOff val="5000"/>
                </a:schemeClr>
              </a:buClr>
              <a:buFont typeface="Arial" panose="020B0604020202020204" pitchFamily="34" charset="0"/>
              <a:buChar char="•"/>
              <a:defRPr/>
            </a:pPr>
            <a:r>
              <a:rPr lang="en-US" u="sng" dirty="0" smtClean="0"/>
              <a:t>Typical</a:t>
            </a:r>
            <a:r>
              <a:rPr lang="en-US" dirty="0" smtClean="0"/>
              <a:t> </a:t>
            </a:r>
            <a:r>
              <a:rPr lang="en-US" dirty="0"/>
              <a:t>budget period of 12 months</a:t>
            </a:r>
          </a:p>
          <a:p>
            <a:pPr marL="402336" lvl="1" indent="0" eaLnBrk="1" hangingPunct="1">
              <a:buNone/>
              <a:defRPr/>
            </a:pPr>
            <a:endParaRPr lang="en-US" dirty="0" smtClean="0"/>
          </a:p>
          <a:p>
            <a:pPr marL="457200" lvl="1" indent="0" eaLnBrk="1" hangingPunct="1">
              <a:buFont typeface="Wingdings" charset="0"/>
              <a:buNone/>
              <a:defRPr/>
            </a:pPr>
            <a:endParaRPr lang="en-US" dirty="0"/>
          </a:p>
        </p:txBody>
      </p:sp>
      <p:sp>
        <p:nvSpPr>
          <p:cNvPr id="2" name="Slide Number Placeholder 1"/>
          <p:cNvSpPr>
            <a:spLocks noGrp="1"/>
          </p:cNvSpPr>
          <p:nvPr>
            <p:ph type="sldNum" sz="quarter" idx="4294967295"/>
          </p:nvPr>
        </p:nvSpPr>
        <p:spPr>
          <a:xfrm>
            <a:off x="8385175" y="6305550"/>
            <a:ext cx="758825"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107</a:t>
            </a:fld>
            <a:endParaRPr lang="en-US" dirty="0">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a:xfrm>
            <a:off x="179883" y="457200"/>
            <a:ext cx="8964117" cy="701675"/>
          </a:xfrm>
        </p:spPr>
        <p:txBody>
          <a:bodyPr>
            <a:normAutofit/>
          </a:bodyPr>
          <a:lstStyle/>
          <a:p>
            <a:pPr eaLnBrk="1" hangingPunct="1"/>
            <a:r>
              <a:rPr lang="en-US" sz="3600" b="1" dirty="0" smtClean="0">
                <a:ea typeface="ＭＳ Ｐゴシック" pitchFamily="1" charset="-128"/>
              </a:rPr>
              <a:t>Recruitment</a:t>
            </a:r>
          </a:p>
        </p:txBody>
      </p:sp>
      <p:sp>
        <p:nvSpPr>
          <p:cNvPr id="132099" name="Rectangle 3"/>
          <p:cNvSpPr>
            <a:spLocks noGrp="1" noChangeArrowheads="1"/>
          </p:cNvSpPr>
          <p:nvPr>
            <p:ph idx="4294967295"/>
          </p:nvPr>
        </p:nvSpPr>
        <p:spPr>
          <a:xfrm>
            <a:off x="179883" y="1676400"/>
            <a:ext cx="8604353" cy="4911725"/>
          </a:xfrm>
        </p:spPr>
        <p:txBody>
          <a:bodyPr>
            <a:normAutofit/>
          </a:bodyPr>
          <a:lstStyle/>
          <a:p>
            <a:pPr lvl="1" eaLnBrk="1" hangingPunct="1">
              <a:buFont typeface="Wingdings" pitchFamily="2" charset="2"/>
              <a:buNone/>
            </a:pPr>
            <a:r>
              <a:rPr lang="en-US" dirty="0" smtClean="0">
                <a:ea typeface="ＭＳ Ｐゴシック" pitchFamily="1" charset="-128"/>
              </a:rPr>
              <a:t>Keep in mind:</a:t>
            </a:r>
          </a:p>
          <a:p>
            <a:pPr lvl="1" eaLnBrk="1" hangingPunct="1">
              <a:buClr>
                <a:schemeClr val="tx1">
                  <a:lumMod val="95000"/>
                  <a:lumOff val="5000"/>
                </a:schemeClr>
              </a:buClr>
              <a:buFont typeface="Arial" panose="020B0604020202020204" pitchFamily="34" charset="0"/>
              <a:buChar char="•"/>
            </a:pPr>
            <a:r>
              <a:rPr lang="en-US" dirty="0" smtClean="0">
                <a:ea typeface="ＭＳ Ｐゴシック" pitchFamily="1" charset="-128"/>
              </a:rPr>
              <a:t>Trainees must be citizens or non-citizen nationals or admitted for permanent residence</a:t>
            </a:r>
          </a:p>
          <a:p>
            <a:pPr lvl="1" eaLnBrk="1" hangingPunct="1">
              <a:buClr>
                <a:schemeClr val="tx1">
                  <a:lumMod val="95000"/>
                  <a:lumOff val="5000"/>
                </a:schemeClr>
              </a:buClr>
              <a:buFont typeface="Arial" panose="020B0604020202020204" pitchFamily="34" charset="0"/>
              <a:buChar char="•"/>
            </a:pPr>
            <a:r>
              <a:rPr lang="en-US" dirty="0" err="1" smtClean="0">
                <a:ea typeface="ＭＳ Ｐゴシック" pitchFamily="1" charset="-128"/>
              </a:rPr>
              <a:t>Predocs</a:t>
            </a:r>
            <a:r>
              <a:rPr lang="en-US" dirty="0" smtClean="0">
                <a:ea typeface="ＭＳ Ｐゴシック" pitchFamily="1" charset="-128"/>
              </a:rPr>
              <a:t> must have received their bachelor</a:t>
            </a:r>
            <a:r>
              <a:rPr lang="ja-JP" altLang="en-US" dirty="0" smtClean="0">
                <a:ea typeface="ＭＳ Ｐゴシック" pitchFamily="1" charset="-128"/>
              </a:rPr>
              <a:t>’</a:t>
            </a:r>
            <a:r>
              <a:rPr lang="en-US" altLang="ja-JP" dirty="0" smtClean="0">
                <a:ea typeface="ＭＳ Ｐゴシック" pitchFamily="1" charset="-128"/>
              </a:rPr>
              <a:t>s degree by the start date of their appointment and enrolled in a program leading to a Ph.D.</a:t>
            </a:r>
          </a:p>
          <a:p>
            <a:pPr lvl="1" eaLnBrk="1" hangingPunct="1">
              <a:buClr>
                <a:schemeClr val="tx1">
                  <a:lumMod val="95000"/>
                  <a:lumOff val="5000"/>
                </a:schemeClr>
              </a:buClr>
              <a:buFont typeface="Arial" panose="020B0604020202020204" pitchFamily="34" charset="0"/>
              <a:buChar char="•"/>
            </a:pPr>
            <a:r>
              <a:rPr lang="en-US" dirty="0" err="1" smtClean="0">
                <a:ea typeface="ＭＳ Ｐゴシック" pitchFamily="1" charset="-128"/>
              </a:rPr>
              <a:t>Postdocs</a:t>
            </a:r>
            <a:r>
              <a:rPr lang="en-US" dirty="0" smtClean="0">
                <a:ea typeface="ＭＳ Ｐゴシック" pitchFamily="1" charset="-128"/>
              </a:rPr>
              <a:t> must have received their doctoral degree by the start date of their appointment</a:t>
            </a:r>
          </a:p>
        </p:txBody>
      </p:sp>
      <p:sp>
        <p:nvSpPr>
          <p:cNvPr id="2" name="Slide Number Placeholder 1"/>
          <p:cNvSpPr>
            <a:spLocks noGrp="1"/>
          </p:cNvSpPr>
          <p:nvPr>
            <p:ph type="sldNum" sz="quarter" idx="4294967295"/>
          </p:nvPr>
        </p:nvSpPr>
        <p:spPr>
          <a:xfrm>
            <a:off x="8345488" y="6305550"/>
            <a:ext cx="798512"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108</a:t>
            </a:fld>
            <a:endParaRPr lang="en-US" dirty="0">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idx="4294967295"/>
          </p:nvPr>
        </p:nvSpPr>
        <p:spPr>
          <a:xfrm>
            <a:off x="0" y="381000"/>
            <a:ext cx="9144000" cy="701675"/>
          </a:xfrm>
        </p:spPr>
        <p:txBody>
          <a:bodyPr>
            <a:normAutofit/>
          </a:bodyPr>
          <a:lstStyle/>
          <a:p>
            <a:pPr eaLnBrk="1" hangingPunct="1"/>
            <a:r>
              <a:rPr lang="en-US" sz="3600" b="1" dirty="0" smtClean="0">
                <a:ea typeface="ＭＳ Ｐゴシック" pitchFamily="1" charset="-128"/>
              </a:rPr>
              <a:t>Recruitment</a:t>
            </a:r>
          </a:p>
        </p:txBody>
      </p:sp>
      <p:sp>
        <p:nvSpPr>
          <p:cNvPr id="133123" name="Rectangle 3"/>
          <p:cNvSpPr>
            <a:spLocks noGrp="1" noChangeArrowheads="1"/>
          </p:cNvSpPr>
          <p:nvPr>
            <p:ph idx="4294967295"/>
          </p:nvPr>
        </p:nvSpPr>
        <p:spPr>
          <a:xfrm>
            <a:off x="239843" y="1600200"/>
            <a:ext cx="8679305" cy="4454525"/>
          </a:xfrm>
        </p:spPr>
        <p:txBody>
          <a:bodyPr/>
          <a:lstStyle/>
          <a:p>
            <a:pPr lvl="1" eaLnBrk="1" hangingPunct="1">
              <a:buClr>
                <a:schemeClr val="tx1">
                  <a:lumMod val="95000"/>
                  <a:lumOff val="5000"/>
                </a:schemeClr>
              </a:buClr>
              <a:buFont typeface="Arial" panose="020B0604020202020204" pitchFamily="34" charset="0"/>
              <a:buChar char="•"/>
            </a:pPr>
            <a:r>
              <a:rPr lang="en-US" dirty="0" smtClean="0">
                <a:ea typeface="ＭＳ Ｐゴシック" pitchFamily="1" charset="-128"/>
              </a:rPr>
              <a:t>Trainees may not be studying for an M.D. or D.D.S or other clinical training EXCEPT when in a formal combined program such as the M.D./Ph.D. </a:t>
            </a:r>
          </a:p>
          <a:p>
            <a:pPr marL="402336" lvl="1" indent="0" eaLnBrk="1" hangingPunct="1">
              <a:buClr>
                <a:schemeClr val="tx1">
                  <a:lumMod val="95000"/>
                  <a:lumOff val="5000"/>
                </a:schemeClr>
              </a:buClr>
              <a:buNone/>
            </a:pPr>
            <a:endParaRPr lang="en-US" dirty="0" smtClean="0">
              <a:ea typeface="ＭＳ Ｐゴシック" pitchFamily="1" charset="-128"/>
            </a:endParaRPr>
          </a:p>
          <a:p>
            <a:pPr lvl="1" eaLnBrk="1" hangingPunct="1">
              <a:buClr>
                <a:schemeClr val="tx1">
                  <a:lumMod val="95000"/>
                  <a:lumOff val="5000"/>
                </a:schemeClr>
              </a:buClr>
              <a:buFont typeface="Arial" panose="020B0604020202020204" pitchFamily="34" charset="0"/>
              <a:buChar char="•"/>
            </a:pPr>
            <a:r>
              <a:rPr lang="en-US" dirty="0" smtClean="0">
                <a:ea typeface="ＭＳ Ｐゴシック" pitchFamily="1" charset="-128"/>
              </a:rPr>
              <a:t>NRSA training grants will not support residency programs</a:t>
            </a:r>
          </a:p>
        </p:txBody>
      </p:sp>
      <p:sp>
        <p:nvSpPr>
          <p:cNvPr id="2" name="Slide Number Placeholder 1"/>
          <p:cNvSpPr>
            <a:spLocks noGrp="1"/>
          </p:cNvSpPr>
          <p:nvPr>
            <p:ph type="sldNum" sz="quarter" idx="4294967295"/>
          </p:nvPr>
        </p:nvSpPr>
        <p:spPr>
          <a:xfrm>
            <a:off x="8461375" y="6305550"/>
            <a:ext cx="682625"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109</a:t>
            </a:fld>
            <a:endParaRPr lang="en-US" dirty="0">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1150" y="274638"/>
            <a:ext cx="8832850" cy="1143000"/>
          </a:xfrm>
        </p:spPr>
        <p:txBody>
          <a:bodyPr>
            <a:normAutofit/>
          </a:bodyPr>
          <a:lstStyle/>
          <a:p>
            <a:r>
              <a:rPr lang="en-US" sz="3600" b="1" dirty="0" smtClean="0"/>
              <a:t>Preparation of a T-32 Application</a:t>
            </a:r>
            <a:endParaRPr lang="en-US" sz="3600" b="1" dirty="0"/>
          </a:p>
        </p:txBody>
      </p:sp>
      <p:sp>
        <p:nvSpPr>
          <p:cNvPr id="3" name="Content Placeholder 2"/>
          <p:cNvSpPr>
            <a:spLocks noGrp="1"/>
          </p:cNvSpPr>
          <p:nvPr>
            <p:ph idx="4294967295"/>
          </p:nvPr>
        </p:nvSpPr>
        <p:spPr>
          <a:xfrm>
            <a:off x="1644650" y="1447800"/>
            <a:ext cx="7499350" cy="4800600"/>
          </a:xfrm>
        </p:spPr>
        <p:txBody>
          <a:bodyPr/>
          <a:lstStyle/>
          <a:p>
            <a:pPr marL="0" indent="0">
              <a:buNone/>
            </a:pPr>
            <a:r>
              <a:rPr lang="en-US" dirty="0" smtClean="0"/>
              <a:t> </a:t>
            </a:r>
          </a:p>
          <a:p>
            <a:pPr marL="0" indent="0">
              <a:buNone/>
            </a:pPr>
            <a:endParaRPr lang="en-US" dirty="0"/>
          </a:p>
        </p:txBody>
      </p:sp>
      <p:sp>
        <p:nvSpPr>
          <p:cNvPr id="5" name="Slide Number Placeholder 4"/>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11</a:t>
            </a:fld>
            <a:endParaRPr lang="en-US">
              <a:solidFill>
                <a:srgbClr val="F3F2DC">
                  <a:shade val="50000"/>
                  <a:satMod val="200000"/>
                </a:srgbClr>
              </a:solidFill>
            </a:endParaRPr>
          </a:p>
        </p:txBody>
      </p:sp>
      <p:pic>
        <p:nvPicPr>
          <p:cNvPr id="3074" name="Picture 2" descr="C:\Users\gbullock\AppData\Local\Microsoft\Windows\Temporary Internet Files\Content.IE5\X33G62FD\MC90043935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527463"/>
            <a:ext cx="4495800" cy="4197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3278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a:xfrm>
            <a:off x="0" y="304800"/>
            <a:ext cx="8488363" cy="701675"/>
          </a:xfrm>
        </p:spPr>
        <p:txBody>
          <a:bodyPr>
            <a:normAutofit/>
          </a:bodyPr>
          <a:lstStyle/>
          <a:p>
            <a:pPr eaLnBrk="1" hangingPunct="1"/>
            <a:r>
              <a:rPr lang="en-US" sz="3600" b="1" dirty="0" smtClean="0">
                <a:ea typeface="ＭＳ Ｐゴシック" pitchFamily="1" charset="-128"/>
              </a:rPr>
              <a:t>Recruitment</a:t>
            </a:r>
          </a:p>
        </p:txBody>
      </p:sp>
      <p:sp>
        <p:nvSpPr>
          <p:cNvPr id="134147" name="Rectangle 3"/>
          <p:cNvSpPr>
            <a:spLocks noGrp="1" noChangeArrowheads="1"/>
          </p:cNvSpPr>
          <p:nvPr>
            <p:ph idx="4294967295"/>
          </p:nvPr>
        </p:nvSpPr>
        <p:spPr>
          <a:xfrm>
            <a:off x="359765" y="2895600"/>
            <a:ext cx="8349520" cy="2922588"/>
          </a:xfrm>
        </p:spPr>
        <p:txBody>
          <a:bodyPr/>
          <a:lstStyle/>
          <a:p>
            <a:pPr lvl="1" eaLnBrk="1" hangingPunct="1">
              <a:spcBef>
                <a:spcPct val="50000"/>
              </a:spcBef>
              <a:buClrTx/>
              <a:buSzPct val="100000"/>
              <a:buFont typeface="Arial" panose="020B0604020202020204" pitchFamily="34" charset="0"/>
              <a:buChar char="•"/>
            </a:pPr>
            <a:r>
              <a:rPr lang="en-US" dirty="0" smtClean="0">
                <a:ea typeface="ＭＳ Ｐゴシック" pitchFamily="1" charset="-128"/>
              </a:rPr>
              <a:t>Don</a:t>
            </a:r>
            <a:r>
              <a:rPr lang="ja-JP" altLang="en-US" dirty="0" smtClean="0">
                <a:ea typeface="ＭＳ Ｐゴシック" pitchFamily="1" charset="-128"/>
              </a:rPr>
              <a:t>’</a:t>
            </a:r>
            <a:r>
              <a:rPr lang="en-US" altLang="ja-JP" dirty="0" smtClean="0">
                <a:ea typeface="ＭＳ Ｐゴシック" pitchFamily="1" charset="-128"/>
              </a:rPr>
              <a:t>t forget minority recruitment in underrepresented groups in biomedical and behavioral research!</a:t>
            </a:r>
          </a:p>
          <a:p>
            <a:pPr lvl="2" eaLnBrk="1" hangingPunct="1">
              <a:spcBef>
                <a:spcPct val="50000"/>
              </a:spcBef>
              <a:buClr>
                <a:schemeClr val="tx1">
                  <a:lumMod val="95000"/>
                  <a:lumOff val="5000"/>
                </a:schemeClr>
              </a:buClr>
              <a:buFont typeface="Arial" panose="020B0604020202020204" pitchFamily="34" charset="0"/>
              <a:buChar char="•"/>
            </a:pPr>
            <a:r>
              <a:rPr lang="en-US" dirty="0" smtClean="0">
                <a:ea typeface="ＭＳ Ｐゴシック" pitchFamily="1" charset="-128"/>
              </a:rPr>
              <a:t>Minority at NIH means:  African Americans, Hispanic Americans, Native Americans, Alaskan Natives, Hawaiian Natives, and natives of U.S. Pacific Islands</a:t>
            </a:r>
          </a:p>
        </p:txBody>
      </p:sp>
      <p:sp>
        <p:nvSpPr>
          <p:cNvPr id="2" name="Slide Number Placeholder 1"/>
          <p:cNvSpPr>
            <a:spLocks noGrp="1"/>
          </p:cNvSpPr>
          <p:nvPr>
            <p:ph type="sldNum" sz="quarter" idx="4294967295"/>
          </p:nvPr>
        </p:nvSpPr>
        <p:spPr>
          <a:xfrm>
            <a:off x="8534400" y="6305550"/>
            <a:ext cx="6096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110</a:t>
            </a:fld>
            <a:endParaRPr lang="en-US" dirty="0">
              <a:solidFill>
                <a:srgbClr val="F3F2DC">
                  <a:shade val="50000"/>
                  <a:satMod val="200000"/>
                </a:srgbClr>
              </a:solidFill>
            </a:endParaRPr>
          </a:p>
        </p:txBody>
      </p:sp>
      <p:pic>
        <p:nvPicPr>
          <p:cNvPr id="2050" name="Picture 2" descr="C:\Users\gbullock\AppData\Local\Microsoft\Windows\Temporary Internet Files\Content.IE5\6Q3CM5SU\MC90044203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1143000"/>
            <a:ext cx="1676400" cy="175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152400" y="228600"/>
            <a:ext cx="8991600" cy="838200"/>
          </a:xfrm>
        </p:spPr>
        <p:txBody>
          <a:bodyPr/>
          <a:lstStyle/>
          <a:p>
            <a:pPr eaLnBrk="1" hangingPunct="1"/>
            <a:r>
              <a:rPr lang="en-US" sz="4000" dirty="0" smtClean="0">
                <a:ea typeface="ＭＳ Ｐゴシック" pitchFamily="1" charset="-128"/>
              </a:rPr>
              <a:t>  </a:t>
            </a:r>
            <a:r>
              <a:rPr lang="en-US" sz="3600" b="1" dirty="0" smtClean="0">
                <a:ea typeface="ＭＳ Ｐゴシック" pitchFamily="1" charset="-128"/>
              </a:rPr>
              <a:t>Appointment</a:t>
            </a:r>
          </a:p>
        </p:txBody>
      </p:sp>
      <p:sp>
        <p:nvSpPr>
          <p:cNvPr id="135171" name="Rectangle 3"/>
          <p:cNvSpPr>
            <a:spLocks noGrp="1" noChangeArrowheads="1"/>
          </p:cNvSpPr>
          <p:nvPr>
            <p:ph idx="4294967295"/>
          </p:nvPr>
        </p:nvSpPr>
        <p:spPr>
          <a:xfrm>
            <a:off x="284814" y="1066800"/>
            <a:ext cx="8559384" cy="5521325"/>
          </a:xfrm>
        </p:spPr>
        <p:txBody>
          <a:bodyPr>
            <a:normAutofit/>
          </a:bodyPr>
          <a:lstStyle/>
          <a:p>
            <a:pPr lvl="1" eaLnBrk="1" hangingPunct="1">
              <a:buClr>
                <a:schemeClr val="tx1">
                  <a:lumMod val="95000"/>
                  <a:lumOff val="5000"/>
                </a:schemeClr>
              </a:buClr>
              <a:buFont typeface="Wingdings" pitchFamily="2" charset="2"/>
              <a:buNone/>
            </a:pPr>
            <a:r>
              <a:rPr lang="en-US" dirty="0" smtClean="0">
                <a:ea typeface="ＭＳ Ｐゴシック" pitchFamily="1" charset="-128"/>
              </a:rPr>
              <a:t>Keep in mind:</a:t>
            </a:r>
          </a:p>
          <a:p>
            <a:pPr lvl="1" eaLnBrk="1" hangingPunct="1">
              <a:lnSpc>
                <a:spcPct val="80000"/>
              </a:lnSpc>
              <a:buClr>
                <a:schemeClr val="tx1">
                  <a:lumMod val="95000"/>
                  <a:lumOff val="5000"/>
                </a:schemeClr>
              </a:buClr>
              <a:buFont typeface="Arial" panose="020B0604020202020204" pitchFamily="34" charset="0"/>
              <a:buChar char="•"/>
            </a:pPr>
            <a:r>
              <a:rPr lang="en-US" sz="2400" dirty="0" smtClean="0">
                <a:ea typeface="ＭＳ Ｐゴシック" pitchFamily="1" charset="-128"/>
              </a:rPr>
              <a:t>Trainees are required to pursue their training </a:t>
            </a:r>
            <a:r>
              <a:rPr lang="en-US" sz="2400" b="1" dirty="0" smtClean="0">
                <a:solidFill>
                  <a:srgbClr val="FF3300"/>
                </a:solidFill>
                <a:ea typeface="ＭＳ Ｐゴシック" pitchFamily="1" charset="-128"/>
              </a:rPr>
              <a:t>full-time</a:t>
            </a:r>
          </a:p>
          <a:p>
            <a:pPr lvl="2" eaLnBrk="1" hangingPunct="1">
              <a:lnSpc>
                <a:spcPct val="80000"/>
              </a:lnSpc>
              <a:buClr>
                <a:schemeClr val="tx1">
                  <a:lumMod val="95000"/>
                  <a:lumOff val="5000"/>
                </a:schemeClr>
              </a:buClr>
              <a:buFont typeface="Arial" panose="020B0604020202020204" pitchFamily="34" charset="0"/>
              <a:buChar char="•"/>
            </a:pPr>
            <a:r>
              <a:rPr lang="en-US" dirty="0" smtClean="0">
                <a:solidFill>
                  <a:srgbClr val="FF3300"/>
                </a:solidFill>
                <a:ea typeface="ＭＳ Ｐゴシック" pitchFamily="1" charset="-128"/>
              </a:rPr>
              <a:t>minimum of 40 hours per week</a:t>
            </a:r>
            <a:r>
              <a:rPr lang="en-US" dirty="0" smtClean="0">
                <a:ea typeface="ＭＳ Ｐゴシック" pitchFamily="1" charset="-128"/>
              </a:rPr>
              <a:t> </a:t>
            </a:r>
          </a:p>
          <a:p>
            <a:pPr lvl="2" eaLnBrk="1" hangingPunct="1">
              <a:lnSpc>
                <a:spcPct val="80000"/>
              </a:lnSpc>
              <a:buClr>
                <a:schemeClr val="tx1">
                  <a:lumMod val="95000"/>
                  <a:lumOff val="5000"/>
                </a:schemeClr>
              </a:buClr>
              <a:buFont typeface="Arial" panose="020B0604020202020204" pitchFamily="34" charset="0"/>
              <a:buChar char="•"/>
            </a:pPr>
            <a:r>
              <a:rPr lang="en-US" dirty="0" smtClean="0">
                <a:solidFill>
                  <a:srgbClr val="FF0000"/>
                </a:solidFill>
                <a:ea typeface="ＭＳ Ｐゴシック" pitchFamily="1" charset="-128"/>
              </a:rPr>
              <a:t>work = class time + study time + lab time</a:t>
            </a:r>
          </a:p>
          <a:p>
            <a:pPr lvl="1" eaLnBrk="1" hangingPunct="1">
              <a:lnSpc>
                <a:spcPct val="80000"/>
              </a:lnSpc>
              <a:buClr>
                <a:schemeClr val="tx1">
                  <a:lumMod val="95000"/>
                  <a:lumOff val="5000"/>
                </a:schemeClr>
              </a:buClr>
              <a:buFont typeface="Arial" panose="020B0604020202020204" pitchFamily="34" charset="0"/>
              <a:buChar char="•"/>
            </a:pPr>
            <a:r>
              <a:rPr lang="en-US" sz="2400" dirty="0" smtClean="0">
                <a:ea typeface="ＭＳ Ｐゴシック" pitchFamily="1" charset="-128"/>
              </a:rPr>
              <a:t>Part-time (minimum of 50% effort) requests are handled on a case-by-case basis, submitted in writing and countersigned by trainee, program director &amp; authorized institutional official</a:t>
            </a:r>
          </a:p>
          <a:p>
            <a:pPr lvl="1" eaLnBrk="1" hangingPunct="1">
              <a:lnSpc>
                <a:spcPct val="80000"/>
              </a:lnSpc>
              <a:buClr>
                <a:schemeClr val="tx1">
                  <a:lumMod val="95000"/>
                  <a:lumOff val="5000"/>
                </a:schemeClr>
              </a:buClr>
              <a:buFont typeface="Arial" panose="020B0604020202020204" pitchFamily="34" charset="0"/>
              <a:buChar char="•"/>
            </a:pPr>
            <a:r>
              <a:rPr lang="en-US" sz="2400" dirty="0" smtClean="0">
                <a:ea typeface="ＭＳ Ｐゴシック" pitchFamily="1" charset="-128"/>
              </a:rPr>
              <a:t>Training must continue to be at least 50%.   Anything less requires leave of absence </a:t>
            </a:r>
          </a:p>
          <a:p>
            <a:pPr lvl="1" eaLnBrk="1" hangingPunct="1">
              <a:lnSpc>
                <a:spcPct val="80000"/>
              </a:lnSpc>
              <a:buClr>
                <a:schemeClr val="tx1">
                  <a:lumMod val="95000"/>
                  <a:lumOff val="5000"/>
                </a:schemeClr>
              </a:buClr>
              <a:buFont typeface="Arial" panose="020B0604020202020204" pitchFamily="34" charset="0"/>
              <a:buChar char="•"/>
            </a:pPr>
            <a:r>
              <a:rPr lang="en-US" sz="2400" dirty="0" smtClean="0">
                <a:ea typeface="ＭＳ Ｐゴシック" pitchFamily="1" charset="-128"/>
              </a:rPr>
              <a:t>Stipend will be prorated during the period of any approved part-time training. Part-time training may affect the rate of accrual or repayment of the service obligation for postdoctoral trainees</a:t>
            </a:r>
          </a:p>
          <a:p>
            <a:pPr lvl="1" eaLnBrk="1" hangingPunct="1">
              <a:buFont typeface="Arial" panose="020B0604020202020204" pitchFamily="34" charset="0"/>
              <a:buChar char="•"/>
            </a:pPr>
            <a:endParaRPr lang="en-US" sz="2200" dirty="0" smtClean="0">
              <a:ea typeface="ＭＳ Ｐゴシック" pitchFamily="1" charset="-128"/>
            </a:endParaRPr>
          </a:p>
        </p:txBody>
      </p:sp>
      <p:sp>
        <p:nvSpPr>
          <p:cNvPr id="2" name="Slide Number Placeholder 1"/>
          <p:cNvSpPr>
            <a:spLocks noGrp="1"/>
          </p:cNvSpPr>
          <p:nvPr>
            <p:ph type="sldNum" sz="quarter" idx="4294967295"/>
          </p:nvPr>
        </p:nvSpPr>
        <p:spPr>
          <a:xfrm>
            <a:off x="8505825" y="6305550"/>
            <a:ext cx="638175"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111</a:t>
            </a:fld>
            <a:endParaRPr lang="en-US" dirty="0">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0" y="228600"/>
            <a:ext cx="8250238" cy="990600"/>
          </a:xfrm>
        </p:spPr>
        <p:txBody>
          <a:bodyPr>
            <a:normAutofit/>
          </a:bodyPr>
          <a:lstStyle/>
          <a:p>
            <a:pPr eaLnBrk="1" hangingPunct="1"/>
            <a:r>
              <a:rPr lang="en-US" sz="3600" b="1" dirty="0" smtClean="0">
                <a:ea typeface="ＭＳ Ｐゴシック" pitchFamily="1" charset="-128"/>
              </a:rPr>
              <a:t>Appointment</a:t>
            </a:r>
          </a:p>
        </p:txBody>
      </p:sp>
      <p:sp>
        <p:nvSpPr>
          <p:cNvPr id="136195" name="Rectangle 3"/>
          <p:cNvSpPr>
            <a:spLocks noGrp="1" noChangeArrowheads="1"/>
          </p:cNvSpPr>
          <p:nvPr>
            <p:ph idx="4294967295"/>
          </p:nvPr>
        </p:nvSpPr>
        <p:spPr>
          <a:xfrm>
            <a:off x="0" y="1752600"/>
            <a:ext cx="7781925" cy="4300538"/>
          </a:xfrm>
        </p:spPr>
        <p:txBody>
          <a:bodyPr/>
          <a:lstStyle/>
          <a:p>
            <a:pPr lvl="1" eaLnBrk="1" hangingPunct="1">
              <a:buFont typeface="Wingdings" pitchFamily="2" charset="2"/>
              <a:buNone/>
            </a:pPr>
            <a:r>
              <a:rPr lang="en-US" sz="3200" dirty="0" smtClean="0">
                <a:ea typeface="ＭＳ Ｐゴシック" pitchFamily="1" charset="-128"/>
              </a:rPr>
              <a:t>Important tip:</a:t>
            </a:r>
          </a:p>
          <a:p>
            <a:pPr lvl="1" eaLnBrk="1" hangingPunct="1">
              <a:buFont typeface="Wingdings" pitchFamily="2" charset="2"/>
              <a:buNone/>
            </a:pPr>
            <a:endParaRPr lang="en-US" dirty="0" smtClean="0">
              <a:ea typeface="ＭＳ Ｐゴシック" pitchFamily="1" charset="-128"/>
            </a:endParaRPr>
          </a:p>
          <a:p>
            <a:pPr lvl="1" eaLnBrk="1" hangingPunct="1">
              <a:buFont typeface="Wingdings" pitchFamily="2" charset="2"/>
              <a:buNone/>
            </a:pPr>
            <a:r>
              <a:rPr lang="en-US" dirty="0" smtClean="0">
                <a:ea typeface="ＭＳ Ｐゴシック" pitchFamily="1" charset="-128"/>
              </a:rPr>
              <a:t>Close-out process will be easier if you</a:t>
            </a:r>
          </a:p>
          <a:p>
            <a:pPr lvl="1" eaLnBrk="1" hangingPunct="1">
              <a:buFont typeface="Wingdings" pitchFamily="2" charset="2"/>
              <a:buNone/>
            </a:pPr>
            <a:r>
              <a:rPr lang="en-US" dirty="0" smtClean="0">
                <a:ea typeface="ＭＳ Ｐゴシック" pitchFamily="1" charset="-128"/>
              </a:rPr>
              <a:t>appoint individuals at the beginning of pay </a:t>
            </a:r>
          </a:p>
          <a:p>
            <a:pPr lvl="1" eaLnBrk="1" hangingPunct="1">
              <a:buFont typeface="Wingdings" pitchFamily="2" charset="2"/>
              <a:buNone/>
            </a:pPr>
            <a:r>
              <a:rPr lang="en-US" dirty="0" smtClean="0">
                <a:ea typeface="ＭＳ Ｐゴシック" pitchFamily="1" charset="-128"/>
              </a:rPr>
              <a:t>Period</a:t>
            </a:r>
          </a:p>
          <a:p>
            <a:pPr lvl="1" eaLnBrk="1" hangingPunct="1">
              <a:buFont typeface="Wingdings" pitchFamily="2" charset="2"/>
              <a:buNone/>
            </a:pPr>
            <a:endParaRPr lang="en-US" dirty="0">
              <a:ea typeface="ＭＳ Ｐゴシック" pitchFamily="1" charset="-128"/>
            </a:endParaRPr>
          </a:p>
        </p:txBody>
      </p:sp>
      <p:sp>
        <p:nvSpPr>
          <p:cNvPr id="2" name="Slide Number Placeholder 1"/>
          <p:cNvSpPr>
            <a:spLocks noGrp="1"/>
          </p:cNvSpPr>
          <p:nvPr>
            <p:ph type="sldNum" sz="quarter" idx="4294967295"/>
          </p:nvPr>
        </p:nvSpPr>
        <p:spPr>
          <a:xfrm>
            <a:off x="8426450" y="6305550"/>
            <a:ext cx="71755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112</a:t>
            </a:fld>
            <a:endParaRPr lang="en-US" dirty="0">
              <a:solidFill>
                <a:srgbClr val="F3F2DC">
                  <a:shade val="50000"/>
                  <a:satMod val="200000"/>
                </a:srgbClr>
              </a:solidFill>
            </a:endParaRPr>
          </a:p>
        </p:txBody>
      </p:sp>
      <p:pic>
        <p:nvPicPr>
          <p:cNvPr id="5121" name="Picture 1" descr="C:\Documents and Settings\bkavanaugh\Local Settings\Temporary Internet Files\Content.IE5\NPPG53MH\MP900385709[1].jpg"/>
          <p:cNvPicPr>
            <a:picLocks noChangeAspect="1" noChangeArrowheads="1"/>
          </p:cNvPicPr>
          <p:nvPr/>
        </p:nvPicPr>
        <p:blipFill>
          <a:blip r:embed="rId3" cstate="print"/>
          <a:srcRect/>
          <a:stretch>
            <a:fillRect/>
          </a:stretch>
        </p:blipFill>
        <p:spPr bwMode="auto">
          <a:xfrm>
            <a:off x="5715000" y="1143000"/>
            <a:ext cx="2088874" cy="1600200"/>
          </a:xfrm>
          <a:prstGeom prst="rect">
            <a:avLst/>
          </a:prstGeom>
          <a:noFill/>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a:xfrm>
            <a:off x="0" y="304800"/>
            <a:ext cx="8385175" cy="838200"/>
          </a:xfrm>
        </p:spPr>
        <p:txBody>
          <a:bodyPr>
            <a:normAutofit/>
          </a:bodyPr>
          <a:lstStyle/>
          <a:p>
            <a:pPr eaLnBrk="1" hangingPunct="1"/>
            <a:r>
              <a:rPr lang="en-US" sz="3600" b="1" dirty="0" smtClean="0">
                <a:ea typeface="ＭＳ Ｐゴシック" pitchFamily="1" charset="-128"/>
              </a:rPr>
              <a:t>Appointment</a:t>
            </a:r>
          </a:p>
        </p:txBody>
      </p:sp>
      <p:sp>
        <p:nvSpPr>
          <p:cNvPr id="137219" name="Rectangle 3"/>
          <p:cNvSpPr>
            <a:spLocks noGrp="1" noChangeArrowheads="1"/>
          </p:cNvSpPr>
          <p:nvPr>
            <p:ph idx="4294967295"/>
          </p:nvPr>
        </p:nvSpPr>
        <p:spPr>
          <a:xfrm>
            <a:off x="0" y="2017713"/>
            <a:ext cx="8240713" cy="4789487"/>
          </a:xfrm>
        </p:spPr>
        <p:txBody>
          <a:bodyPr/>
          <a:lstStyle/>
          <a:p>
            <a:pPr lvl="1" eaLnBrk="1" hangingPunct="1">
              <a:buClr>
                <a:schemeClr val="tx1">
                  <a:lumMod val="95000"/>
                  <a:lumOff val="5000"/>
                </a:schemeClr>
              </a:buClr>
              <a:buSzPct val="125000"/>
              <a:buFont typeface="Arial" panose="020B0604020202020204" pitchFamily="34" charset="0"/>
              <a:buChar char="•"/>
            </a:pPr>
            <a:r>
              <a:rPr lang="en-US" dirty="0" smtClean="0">
                <a:ea typeface="ＭＳ Ｐゴシック" pitchFamily="1" charset="-128"/>
              </a:rPr>
              <a:t>No one may receive more than 5 years of aggregate NRSA support at the </a:t>
            </a:r>
            <a:r>
              <a:rPr lang="en-US" dirty="0" err="1" smtClean="0">
                <a:ea typeface="ＭＳ Ｐゴシック" pitchFamily="1" charset="-128"/>
              </a:rPr>
              <a:t>predoctoral</a:t>
            </a:r>
            <a:r>
              <a:rPr lang="en-US" dirty="0" smtClean="0">
                <a:ea typeface="ＭＳ Ｐゴシック" pitchFamily="1" charset="-128"/>
              </a:rPr>
              <a:t> level or 3 years aggregate support at the postdoctoral level without prior approval</a:t>
            </a:r>
          </a:p>
          <a:p>
            <a:pPr lvl="1" eaLnBrk="1" hangingPunct="1">
              <a:buClr>
                <a:schemeClr val="tx1">
                  <a:lumMod val="95000"/>
                  <a:lumOff val="5000"/>
                </a:schemeClr>
              </a:buClr>
              <a:buSzPct val="125000"/>
              <a:buFont typeface="Arial" panose="020B0604020202020204" pitchFamily="34" charset="0"/>
              <a:buChar char="•"/>
            </a:pPr>
            <a:r>
              <a:rPr lang="en-US" dirty="0" smtClean="0">
                <a:ea typeface="ＭＳ Ｐゴシック" pitchFamily="1" charset="-128"/>
              </a:rPr>
              <a:t>An extension may be requested for the following exceptions:</a:t>
            </a:r>
          </a:p>
          <a:p>
            <a:pPr lvl="2" eaLnBrk="1" hangingPunct="1">
              <a:buClr>
                <a:schemeClr val="tx1">
                  <a:lumMod val="95000"/>
                  <a:lumOff val="5000"/>
                </a:schemeClr>
              </a:buClr>
              <a:buSzPct val="125000"/>
              <a:buFont typeface="Arial" panose="020B0604020202020204" pitchFamily="34" charset="0"/>
              <a:buChar char="•"/>
            </a:pPr>
            <a:r>
              <a:rPr lang="en-US" sz="2000" dirty="0" smtClean="0">
                <a:ea typeface="ＭＳ Ｐゴシック" pitchFamily="1" charset="-128"/>
              </a:rPr>
              <a:t>Individuals in a combined program (M.D./Ph.D.)</a:t>
            </a:r>
          </a:p>
          <a:p>
            <a:pPr lvl="2" eaLnBrk="1" hangingPunct="1">
              <a:buClr>
                <a:schemeClr val="tx1">
                  <a:lumMod val="95000"/>
                  <a:lumOff val="5000"/>
                </a:schemeClr>
              </a:buClr>
              <a:buSzPct val="125000"/>
              <a:buFont typeface="Arial" panose="020B0604020202020204" pitchFamily="34" charset="0"/>
              <a:buChar char="•"/>
            </a:pPr>
            <a:r>
              <a:rPr lang="en-US" sz="2000" dirty="0" smtClean="0">
                <a:ea typeface="ＭＳ Ｐゴシック" pitchFamily="1" charset="-128"/>
              </a:rPr>
              <a:t>Interruptions in planned research training</a:t>
            </a:r>
          </a:p>
          <a:p>
            <a:pPr lvl="2" eaLnBrk="1" hangingPunct="1">
              <a:buClr>
                <a:schemeClr val="tx1">
                  <a:lumMod val="95000"/>
                  <a:lumOff val="5000"/>
                </a:schemeClr>
              </a:buClr>
              <a:buSzPct val="125000"/>
              <a:buFont typeface="Arial" panose="020B0604020202020204" pitchFamily="34" charset="0"/>
              <a:buChar char="•"/>
            </a:pPr>
            <a:r>
              <a:rPr lang="en-US" sz="2000" dirty="0" smtClean="0">
                <a:ea typeface="ＭＳ Ｐゴシック" pitchFamily="1" charset="-128"/>
              </a:rPr>
              <a:t>Extension for opportunity to use exceptional training resource</a:t>
            </a:r>
          </a:p>
        </p:txBody>
      </p:sp>
      <p:sp>
        <p:nvSpPr>
          <p:cNvPr id="2" name="Slide Number Placeholder 1"/>
          <p:cNvSpPr>
            <a:spLocks noGrp="1"/>
          </p:cNvSpPr>
          <p:nvPr>
            <p:ph type="sldNum" sz="quarter" idx="4294967295"/>
          </p:nvPr>
        </p:nvSpPr>
        <p:spPr>
          <a:xfrm>
            <a:off x="8491538" y="6305550"/>
            <a:ext cx="652462"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113</a:t>
            </a:fld>
            <a:endParaRPr lang="en-US" dirty="0">
              <a:solidFill>
                <a:srgbClr val="F3F2DC">
                  <a:shade val="50000"/>
                  <a:satMod val="200000"/>
                </a:srgbClr>
              </a:solidFill>
            </a:endParaRPr>
          </a:p>
        </p:txBody>
      </p:sp>
      <p:pic>
        <p:nvPicPr>
          <p:cNvPr id="3078" name="Picture 6" descr="C:\Users\Glenda.HEML1FW45Q1D\AppData\Local\Microsoft\Windows\Temporary Internet Files\Content.IE5\Y709C0K5\MC90015710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1285" y="304800"/>
            <a:ext cx="1872577"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idx="4294967295"/>
          </p:nvPr>
        </p:nvSpPr>
        <p:spPr>
          <a:xfrm>
            <a:off x="0" y="533400"/>
            <a:ext cx="8677275" cy="838200"/>
          </a:xfrm>
        </p:spPr>
        <p:txBody>
          <a:bodyPr>
            <a:normAutofit/>
          </a:bodyPr>
          <a:lstStyle/>
          <a:p>
            <a:pPr eaLnBrk="1" hangingPunct="1"/>
            <a:r>
              <a:rPr lang="en-US" sz="3600" b="1" dirty="0" smtClean="0">
                <a:ea typeface="ＭＳ Ｐゴシック" pitchFamily="1" charset="-128"/>
              </a:rPr>
              <a:t>Administration </a:t>
            </a:r>
          </a:p>
        </p:txBody>
      </p:sp>
      <p:sp>
        <p:nvSpPr>
          <p:cNvPr id="138243" name="Rectangle 3"/>
          <p:cNvSpPr>
            <a:spLocks noGrp="1" noChangeArrowheads="1"/>
          </p:cNvSpPr>
          <p:nvPr>
            <p:ph idx="4294967295"/>
          </p:nvPr>
        </p:nvSpPr>
        <p:spPr>
          <a:xfrm>
            <a:off x="419726" y="1828800"/>
            <a:ext cx="8257550" cy="4759325"/>
          </a:xfrm>
        </p:spPr>
        <p:txBody>
          <a:bodyPr/>
          <a:lstStyle/>
          <a:p>
            <a:pPr lvl="1" eaLnBrk="1" hangingPunct="1">
              <a:buSzPct val="100000"/>
              <a:buFont typeface="Wingdings" pitchFamily="2" charset="2"/>
              <a:buChar char="§"/>
            </a:pPr>
            <a:endParaRPr lang="en-US" dirty="0" smtClean="0">
              <a:ea typeface="ＭＳ Ｐゴシック" pitchFamily="1" charset="-128"/>
            </a:endParaRPr>
          </a:p>
          <a:p>
            <a:pPr lvl="1" eaLnBrk="1" hangingPunct="1">
              <a:buClr>
                <a:schemeClr val="tx1">
                  <a:lumMod val="95000"/>
                  <a:lumOff val="5000"/>
                </a:schemeClr>
              </a:buClr>
              <a:buSzPct val="100000"/>
              <a:buFont typeface="Arial" panose="020B0604020202020204" pitchFamily="34" charset="0"/>
              <a:buChar char="•"/>
            </a:pPr>
            <a:r>
              <a:rPr lang="en-US" dirty="0" smtClean="0">
                <a:ea typeface="ＭＳ Ｐゴシック" pitchFamily="1" charset="-128"/>
              </a:rPr>
              <a:t>At the time of initial appointment and at each subsequent annual appointment a new or revised Statement of Appointment form must be submitted  (X-Train)</a:t>
            </a:r>
          </a:p>
        </p:txBody>
      </p:sp>
      <p:sp>
        <p:nvSpPr>
          <p:cNvPr id="2" name="Slide Number Placeholder 1"/>
          <p:cNvSpPr>
            <a:spLocks noGrp="1"/>
          </p:cNvSpPr>
          <p:nvPr>
            <p:ph type="sldNum" sz="quarter" idx="4294967295"/>
          </p:nvPr>
        </p:nvSpPr>
        <p:spPr>
          <a:xfrm>
            <a:off x="8531225" y="6289675"/>
            <a:ext cx="612775"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114</a:t>
            </a:fld>
            <a:endParaRPr lang="en-US" dirty="0">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0" y="228600"/>
            <a:ext cx="8480425" cy="1143000"/>
          </a:xfrm>
        </p:spPr>
        <p:txBody>
          <a:bodyPr>
            <a:noAutofit/>
          </a:bodyPr>
          <a:lstStyle/>
          <a:p>
            <a:pPr eaLnBrk="1" hangingPunct="1"/>
            <a:r>
              <a:rPr lang="en-US" sz="3600" b="1" dirty="0" smtClean="0">
                <a:ea typeface="ＭＳ Ｐゴシック" pitchFamily="1" charset="-128"/>
              </a:rPr>
              <a:t>Administration – Payback </a:t>
            </a:r>
            <a:br>
              <a:rPr lang="en-US" sz="3600" b="1" dirty="0" smtClean="0">
                <a:ea typeface="ＭＳ Ｐゴシック" pitchFamily="1" charset="-128"/>
              </a:rPr>
            </a:br>
            <a:endParaRPr lang="en-US" sz="3600" b="1" dirty="0" smtClean="0">
              <a:ea typeface="ＭＳ Ｐゴシック" pitchFamily="1" charset="-128"/>
            </a:endParaRPr>
          </a:p>
        </p:txBody>
      </p:sp>
      <p:sp>
        <p:nvSpPr>
          <p:cNvPr id="139267" name="Rectangle 3"/>
          <p:cNvSpPr>
            <a:spLocks noGrp="1" noChangeArrowheads="1"/>
          </p:cNvSpPr>
          <p:nvPr>
            <p:ph idx="4294967295"/>
          </p:nvPr>
        </p:nvSpPr>
        <p:spPr>
          <a:xfrm>
            <a:off x="164893" y="1600200"/>
            <a:ext cx="8664314" cy="4532313"/>
          </a:xfrm>
        </p:spPr>
        <p:txBody>
          <a:bodyPr>
            <a:normAutofit/>
          </a:bodyPr>
          <a:lstStyle/>
          <a:p>
            <a:pPr marL="519113" lvl="1" indent="-342900" eaLnBrk="1" hangingPunct="1">
              <a:lnSpc>
                <a:spcPct val="90000"/>
              </a:lnSpc>
              <a:buClr>
                <a:schemeClr val="tx1">
                  <a:lumMod val="95000"/>
                  <a:lumOff val="5000"/>
                </a:schemeClr>
              </a:buClr>
              <a:buSzPct val="100000"/>
              <a:buFont typeface="Arial" panose="020B0604020202020204" pitchFamily="34" charset="0"/>
              <a:buChar char="•"/>
            </a:pPr>
            <a:r>
              <a:rPr lang="en-US" sz="2400" dirty="0" smtClean="0">
                <a:ea typeface="ＭＳ Ｐゴシック" pitchFamily="1" charset="-128"/>
              </a:rPr>
              <a:t>At the time of initial appointment a signed Payback Agreement must be submitted for each </a:t>
            </a:r>
            <a:r>
              <a:rPr lang="en-US" sz="2400" u="sng" dirty="0" smtClean="0">
                <a:ea typeface="ＭＳ Ｐゴシック" pitchFamily="1" charset="-128"/>
              </a:rPr>
              <a:t>postdoc</a:t>
            </a:r>
            <a:r>
              <a:rPr lang="en-US" sz="2400" dirty="0" smtClean="0">
                <a:ea typeface="ＭＳ Ｐゴシック" pitchFamily="1" charset="-128"/>
              </a:rPr>
              <a:t> trainee (PHS 6031, Appendix G)  </a:t>
            </a:r>
          </a:p>
          <a:p>
            <a:pPr marL="519113" lvl="1" indent="-342900" eaLnBrk="1" hangingPunct="1">
              <a:lnSpc>
                <a:spcPct val="90000"/>
              </a:lnSpc>
              <a:buClr>
                <a:schemeClr val="tx1">
                  <a:lumMod val="95000"/>
                  <a:lumOff val="5000"/>
                </a:schemeClr>
              </a:buClr>
              <a:buSzPct val="100000"/>
              <a:buFont typeface="Arial" panose="020B0604020202020204" pitchFamily="34" charset="0"/>
              <a:buChar char="•"/>
            </a:pPr>
            <a:r>
              <a:rPr lang="en-US" sz="2400" u="sng" dirty="0" smtClean="0">
                <a:solidFill>
                  <a:srgbClr val="FF0000"/>
                </a:solidFill>
                <a:ea typeface="ＭＳ Ｐゴシック" pitchFamily="1" charset="-128"/>
              </a:rPr>
              <a:t>Important Note</a:t>
            </a:r>
            <a:r>
              <a:rPr lang="en-US" sz="2400" dirty="0" smtClean="0">
                <a:solidFill>
                  <a:srgbClr val="FF0000"/>
                </a:solidFill>
                <a:ea typeface="ＭＳ Ｐゴシック" pitchFamily="1" charset="-128"/>
              </a:rPr>
              <a:t>:  The Program Director must explain the terms of the payback service requirement to all prospective postdoctoral training candidates</a:t>
            </a:r>
          </a:p>
          <a:p>
            <a:pPr marL="519113" lvl="1" indent="-342900" eaLnBrk="1" hangingPunct="1">
              <a:lnSpc>
                <a:spcPct val="90000"/>
              </a:lnSpc>
              <a:buClr>
                <a:schemeClr val="tx1">
                  <a:lumMod val="95000"/>
                  <a:lumOff val="5000"/>
                </a:schemeClr>
              </a:buClr>
              <a:buSzPct val="100000"/>
              <a:buFont typeface="Arial" panose="020B0604020202020204" pitchFamily="34" charset="0"/>
              <a:buChar char="•"/>
            </a:pPr>
            <a:r>
              <a:rPr lang="en-US" sz="2400" dirty="0" smtClean="0">
                <a:ea typeface="ＭＳ Ｐゴシック" pitchFamily="1" charset="-128"/>
              </a:rPr>
              <a:t>When central pre-award personnel sign your training grant progress reports, they are certifying that the terms of the payback requirement have been explained to all appointed postdoctoral trainees </a:t>
            </a:r>
          </a:p>
          <a:p>
            <a:pPr marL="519113" lvl="1" indent="-342900" eaLnBrk="1" hangingPunct="1">
              <a:lnSpc>
                <a:spcPct val="90000"/>
              </a:lnSpc>
              <a:buClr>
                <a:schemeClr val="tx1">
                  <a:lumMod val="95000"/>
                  <a:lumOff val="5000"/>
                </a:schemeClr>
              </a:buClr>
              <a:buSzPct val="100000"/>
              <a:buFont typeface="Arial" panose="020B0604020202020204" pitchFamily="34" charset="0"/>
              <a:buChar char="•"/>
            </a:pPr>
            <a:r>
              <a:rPr lang="en-US" sz="2400" dirty="0" smtClean="0">
                <a:ea typeface="ＭＳ Ｐゴシック" pitchFamily="1" charset="-128"/>
              </a:rPr>
              <a:t>Payback Agreements must still be mailed to NIH</a:t>
            </a:r>
          </a:p>
          <a:p>
            <a:pPr marL="457200" indent="-457200" eaLnBrk="1" hangingPunct="1">
              <a:lnSpc>
                <a:spcPct val="90000"/>
              </a:lnSpc>
              <a:buFont typeface="Arial" panose="020B0604020202020204" pitchFamily="34" charset="0"/>
              <a:buChar char="•"/>
            </a:pPr>
            <a:endParaRPr lang="en-US" sz="2800" dirty="0" smtClean="0">
              <a:ea typeface="ＭＳ Ｐゴシック" pitchFamily="1" charset="-128"/>
            </a:endParaRPr>
          </a:p>
        </p:txBody>
      </p:sp>
      <p:sp>
        <p:nvSpPr>
          <p:cNvPr id="2" name="Slide Number Placeholder 1"/>
          <p:cNvSpPr>
            <a:spLocks noGrp="1"/>
          </p:cNvSpPr>
          <p:nvPr>
            <p:ph type="sldNum" sz="quarter" idx="4294967295"/>
          </p:nvPr>
        </p:nvSpPr>
        <p:spPr>
          <a:xfrm>
            <a:off x="8475663" y="6305550"/>
            <a:ext cx="668337"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115</a:t>
            </a:fld>
            <a:endParaRPr lang="en-US" dirty="0">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0" y="152400"/>
            <a:ext cx="8405813" cy="1295400"/>
          </a:xfrm>
        </p:spPr>
        <p:txBody>
          <a:bodyPr>
            <a:noAutofit/>
          </a:bodyPr>
          <a:lstStyle/>
          <a:p>
            <a:pPr eaLnBrk="1" hangingPunct="1"/>
            <a:r>
              <a:rPr lang="en-US" sz="3600" b="1" dirty="0" smtClean="0">
                <a:ea typeface="ＭＳ Ｐゴシック" pitchFamily="1" charset="-128"/>
              </a:rPr>
              <a:t>Administration – Acceptable Payback Service</a:t>
            </a:r>
          </a:p>
        </p:txBody>
      </p:sp>
      <p:sp>
        <p:nvSpPr>
          <p:cNvPr id="139267" name="Rectangle 3"/>
          <p:cNvSpPr>
            <a:spLocks noGrp="1" noChangeArrowheads="1"/>
          </p:cNvSpPr>
          <p:nvPr>
            <p:ph idx="4294967295"/>
          </p:nvPr>
        </p:nvSpPr>
        <p:spPr>
          <a:xfrm>
            <a:off x="419726" y="1600200"/>
            <a:ext cx="8424472" cy="4114800"/>
          </a:xfrm>
        </p:spPr>
        <p:txBody>
          <a:bodyPr/>
          <a:lstStyle/>
          <a:p>
            <a:pPr marL="633413" lvl="1" indent="-457200" eaLnBrk="1" hangingPunct="1">
              <a:lnSpc>
                <a:spcPct val="90000"/>
              </a:lnSpc>
              <a:buClrTx/>
              <a:buSzPct val="100000"/>
              <a:buFont typeface="Arial" panose="020B0604020202020204" pitchFamily="34" charset="0"/>
              <a:buChar char="•"/>
            </a:pPr>
            <a:r>
              <a:rPr lang="en-US" dirty="0" smtClean="0">
                <a:ea typeface="ＭＳ Ｐゴシック" pitchFamily="1" charset="-128"/>
              </a:rPr>
              <a:t>Health-related biomedical or behavioral research</a:t>
            </a:r>
          </a:p>
          <a:p>
            <a:pPr marL="633413" lvl="1" indent="-457200" eaLnBrk="1" hangingPunct="1">
              <a:lnSpc>
                <a:spcPct val="90000"/>
              </a:lnSpc>
              <a:buClrTx/>
              <a:buSzPct val="100000"/>
              <a:buFont typeface="Arial" panose="020B0604020202020204" pitchFamily="34" charset="0"/>
              <a:buChar char="•"/>
            </a:pPr>
            <a:r>
              <a:rPr lang="en-US" dirty="0" smtClean="0">
                <a:ea typeface="ＭＳ Ｐゴシック" pitchFamily="1" charset="-128"/>
              </a:rPr>
              <a:t>Health-related teaching</a:t>
            </a:r>
          </a:p>
          <a:p>
            <a:pPr marL="633413" lvl="1" indent="-457200" eaLnBrk="1" hangingPunct="1">
              <a:lnSpc>
                <a:spcPct val="90000"/>
              </a:lnSpc>
              <a:buClrTx/>
              <a:buSzPct val="100000"/>
              <a:buFont typeface="Arial" panose="020B0604020202020204" pitchFamily="34" charset="0"/>
              <a:buChar char="•"/>
            </a:pPr>
            <a:r>
              <a:rPr lang="en-US" dirty="0" smtClean="0">
                <a:ea typeface="ＭＳ Ｐゴシック" pitchFamily="1" charset="-128"/>
              </a:rPr>
              <a:t>Direct administration or review of health-related research</a:t>
            </a:r>
          </a:p>
          <a:p>
            <a:pPr marL="633413" lvl="1" indent="-457200" eaLnBrk="1" hangingPunct="1">
              <a:lnSpc>
                <a:spcPct val="90000"/>
              </a:lnSpc>
              <a:buClrTx/>
              <a:buSzPct val="100000"/>
              <a:buFont typeface="Arial" panose="020B0604020202020204" pitchFamily="34" charset="0"/>
              <a:buChar char="•"/>
            </a:pPr>
            <a:r>
              <a:rPr lang="en-US" dirty="0" smtClean="0">
                <a:ea typeface="ＭＳ Ｐゴシック" pitchFamily="1" charset="-128"/>
              </a:rPr>
              <a:t>Any combination of these activities</a:t>
            </a:r>
          </a:p>
          <a:p>
            <a:pPr marL="633413" lvl="1" indent="-457200" eaLnBrk="1" hangingPunct="1">
              <a:lnSpc>
                <a:spcPct val="90000"/>
              </a:lnSpc>
              <a:buClrTx/>
              <a:buSzPct val="100000"/>
              <a:buFont typeface="Arial" panose="020B0604020202020204" pitchFamily="34" charset="0"/>
              <a:buChar char="•"/>
            </a:pPr>
            <a:r>
              <a:rPr lang="en-US" dirty="0" smtClean="0">
                <a:ea typeface="ＭＳ Ｐゴシック" pitchFamily="1" charset="-128"/>
              </a:rPr>
              <a:t>Service must begin within 2 years of termination</a:t>
            </a:r>
          </a:p>
        </p:txBody>
      </p:sp>
      <p:sp>
        <p:nvSpPr>
          <p:cNvPr id="2" name="Slide Number Placeholder 1"/>
          <p:cNvSpPr>
            <a:spLocks noGrp="1"/>
          </p:cNvSpPr>
          <p:nvPr>
            <p:ph type="sldNum" sz="quarter" idx="4294967295"/>
          </p:nvPr>
        </p:nvSpPr>
        <p:spPr>
          <a:xfrm>
            <a:off x="8447088" y="6305550"/>
            <a:ext cx="696912"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116</a:t>
            </a:fld>
            <a:endParaRPr lang="en-US" dirty="0">
              <a:solidFill>
                <a:srgbClr val="F3F2DC">
                  <a:shade val="50000"/>
                  <a:satMod val="200000"/>
                </a:srgbClr>
              </a:solidFill>
            </a:endParaRPr>
          </a:p>
        </p:txBody>
      </p:sp>
      <p:pic>
        <p:nvPicPr>
          <p:cNvPr id="239618" name="Picture 2" descr="C:\Users\Glenda\AppData\Local\Microsoft\Windows\Temporary Internet Files\Content.IE5\9PSJPU8L\MC900056116[1].wmf"/>
          <p:cNvPicPr>
            <a:picLocks noChangeAspect="1" noChangeArrowheads="1"/>
          </p:cNvPicPr>
          <p:nvPr/>
        </p:nvPicPr>
        <p:blipFill>
          <a:blip r:embed="rId3" cstate="print"/>
          <a:srcRect/>
          <a:stretch>
            <a:fillRect/>
          </a:stretch>
        </p:blipFill>
        <p:spPr bwMode="auto">
          <a:xfrm>
            <a:off x="5943600" y="4419600"/>
            <a:ext cx="2026227" cy="1575955"/>
          </a:xfrm>
          <a:prstGeom prst="rect">
            <a:avLst/>
          </a:prstGeom>
          <a:noFill/>
        </p:spPr>
      </p:pic>
    </p:spTree>
    <p:extLst>
      <p:ext uri="{BB962C8B-B14F-4D97-AF65-F5344CB8AC3E}">
        <p14:creationId xmlns:p14="http://schemas.microsoft.com/office/powerpoint/2010/main" val="47571686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0" y="344488"/>
            <a:ext cx="8339138" cy="1143000"/>
          </a:xfrm>
        </p:spPr>
        <p:txBody>
          <a:bodyPr>
            <a:noAutofit/>
          </a:bodyPr>
          <a:lstStyle/>
          <a:p>
            <a:pPr eaLnBrk="1" hangingPunct="1"/>
            <a:r>
              <a:rPr lang="en-US" sz="3600" b="1" dirty="0" smtClean="0">
                <a:ea typeface="ＭＳ Ｐゴシック" pitchFamily="1" charset="-128"/>
              </a:rPr>
              <a:t>Administration </a:t>
            </a:r>
            <a:br>
              <a:rPr lang="en-US" sz="3600" b="1" dirty="0" smtClean="0">
                <a:ea typeface="ＭＳ Ｐゴシック" pitchFamily="1" charset="-128"/>
              </a:rPr>
            </a:br>
            <a:r>
              <a:rPr lang="en-US" sz="3600" b="1" dirty="0" smtClean="0">
                <a:ea typeface="ＭＳ Ｐゴシック" pitchFamily="1" charset="-128"/>
              </a:rPr>
              <a:t>Financial Payback</a:t>
            </a:r>
          </a:p>
        </p:txBody>
      </p:sp>
      <p:sp>
        <p:nvSpPr>
          <p:cNvPr id="139267" name="Rectangle 3"/>
          <p:cNvSpPr>
            <a:spLocks noGrp="1" noChangeArrowheads="1"/>
          </p:cNvSpPr>
          <p:nvPr>
            <p:ph idx="4294967295"/>
          </p:nvPr>
        </p:nvSpPr>
        <p:spPr>
          <a:xfrm>
            <a:off x="314792" y="1981200"/>
            <a:ext cx="7800507" cy="4151313"/>
          </a:xfrm>
        </p:spPr>
        <p:txBody>
          <a:bodyPr/>
          <a:lstStyle/>
          <a:p>
            <a:pPr marL="633413" lvl="1" indent="-457200" eaLnBrk="1" hangingPunct="1">
              <a:lnSpc>
                <a:spcPct val="90000"/>
              </a:lnSpc>
              <a:buClrTx/>
              <a:buSzPct val="110000"/>
              <a:buFont typeface="Arial" panose="020B0604020202020204" pitchFamily="34" charset="0"/>
              <a:buChar char="•"/>
            </a:pPr>
            <a:r>
              <a:rPr lang="en-US" dirty="0" smtClean="0">
                <a:ea typeface="ＭＳ Ｐゴシック" pitchFamily="1" charset="-128"/>
              </a:rPr>
              <a:t>Can be voluntary or involuntary</a:t>
            </a:r>
          </a:p>
          <a:p>
            <a:pPr marL="633413" lvl="1" indent="-457200" eaLnBrk="1" hangingPunct="1">
              <a:lnSpc>
                <a:spcPct val="90000"/>
              </a:lnSpc>
              <a:buClrTx/>
              <a:buSzPct val="110000"/>
              <a:buFont typeface="Arial" panose="020B0604020202020204" pitchFamily="34" charset="0"/>
              <a:buChar char="•"/>
            </a:pPr>
            <a:r>
              <a:rPr lang="en-US" dirty="0" smtClean="0">
                <a:ea typeface="ＭＳ Ｐゴシック" pitchFamily="1" charset="-128"/>
              </a:rPr>
              <a:t>Amount owed is total stipend received (plus interest when applicable)</a:t>
            </a:r>
          </a:p>
          <a:p>
            <a:pPr marL="633413" lvl="1" indent="-457200" eaLnBrk="1" hangingPunct="1">
              <a:lnSpc>
                <a:spcPct val="90000"/>
              </a:lnSpc>
              <a:buClrTx/>
              <a:buSzPct val="110000"/>
              <a:buFont typeface="Arial" panose="020B0604020202020204" pitchFamily="34" charset="0"/>
              <a:buChar char="•"/>
            </a:pPr>
            <a:r>
              <a:rPr lang="en-US" dirty="0" smtClean="0">
                <a:ea typeface="ＭＳ Ｐゴシック" pitchFamily="1" charset="-128"/>
              </a:rPr>
              <a:t>Most people pay back with service!</a:t>
            </a:r>
          </a:p>
          <a:p>
            <a:pPr marL="1033463" lvl="2" indent="-457200" eaLnBrk="1" hangingPunct="1">
              <a:lnSpc>
                <a:spcPct val="90000"/>
              </a:lnSpc>
              <a:buClrTx/>
              <a:buSzPct val="110000"/>
              <a:buFont typeface="Arial" panose="020B0604020202020204" pitchFamily="34" charset="0"/>
              <a:buChar char="•"/>
            </a:pPr>
            <a:r>
              <a:rPr lang="en-US" dirty="0" smtClean="0">
                <a:ea typeface="ＭＳ Ｐゴシック" pitchFamily="1" charset="-128"/>
              </a:rPr>
              <a:t>Less than 2 percent of all NRSA recipients with obligations (more than 110,000 individuals) have had waivers (relief due to disability, hardship, or cancelled upon death) or have engaged in financial payback</a:t>
            </a:r>
          </a:p>
        </p:txBody>
      </p:sp>
      <p:sp>
        <p:nvSpPr>
          <p:cNvPr id="2" name="Slide Number Placeholder 1"/>
          <p:cNvSpPr>
            <a:spLocks noGrp="1"/>
          </p:cNvSpPr>
          <p:nvPr>
            <p:ph type="sldNum" sz="quarter" idx="4294967295"/>
          </p:nvPr>
        </p:nvSpPr>
        <p:spPr>
          <a:xfrm>
            <a:off x="8418513" y="6305550"/>
            <a:ext cx="725487"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117</a:t>
            </a:fld>
            <a:endParaRPr lang="en-US" dirty="0">
              <a:solidFill>
                <a:srgbClr val="F3F2DC">
                  <a:shade val="50000"/>
                  <a:satMod val="200000"/>
                </a:srgbClr>
              </a:solidFill>
            </a:endParaRPr>
          </a:p>
        </p:txBody>
      </p:sp>
      <p:pic>
        <p:nvPicPr>
          <p:cNvPr id="238595" name="Picture 3" descr="C:\Users\Glenda\AppData\Local\Microsoft\Windows\Temporary Internet Files\Content.IE5\XJ006RMK\MC900326744[1].wmf"/>
          <p:cNvPicPr>
            <a:picLocks noChangeAspect="1" noChangeArrowheads="1"/>
          </p:cNvPicPr>
          <p:nvPr/>
        </p:nvPicPr>
        <p:blipFill>
          <a:blip r:embed="rId3" cstate="print"/>
          <a:srcRect/>
          <a:stretch>
            <a:fillRect/>
          </a:stretch>
        </p:blipFill>
        <p:spPr bwMode="auto">
          <a:xfrm>
            <a:off x="7315200" y="381000"/>
            <a:ext cx="1387475" cy="1824037"/>
          </a:xfrm>
          <a:prstGeom prst="rect">
            <a:avLst/>
          </a:prstGeom>
          <a:noFill/>
        </p:spPr>
      </p:pic>
    </p:spTree>
    <p:extLst>
      <p:ext uri="{BB962C8B-B14F-4D97-AF65-F5344CB8AC3E}">
        <p14:creationId xmlns:p14="http://schemas.microsoft.com/office/powerpoint/2010/main" val="344016868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xfrm>
            <a:off x="779463" y="381000"/>
            <a:ext cx="6880511" cy="701675"/>
          </a:xfrm>
        </p:spPr>
        <p:txBody>
          <a:bodyPr>
            <a:normAutofit/>
          </a:bodyPr>
          <a:lstStyle/>
          <a:p>
            <a:pPr eaLnBrk="1" hangingPunct="1"/>
            <a:r>
              <a:rPr lang="en-US" sz="3600" b="1" dirty="0" smtClean="0">
                <a:ea typeface="ＭＳ Ｐゴシック" pitchFamily="1" charset="-128"/>
              </a:rPr>
              <a:t>Administration</a:t>
            </a:r>
          </a:p>
        </p:txBody>
      </p:sp>
      <p:sp>
        <p:nvSpPr>
          <p:cNvPr id="140291" name="Rectangle 3"/>
          <p:cNvSpPr>
            <a:spLocks noGrp="1" noChangeArrowheads="1"/>
          </p:cNvSpPr>
          <p:nvPr>
            <p:ph idx="4294967295"/>
          </p:nvPr>
        </p:nvSpPr>
        <p:spPr>
          <a:xfrm>
            <a:off x="284813" y="1600200"/>
            <a:ext cx="8162275" cy="4292600"/>
          </a:xfrm>
        </p:spPr>
        <p:txBody>
          <a:bodyPr/>
          <a:lstStyle/>
          <a:p>
            <a:pPr lvl="1" eaLnBrk="1" hangingPunct="1">
              <a:lnSpc>
                <a:spcPct val="90000"/>
              </a:lnSpc>
              <a:buClr>
                <a:schemeClr val="tx1">
                  <a:lumMod val="95000"/>
                  <a:lumOff val="5000"/>
                </a:schemeClr>
              </a:buClr>
              <a:buSzPct val="100000"/>
              <a:buFont typeface="Wingdings" pitchFamily="2" charset="2"/>
              <a:buChar char="§"/>
            </a:pPr>
            <a:r>
              <a:rPr lang="en-US" sz="2400" dirty="0" smtClean="0">
                <a:ea typeface="ＭＳ Ｐゴシック" pitchFamily="1" charset="-128"/>
              </a:rPr>
              <a:t>Stipend level for first year is determined by number of </a:t>
            </a:r>
            <a:r>
              <a:rPr lang="en-US" sz="2400" b="1" dirty="0" smtClean="0">
                <a:ea typeface="ＭＳ Ｐゴシック" pitchFamily="1" charset="-128"/>
              </a:rPr>
              <a:t>full years of relevant </a:t>
            </a:r>
            <a:r>
              <a:rPr lang="en-US" sz="2400" b="1" dirty="0" err="1" smtClean="0">
                <a:ea typeface="ＭＳ Ｐゴシック" pitchFamily="1" charset="-128"/>
              </a:rPr>
              <a:t>postdoc</a:t>
            </a:r>
            <a:r>
              <a:rPr lang="en-US" sz="2400" b="1" dirty="0" smtClean="0">
                <a:ea typeface="ＭＳ Ｐゴシック" pitchFamily="1" charset="-128"/>
              </a:rPr>
              <a:t> experience</a:t>
            </a:r>
            <a:r>
              <a:rPr lang="en-US" sz="2400" dirty="0" smtClean="0">
                <a:ea typeface="ＭＳ Ｐゴシック" pitchFamily="1" charset="-128"/>
              </a:rPr>
              <a:t> at time of appointment (relevant experience may include industrial, teaching assistantship, internship, residency, clinical duties or other time spent in a health related field beyond the qualifying doctoral degree).  This is calculated based on the month/year that their degree was conferred</a:t>
            </a:r>
          </a:p>
          <a:p>
            <a:pPr lvl="1" eaLnBrk="1" hangingPunct="1">
              <a:lnSpc>
                <a:spcPct val="90000"/>
              </a:lnSpc>
              <a:buClr>
                <a:schemeClr val="tx1">
                  <a:lumMod val="95000"/>
                  <a:lumOff val="5000"/>
                </a:schemeClr>
              </a:buClr>
              <a:buSzPct val="100000"/>
              <a:buFont typeface="Wingdings" pitchFamily="2" charset="2"/>
              <a:buChar char="§"/>
            </a:pPr>
            <a:r>
              <a:rPr lang="en-US" sz="2400" dirty="0" smtClean="0">
                <a:ea typeface="ＭＳ Ｐゴシック" pitchFamily="1" charset="-128"/>
              </a:rPr>
              <a:t>Stipend for each additional year of support is the next level in the stipend structure and does not change mid-year</a:t>
            </a:r>
          </a:p>
          <a:p>
            <a:pPr lvl="1" eaLnBrk="1" hangingPunct="1">
              <a:lnSpc>
                <a:spcPct val="90000"/>
              </a:lnSpc>
              <a:buClr>
                <a:schemeClr val="tx1">
                  <a:lumMod val="95000"/>
                  <a:lumOff val="5000"/>
                </a:schemeClr>
              </a:buClr>
              <a:buSzPct val="100000"/>
              <a:buFont typeface="Wingdings" pitchFamily="2" charset="2"/>
              <a:buChar char="§"/>
            </a:pPr>
            <a:r>
              <a:rPr lang="en-US" sz="2400" dirty="0" smtClean="0">
                <a:ea typeface="ＭＳ Ｐゴシック" pitchFamily="1" charset="-128"/>
              </a:rPr>
              <a:t>Subsistence allowance to help defray living expenses, not a salary</a:t>
            </a:r>
          </a:p>
        </p:txBody>
      </p:sp>
      <p:sp>
        <p:nvSpPr>
          <p:cNvPr id="2" name="Slide Number Placeholder 1"/>
          <p:cNvSpPr>
            <a:spLocks noGrp="1"/>
          </p:cNvSpPr>
          <p:nvPr>
            <p:ph type="sldNum" sz="quarter" idx="4294967295"/>
          </p:nvPr>
        </p:nvSpPr>
        <p:spPr>
          <a:xfrm>
            <a:off x="8447088" y="6305550"/>
            <a:ext cx="696912"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118</a:t>
            </a:fld>
            <a:endParaRPr lang="en-US" dirty="0">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54636"/>
            <a:ext cx="7772400" cy="1214203"/>
          </a:xfrm>
        </p:spPr>
        <p:txBody>
          <a:bodyPr>
            <a:normAutofit/>
          </a:bodyPr>
          <a:lstStyle/>
          <a:p>
            <a:r>
              <a:rPr lang="en-US" sz="3600" b="1" dirty="0" smtClean="0"/>
              <a:t>Supplementation</a:t>
            </a:r>
            <a:endParaRPr lang="en-US" sz="3600" b="1" dirty="0"/>
          </a:p>
        </p:txBody>
      </p:sp>
      <p:sp>
        <p:nvSpPr>
          <p:cNvPr id="3" name="Subtitle 2"/>
          <p:cNvSpPr>
            <a:spLocks noGrp="1"/>
          </p:cNvSpPr>
          <p:nvPr>
            <p:ph type="subTitle" idx="1"/>
          </p:nvPr>
        </p:nvSpPr>
        <p:spPr>
          <a:xfrm>
            <a:off x="344773" y="1633929"/>
            <a:ext cx="8319541" cy="4065832"/>
          </a:xfrm>
        </p:spPr>
        <p:txBody>
          <a:bodyPr>
            <a:normAutofit/>
          </a:bodyPr>
          <a:lstStyle/>
          <a:p>
            <a:pPr lvl="1" algn="l">
              <a:lnSpc>
                <a:spcPct val="90000"/>
              </a:lnSpc>
              <a:buClr>
                <a:schemeClr val="tx1">
                  <a:lumMod val="95000"/>
                  <a:lumOff val="5000"/>
                </a:schemeClr>
              </a:buClr>
            </a:pPr>
            <a:r>
              <a:rPr lang="en-US" dirty="0">
                <a:solidFill>
                  <a:schemeClr val="tx1"/>
                </a:solidFill>
                <a:ea typeface="ＭＳ Ｐゴシック" pitchFamily="1" charset="-128"/>
              </a:rPr>
              <a:t>Stipend supplementation for postdocs:</a:t>
            </a:r>
          </a:p>
          <a:p>
            <a:pPr lvl="1" algn="l">
              <a:lnSpc>
                <a:spcPct val="90000"/>
              </a:lnSpc>
              <a:buClr>
                <a:schemeClr val="tx1">
                  <a:lumMod val="95000"/>
                  <a:lumOff val="5000"/>
                </a:schemeClr>
              </a:buClr>
              <a:buSzPct val="100000"/>
              <a:buFont typeface="Arial" panose="020B0604020202020204" pitchFamily="34" charset="0"/>
              <a:buChar char="•"/>
            </a:pPr>
            <a:r>
              <a:rPr lang="en-US" dirty="0">
                <a:solidFill>
                  <a:schemeClr val="tx1"/>
                </a:solidFill>
                <a:ea typeface="ＭＳ Ｐゴシック" pitchFamily="1" charset="-128"/>
              </a:rPr>
              <a:t>Positively no PHS funds may be used for supplementation </a:t>
            </a:r>
          </a:p>
          <a:p>
            <a:pPr lvl="1" algn="l">
              <a:lnSpc>
                <a:spcPct val="90000"/>
              </a:lnSpc>
              <a:buClr>
                <a:schemeClr val="tx1">
                  <a:lumMod val="95000"/>
                  <a:lumOff val="5000"/>
                </a:schemeClr>
              </a:buClr>
              <a:buSzPct val="100000"/>
              <a:buFont typeface="Arial" panose="020B0604020202020204" pitchFamily="34" charset="0"/>
              <a:buChar char="•"/>
            </a:pPr>
            <a:r>
              <a:rPr lang="en-US" dirty="0">
                <a:solidFill>
                  <a:schemeClr val="tx1"/>
                </a:solidFill>
                <a:ea typeface="ＭＳ Ｐゴシック" pitchFamily="1" charset="-128"/>
              </a:rPr>
              <a:t>From Non-Federal funds with no obligation to the trainee (exception – with specific authorization, Federal Educational Loan funds or VA benefits)</a:t>
            </a:r>
          </a:p>
          <a:p>
            <a:pPr lvl="1" algn="l">
              <a:lnSpc>
                <a:spcPct val="90000"/>
              </a:lnSpc>
              <a:buClr>
                <a:schemeClr val="tx1">
                  <a:lumMod val="95000"/>
                  <a:lumOff val="5000"/>
                </a:schemeClr>
              </a:buClr>
              <a:buSzPct val="100000"/>
              <a:buFont typeface="Arial" panose="020B0604020202020204" pitchFamily="34" charset="0"/>
              <a:buChar char="•"/>
            </a:pPr>
            <a:r>
              <a:rPr lang="en-US" dirty="0">
                <a:solidFill>
                  <a:schemeClr val="tx1"/>
                </a:solidFill>
                <a:ea typeface="ＭＳ Ｐゴシック" pitchFamily="1" charset="-128"/>
              </a:rPr>
              <a:t>Amount of stipend supplementation determined by grantee policy and consistently applied</a:t>
            </a:r>
          </a:p>
          <a:p>
            <a:endParaRPr lang="en-US" dirty="0"/>
          </a:p>
        </p:txBody>
      </p:sp>
      <p:sp>
        <p:nvSpPr>
          <p:cNvPr id="5" name="TextBox 4"/>
          <p:cNvSpPr txBox="1"/>
          <p:nvPr/>
        </p:nvSpPr>
        <p:spPr>
          <a:xfrm>
            <a:off x="8229600" y="6324600"/>
            <a:ext cx="731520" cy="365760"/>
          </a:xfrm>
          <a:prstGeom prst="rect">
            <a:avLst/>
          </a:prstGeom>
          <a:noFill/>
        </p:spPr>
        <p:txBody>
          <a:bodyPr wrap="square" rtlCol="0">
            <a:spAutoFit/>
          </a:bodyPr>
          <a:lstStyle/>
          <a:p>
            <a:r>
              <a:rPr lang="en-US" dirty="0" smtClean="0"/>
              <a:t>119</a:t>
            </a:r>
            <a:endParaRPr lang="en-US" dirty="0"/>
          </a:p>
        </p:txBody>
      </p:sp>
    </p:spTree>
    <p:extLst>
      <p:ext uri="{BB962C8B-B14F-4D97-AF65-F5344CB8AC3E}">
        <p14:creationId xmlns:p14="http://schemas.microsoft.com/office/powerpoint/2010/main" val="3808947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Submission Options</a:t>
            </a:r>
            <a:endParaRPr lang="en-US" sz="3600" b="1" dirty="0"/>
          </a:p>
        </p:txBody>
      </p:sp>
      <p:sp>
        <p:nvSpPr>
          <p:cNvPr id="3" name="Content Placeholder 2"/>
          <p:cNvSpPr>
            <a:spLocks noGrp="1"/>
          </p:cNvSpPr>
          <p:nvPr>
            <p:ph idx="1"/>
          </p:nvPr>
        </p:nvSpPr>
        <p:spPr/>
        <p:txBody>
          <a:bodyPr/>
          <a:lstStyle/>
          <a:p>
            <a:r>
              <a:rPr lang="en-US" dirty="0" smtClean="0"/>
              <a:t>SF424 Downloadable package</a:t>
            </a:r>
          </a:p>
          <a:p>
            <a:r>
              <a:rPr lang="en-US" dirty="0" smtClean="0"/>
              <a:t>ASSIST (Application Submission System &amp; interface for  Submission Tracking) compatible</a:t>
            </a:r>
          </a:p>
          <a:p>
            <a:pPr lvl="1">
              <a:buFont typeface="Arial" panose="020B0604020202020204" pitchFamily="34" charset="0"/>
              <a:buChar char="•"/>
            </a:pPr>
            <a:r>
              <a:rPr lang="en-US" sz="2400" dirty="0" smtClean="0"/>
              <a:t>Secure web-based data entry</a:t>
            </a:r>
          </a:p>
          <a:p>
            <a:pPr lvl="1">
              <a:buFont typeface="Arial" panose="020B0604020202020204" pitchFamily="34" charset="0"/>
              <a:buChar char="•"/>
            </a:pPr>
            <a:r>
              <a:rPr lang="en-US" sz="2400" dirty="0" smtClean="0"/>
              <a:t>Collaboration of multiple users</a:t>
            </a:r>
          </a:p>
          <a:p>
            <a:pPr lvl="1">
              <a:buFont typeface="Arial" panose="020B0604020202020204" pitchFamily="34" charset="0"/>
              <a:buChar char="•"/>
            </a:pPr>
            <a:r>
              <a:rPr lang="en-US" sz="2400" dirty="0" smtClean="0"/>
              <a:t>Pre-submission validation</a:t>
            </a:r>
          </a:p>
          <a:p>
            <a:pPr lvl="1">
              <a:buFont typeface="Arial" panose="020B0604020202020204" pitchFamily="34" charset="0"/>
              <a:buChar char="•"/>
            </a:pPr>
            <a:r>
              <a:rPr lang="en-US" sz="2400" dirty="0" smtClean="0"/>
              <a:t>Pre-population of data from eRA Commons</a:t>
            </a:r>
          </a:p>
          <a:p>
            <a:pPr lvl="1">
              <a:buFont typeface="Arial" panose="020B0604020202020204" pitchFamily="34" charset="0"/>
              <a:buChar char="•"/>
            </a:pPr>
            <a:r>
              <a:rPr lang="en-US" sz="2400" dirty="0" smtClean="0"/>
              <a:t>Pre-submission </a:t>
            </a:r>
            <a:r>
              <a:rPr lang="en-US" sz="2400" dirty="0" smtClean="0"/>
              <a:t>print/preview of application</a:t>
            </a:r>
          </a:p>
          <a:p>
            <a:pPr lvl="1"/>
            <a:endParaRPr lang="en-US" dirty="0"/>
          </a:p>
        </p:txBody>
      </p:sp>
      <p:sp>
        <p:nvSpPr>
          <p:cNvPr id="4" name="TextBox 3"/>
          <p:cNvSpPr txBox="1"/>
          <p:nvPr/>
        </p:nvSpPr>
        <p:spPr>
          <a:xfrm>
            <a:off x="8244840" y="6400800"/>
            <a:ext cx="609600" cy="369332"/>
          </a:xfrm>
          <a:prstGeom prst="rect">
            <a:avLst/>
          </a:prstGeom>
          <a:noFill/>
        </p:spPr>
        <p:txBody>
          <a:bodyPr wrap="square" rtlCol="0">
            <a:spAutoFit/>
          </a:bodyPr>
          <a:lstStyle/>
          <a:p>
            <a:r>
              <a:rPr lang="en-US" dirty="0" smtClean="0"/>
              <a:t>12</a:t>
            </a:r>
            <a:endParaRPr lang="en-US" dirty="0"/>
          </a:p>
        </p:txBody>
      </p:sp>
    </p:spTree>
    <p:extLst>
      <p:ext uri="{BB962C8B-B14F-4D97-AF65-F5344CB8AC3E}">
        <p14:creationId xmlns:p14="http://schemas.microsoft.com/office/powerpoint/2010/main" val="288232310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301625" y="304800"/>
            <a:ext cx="8842375" cy="701675"/>
          </a:xfrm>
        </p:spPr>
        <p:txBody>
          <a:bodyPr>
            <a:normAutofit/>
          </a:bodyPr>
          <a:lstStyle/>
          <a:p>
            <a:pPr eaLnBrk="1" hangingPunct="1"/>
            <a:r>
              <a:rPr lang="en-US" sz="3600" b="1" dirty="0" smtClean="0">
                <a:ea typeface="ＭＳ Ｐゴシック" pitchFamily="1" charset="-128"/>
              </a:rPr>
              <a:t>Administration</a:t>
            </a:r>
          </a:p>
        </p:txBody>
      </p:sp>
      <p:sp>
        <p:nvSpPr>
          <p:cNvPr id="146435" name="Rectangle 3"/>
          <p:cNvSpPr>
            <a:spLocks noGrp="1" noChangeArrowheads="1"/>
          </p:cNvSpPr>
          <p:nvPr>
            <p:ph idx="4294967295"/>
          </p:nvPr>
        </p:nvSpPr>
        <p:spPr>
          <a:xfrm>
            <a:off x="0" y="1676400"/>
            <a:ext cx="8312150" cy="4225925"/>
          </a:xfrm>
        </p:spPr>
        <p:txBody>
          <a:bodyPr>
            <a:normAutofit fontScale="92500" lnSpcReduction="20000"/>
          </a:bodyPr>
          <a:lstStyle/>
          <a:p>
            <a:pPr marL="457200" lvl="1" indent="0" eaLnBrk="1" hangingPunct="1">
              <a:buClr>
                <a:schemeClr val="tx1">
                  <a:lumMod val="95000"/>
                  <a:lumOff val="5000"/>
                </a:schemeClr>
              </a:buClr>
              <a:buFont typeface="Wingdings" pitchFamily="2" charset="2"/>
              <a:buNone/>
            </a:pPr>
            <a:r>
              <a:rPr lang="en-US" sz="3200" b="1" dirty="0" smtClean="0">
                <a:ea typeface="ＭＳ Ｐゴシック" pitchFamily="1" charset="-128"/>
              </a:rPr>
              <a:t>Employee benefits</a:t>
            </a:r>
          </a:p>
          <a:p>
            <a:pPr marL="800100" lvl="1" indent="-342900" eaLnBrk="1" hangingPunct="1">
              <a:buClr>
                <a:schemeClr val="tx1">
                  <a:lumMod val="95000"/>
                  <a:lumOff val="5000"/>
                </a:schemeClr>
              </a:buClr>
              <a:buFont typeface="Arial" panose="020B0604020202020204" pitchFamily="34" charset="0"/>
              <a:buChar char="•"/>
            </a:pPr>
            <a:r>
              <a:rPr lang="en-US" sz="2400" b="1" dirty="0" smtClean="0">
                <a:ea typeface="ＭＳ Ｐゴシック" pitchFamily="1" charset="-128"/>
              </a:rPr>
              <a:t>Trainee, not employee</a:t>
            </a:r>
          </a:p>
          <a:p>
            <a:pPr marL="800100" lvl="1" indent="-342900" eaLnBrk="1" hangingPunct="1">
              <a:buClr>
                <a:schemeClr val="tx1">
                  <a:lumMod val="95000"/>
                  <a:lumOff val="5000"/>
                </a:schemeClr>
              </a:buClr>
              <a:buFont typeface="Arial" panose="020B0604020202020204" pitchFamily="34" charset="0"/>
              <a:buChar char="•"/>
            </a:pPr>
            <a:r>
              <a:rPr lang="en-US" sz="2400" dirty="0" smtClean="0">
                <a:ea typeface="ＭＳ Ｐゴシック" pitchFamily="1" charset="-128"/>
              </a:rPr>
              <a:t>Inappropriate and unallowable to charge training grants employee benefits (FICA, worker</a:t>
            </a:r>
            <a:r>
              <a:rPr lang="ja-JP" altLang="en-US" sz="2400" dirty="0" smtClean="0">
                <a:ea typeface="ＭＳ Ｐゴシック" pitchFamily="1" charset="-128"/>
              </a:rPr>
              <a:t>’</a:t>
            </a:r>
            <a:r>
              <a:rPr lang="en-US" altLang="ja-JP" sz="2400" dirty="0" smtClean="0">
                <a:ea typeface="ＭＳ Ｐゴシック" pitchFamily="1" charset="-128"/>
              </a:rPr>
              <a:t>s compensation, unemployment insurance)</a:t>
            </a:r>
          </a:p>
          <a:p>
            <a:pPr marL="800100" lvl="1" indent="-342900" eaLnBrk="1" hangingPunct="1">
              <a:buClr>
                <a:schemeClr val="tx1">
                  <a:lumMod val="95000"/>
                  <a:lumOff val="5000"/>
                </a:schemeClr>
              </a:buClr>
              <a:buFont typeface="Arial" panose="020B0604020202020204" pitchFamily="34" charset="0"/>
              <a:buChar char="•"/>
            </a:pPr>
            <a:endParaRPr lang="en-US" altLang="ja-JP" sz="2400" dirty="0">
              <a:ea typeface="ＭＳ Ｐゴシック" pitchFamily="1" charset="-128"/>
            </a:endParaRPr>
          </a:p>
          <a:p>
            <a:pPr marL="457200" indent="0">
              <a:buClr>
                <a:schemeClr val="tx1">
                  <a:lumMod val="95000"/>
                  <a:lumOff val="5000"/>
                </a:schemeClr>
              </a:buClr>
              <a:buFont typeface="Wingdings" pitchFamily="2" charset="2"/>
              <a:buNone/>
            </a:pPr>
            <a:r>
              <a:rPr lang="en-US" b="1" dirty="0">
                <a:ea typeface="ＭＳ Ｐゴシック" pitchFamily="1" charset="-128"/>
              </a:rPr>
              <a:t>Cost principles</a:t>
            </a:r>
          </a:p>
          <a:p>
            <a:pPr marL="801688" indent="-344488">
              <a:buClr>
                <a:schemeClr val="tx1">
                  <a:lumMod val="95000"/>
                  <a:lumOff val="5000"/>
                </a:schemeClr>
              </a:buClr>
            </a:pPr>
            <a:r>
              <a:rPr lang="en-US" sz="3000" dirty="0">
                <a:ea typeface="ＭＳ Ｐゴシック" pitchFamily="1" charset="-128"/>
              </a:rPr>
              <a:t>Allowable</a:t>
            </a:r>
          </a:p>
          <a:p>
            <a:pPr marL="801688" indent="-344488">
              <a:buClr>
                <a:schemeClr val="tx1">
                  <a:lumMod val="95000"/>
                  <a:lumOff val="5000"/>
                </a:schemeClr>
              </a:buClr>
            </a:pPr>
            <a:r>
              <a:rPr lang="en-US" sz="3000" dirty="0">
                <a:ea typeface="ＭＳ Ｐゴシック" pitchFamily="1" charset="-128"/>
              </a:rPr>
              <a:t>Allocable</a:t>
            </a:r>
          </a:p>
          <a:p>
            <a:pPr marL="801688" indent="-344488">
              <a:buClr>
                <a:schemeClr val="tx1">
                  <a:lumMod val="95000"/>
                  <a:lumOff val="5000"/>
                </a:schemeClr>
              </a:buClr>
            </a:pPr>
            <a:r>
              <a:rPr lang="en-US" sz="3000" dirty="0">
                <a:ea typeface="ＭＳ Ｐゴシック" pitchFamily="1" charset="-128"/>
              </a:rPr>
              <a:t>Reasonable</a:t>
            </a:r>
          </a:p>
          <a:p>
            <a:pPr marL="801688" indent="-344488">
              <a:buClr>
                <a:schemeClr val="tx1">
                  <a:lumMod val="95000"/>
                  <a:lumOff val="5000"/>
                </a:schemeClr>
              </a:buClr>
            </a:pPr>
            <a:r>
              <a:rPr lang="en-US" sz="3000" dirty="0">
                <a:ea typeface="ＭＳ Ｐゴシック" pitchFamily="1" charset="-128"/>
              </a:rPr>
              <a:t>Consistent</a:t>
            </a:r>
          </a:p>
          <a:p>
            <a:pPr marL="800100" lvl="1" indent="-342900" eaLnBrk="1" hangingPunct="1">
              <a:buClr>
                <a:schemeClr val="tx1">
                  <a:lumMod val="95000"/>
                  <a:lumOff val="5000"/>
                </a:schemeClr>
              </a:buClr>
              <a:buFont typeface="Arial" panose="020B0604020202020204" pitchFamily="34" charset="0"/>
              <a:buChar char="•"/>
            </a:pPr>
            <a:endParaRPr lang="en-US" altLang="ja-JP" sz="2400" dirty="0" smtClean="0">
              <a:ea typeface="ＭＳ Ｐゴシック" pitchFamily="1" charset="-128"/>
            </a:endParaRPr>
          </a:p>
          <a:p>
            <a:pPr marL="800100" lvl="1" indent="-342900" eaLnBrk="1" hangingPunct="1">
              <a:buClr>
                <a:schemeClr val="tx1">
                  <a:lumMod val="95000"/>
                  <a:lumOff val="5000"/>
                </a:schemeClr>
              </a:buClr>
              <a:buFont typeface="Arial" panose="020B0604020202020204" pitchFamily="34" charset="0"/>
              <a:buChar char="•"/>
            </a:pPr>
            <a:endParaRPr lang="en-US" altLang="ja-JP" sz="2400" dirty="0" smtClean="0">
              <a:ea typeface="ＭＳ Ｐゴシック" pitchFamily="1" charset="-128"/>
            </a:endParaRPr>
          </a:p>
        </p:txBody>
      </p:sp>
      <p:sp>
        <p:nvSpPr>
          <p:cNvPr id="2" name="Slide Number Placeholder 1"/>
          <p:cNvSpPr>
            <a:spLocks noGrp="1"/>
          </p:cNvSpPr>
          <p:nvPr>
            <p:ph type="sldNum" sz="quarter" idx="4294967295"/>
          </p:nvPr>
        </p:nvSpPr>
        <p:spPr>
          <a:xfrm>
            <a:off x="8389938" y="6305550"/>
            <a:ext cx="754062"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120</a:t>
            </a:fld>
            <a:endParaRPr lang="en-US" dirty="0">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290513" y="304800"/>
            <a:ext cx="8853487" cy="838200"/>
          </a:xfrm>
        </p:spPr>
        <p:txBody>
          <a:bodyPr>
            <a:normAutofit/>
          </a:bodyPr>
          <a:lstStyle/>
          <a:p>
            <a:pPr eaLnBrk="1" hangingPunct="1"/>
            <a:r>
              <a:rPr lang="en-US" sz="3600" b="1" dirty="0" err="1" smtClean="0">
                <a:ea typeface="ＭＳ Ｐゴシック" pitchFamily="1" charset="-128"/>
              </a:rPr>
              <a:t>Rebudgeting</a:t>
            </a:r>
            <a:endParaRPr lang="en-US" sz="3600" b="1" dirty="0" smtClean="0">
              <a:ea typeface="ＭＳ Ｐゴシック" pitchFamily="1" charset="-128"/>
            </a:endParaRPr>
          </a:p>
        </p:txBody>
      </p:sp>
      <p:sp>
        <p:nvSpPr>
          <p:cNvPr id="146435" name="Rectangle 3"/>
          <p:cNvSpPr>
            <a:spLocks noGrp="1" noChangeArrowheads="1"/>
          </p:cNvSpPr>
          <p:nvPr>
            <p:ph idx="4294967295"/>
          </p:nvPr>
        </p:nvSpPr>
        <p:spPr>
          <a:xfrm>
            <a:off x="747713" y="1268413"/>
            <a:ext cx="8396287" cy="4643437"/>
          </a:xfrm>
        </p:spPr>
        <p:txBody>
          <a:bodyPr/>
          <a:lstStyle/>
          <a:p>
            <a:pPr eaLnBrk="1" hangingPunct="1">
              <a:buClr>
                <a:schemeClr val="tx1"/>
              </a:buClr>
            </a:pPr>
            <a:r>
              <a:rPr lang="en-US" sz="2400" dirty="0" smtClean="0">
                <a:ea typeface="ＭＳ Ｐゴシック" pitchFamily="1" charset="-128"/>
              </a:rPr>
              <a:t>No prior approval necessary (unless otherwise restricted for):</a:t>
            </a:r>
          </a:p>
          <a:p>
            <a:pPr marL="800100" lvl="1" indent="-342900" eaLnBrk="1" hangingPunct="1">
              <a:buClr>
                <a:schemeClr val="tx1"/>
              </a:buClr>
              <a:buFont typeface="Arial" panose="020B0604020202020204" pitchFamily="34" charset="0"/>
              <a:buChar char="•"/>
            </a:pPr>
            <a:r>
              <a:rPr lang="en-US" sz="2400" dirty="0" smtClean="0">
                <a:ea typeface="ＭＳ Ｐゴシック" pitchFamily="1" charset="-128"/>
              </a:rPr>
              <a:t>Stipends: into tuition and fees only</a:t>
            </a:r>
          </a:p>
          <a:p>
            <a:pPr marL="800100" lvl="1" indent="-342900" eaLnBrk="1" hangingPunct="1">
              <a:buClr>
                <a:schemeClr val="tx1"/>
              </a:buClr>
              <a:buFont typeface="Arial" panose="020B0604020202020204" pitchFamily="34" charset="0"/>
              <a:buChar char="•"/>
            </a:pPr>
            <a:r>
              <a:rPr lang="en-US" sz="2400" dirty="0" smtClean="0">
                <a:ea typeface="ＭＳ Ｐゴシック" pitchFamily="1" charset="-128"/>
              </a:rPr>
              <a:t>Tuition: into Stipends only</a:t>
            </a:r>
          </a:p>
          <a:p>
            <a:pPr marL="800100" lvl="1" indent="-342900" eaLnBrk="1" hangingPunct="1">
              <a:buClr>
                <a:schemeClr val="tx1"/>
              </a:buClr>
              <a:buFont typeface="Arial" panose="020B0604020202020204" pitchFamily="34" charset="0"/>
              <a:buChar char="•"/>
            </a:pPr>
            <a:r>
              <a:rPr lang="en-US" sz="2400" dirty="0" smtClean="0">
                <a:ea typeface="ＭＳ Ｐゴシック" pitchFamily="1" charset="-128"/>
              </a:rPr>
              <a:t> Training Related Expense (TRE): into any category</a:t>
            </a:r>
          </a:p>
          <a:p>
            <a:pPr marL="800100" lvl="1" indent="-342900" eaLnBrk="1" hangingPunct="1">
              <a:buClr>
                <a:schemeClr val="tx1"/>
              </a:buClr>
              <a:buFont typeface="Arial" panose="020B0604020202020204" pitchFamily="34" charset="0"/>
              <a:buChar char="•"/>
            </a:pPr>
            <a:r>
              <a:rPr lang="en-US" sz="2400" dirty="0" smtClean="0">
                <a:ea typeface="ＭＳ Ｐゴシック" pitchFamily="1" charset="-128"/>
              </a:rPr>
              <a:t>Prior approval required to </a:t>
            </a:r>
            <a:r>
              <a:rPr lang="en-US" sz="2400" dirty="0" err="1" smtClean="0">
                <a:ea typeface="ＭＳ Ｐゴシック" pitchFamily="1" charset="-128"/>
              </a:rPr>
              <a:t>rebudget</a:t>
            </a:r>
            <a:r>
              <a:rPr lang="en-US" sz="2400" dirty="0" smtClean="0">
                <a:ea typeface="ＭＳ Ｐゴシック" pitchFamily="1" charset="-128"/>
              </a:rPr>
              <a:t> stipends and/or tuition into travel or TRE</a:t>
            </a:r>
          </a:p>
          <a:p>
            <a:pPr lvl="1" eaLnBrk="1" hangingPunct="1">
              <a:buClr>
                <a:schemeClr val="tx2"/>
              </a:buClr>
            </a:pPr>
            <a:endParaRPr lang="en-US" sz="2400" dirty="0" smtClean="0">
              <a:ea typeface="ＭＳ Ｐゴシック" pitchFamily="1" charset="-128"/>
            </a:endParaRPr>
          </a:p>
        </p:txBody>
      </p:sp>
      <p:sp>
        <p:nvSpPr>
          <p:cNvPr id="2" name="Slide Number Placeholder 1"/>
          <p:cNvSpPr>
            <a:spLocks noGrp="1"/>
          </p:cNvSpPr>
          <p:nvPr>
            <p:ph type="sldNum" sz="quarter" idx="4294967295"/>
          </p:nvPr>
        </p:nvSpPr>
        <p:spPr>
          <a:xfrm>
            <a:off x="8418513" y="6305550"/>
            <a:ext cx="725487"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121</a:t>
            </a:fld>
            <a:endParaRPr lang="en-US" dirty="0">
              <a:solidFill>
                <a:srgbClr val="F3F2DC">
                  <a:shade val="50000"/>
                  <a:satMod val="200000"/>
                </a:srgbClr>
              </a:solidFill>
            </a:endParaRPr>
          </a:p>
        </p:txBody>
      </p:sp>
      <p:pic>
        <p:nvPicPr>
          <p:cNvPr id="1945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676" t="59611" r="32662" b="20713"/>
          <a:stretch/>
        </p:blipFill>
        <p:spPr bwMode="auto">
          <a:xfrm>
            <a:off x="1357747" y="4000499"/>
            <a:ext cx="6887690" cy="1995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530952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idx="4294967295"/>
          </p:nvPr>
        </p:nvSpPr>
        <p:spPr>
          <a:xfrm>
            <a:off x="0" y="319088"/>
            <a:ext cx="7715250" cy="1020762"/>
          </a:xfrm>
        </p:spPr>
        <p:txBody>
          <a:bodyPr>
            <a:normAutofit/>
          </a:bodyPr>
          <a:lstStyle/>
          <a:p>
            <a:r>
              <a:rPr lang="en-US" sz="3600" b="1" dirty="0" smtClean="0">
                <a:ea typeface="ＭＳ Ｐゴシック" pitchFamily="1" charset="-128"/>
              </a:rPr>
              <a:t>Carry forward </a:t>
            </a:r>
            <a:r>
              <a:rPr lang="en-US" dirty="0" smtClean="0">
                <a:ea typeface="ＭＳ Ｐゴシック" pitchFamily="1" charset="-128"/>
              </a:rPr>
              <a:t>	</a:t>
            </a:r>
          </a:p>
        </p:txBody>
      </p:sp>
      <p:sp>
        <p:nvSpPr>
          <p:cNvPr id="147459" name="Content Placeholder 2"/>
          <p:cNvSpPr>
            <a:spLocks noGrp="1"/>
          </p:cNvSpPr>
          <p:nvPr>
            <p:ph idx="4294967295"/>
          </p:nvPr>
        </p:nvSpPr>
        <p:spPr>
          <a:xfrm>
            <a:off x="846138" y="1600200"/>
            <a:ext cx="8297862" cy="4648200"/>
          </a:xfrm>
        </p:spPr>
        <p:txBody>
          <a:bodyPr/>
          <a:lstStyle/>
          <a:p>
            <a:pPr>
              <a:buClr>
                <a:schemeClr val="tx1">
                  <a:lumMod val="95000"/>
                  <a:lumOff val="5000"/>
                </a:schemeClr>
              </a:buClr>
            </a:pPr>
            <a:r>
              <a:rPr lang="en-US" dirty="0" smtClean="0">
                <a:ea typeface="ＭＳ Ｐゴシック" pitchFamily="1" charset="-128"/>
              </a:rPr>
              <a:t>T Awards</a:t>
            </a:r>
          </a:p>
          <a:p>
            <a:pPr lvl="1">
              <a:buClr>
                <a:schemeClr val="tx1">
                  <a:lumMod val="95000"/>
                  <a:lumOff val="5000"/>
                </a:schemeClr>
              </a:buClr>
              <a:buFont typeface="Arial" panose="020B0604020202020204" pitchFamily="34" charset="0"/>
              <a:buChar char="•"/>
            </a:pPr>
            <a:r>
              <a:rPr lang="en-US" dirty="0" smtClean="0">
                <a:ea typeface="ＭＳ Ｐゴシック" pitchFamily="1" charset="-128"/>
              </a:rPr>
              <a:t>Most institutional training grants do not allow for unexpended balances to be carried forward without prior approval</a:t>
            </a:r>
          </a:p>
          <a:p>
            <a:pPr lvl="1">
              <a:buClr>
                <a:schemeClr val="tx1">
                  <a:lumMod val="95000"/>
                  <a:lumOff val="5000"/>
                </a:schemeClr>
              </a:buClr>
              <a:buFont typeface="Arial" panose="020B0604020202020204" pitchFamily="34" charset="0"/>
              <a:buChar char="•"/>
            </a:pPr>
            <a:r>
              <a:rPr lang="en-US" dirty="0" smtClean="0">
                <a:ea typeface="ＭＳ Ｐゴシック" pitchFamily="1" charset="-128"/>
              </a:rPr>
              <a:t>Check your </a:t>
            </a:r>
            <a:r>
              <a:rPr lang="en-US" dirty="0" err="1" smtClean="0">
                <a:ea typeface="ＭＳ Ｐゴシック" pitchFamily="1" charset="-128"/>
              </a:rPr>
              <a:t>NoGA</a:t>
            </a:r>
            <a:endParaRPr lang="en-US" dirty="0" smtClean="0">
              <a:ea typeface="ＭＳ Ｐゴシック" pitchFamily="1" charset="-128"/>
            </a:endParaRPr>
          </a:p>
          <a:p>
            <a:pPr lvl="1">
              <a:buClr>
                <a:schemeClr val="tx1">
                  <a:lumMod val="95000"/>
                  <a:lumOff val="5000"/>
                </a:schemeClr>
              </a:buClr>
              <a:buFont typeface="Arial" panose="020B0604020202020204" pitchFamily="34" charset="0"/>
              <a:buChar char="•"/>
            </a:pPr>
            <a:r>
              <a:rPr lang="en-US" dirty="0" smtClean="0">
                <a:ea typeface="ＭＳ Ｐゴシック" pitchFamily="1" charset="-128"/>
              </a:rPr>
              <a:t>Even if carry forward is allowed it may be restricted </a:t>
            </a:r>
          </a:p>
          <a:p>
            <a:pPr marL="457200" lvl="1" indent="0">
              <a:buNone/>
            </a:pPr>
            <a:endParaRPr lang="en-US" dirty="0" smtClean="0">
              <a:ea typeface="ＭＳ Ｐゴシック" pitchFamily="1" charset="-128"/>
            </a:endParaRPr>
          </a:p>
        </p:txBody>
      </p:sp>
      <p:sp>
        <p:nvSpPr>
          <p:cNvPr id="2" name="Slide Number Placeholder 1"/>
          <p:cNvSpPr>
            <a:spLocks noGrp="1"/>
          </p:cNvSpPr>
          <p:nvPr>
            <p:ph type="sldNum" sz="quarter" idx="4294967295"/>
          </p:nvPr>
        </p:nvSpPr>
        <p:spPr>
          <a:xfrm>
            <a:off x="8432800" y="6305550"/>
            <a:ext cx="711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122</a:t>
            </a:fld>
            <a:endParaRPr lang="en-US" dirty="0">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idx="4294967295"/>
          </p:nvPr>
        </p:nvSpPr>
        <p:spPr>
          <a:xfrm>
            <a:off x="0" y="152400"/>
            <a:ext cx="8302625" cy="1143000"/>
          </a:xfrm>
        </p:spPr>
        <p:txBody>
          <a:bodyPr>
            <a:noAutofit/>
          </a:bodyPr>
          <a:lstStyle/>
          <a:p>
            <a:r>
              <a:rPr lang="en-US" sz="3600" b="1" dirty="0" smtClean="0">
                <a:ea typeface="ＭＳ Ｐゴシック" pitchFamily="1" charset="-128"/>
              </a:rPr>
              <a:t>Periods of Appointments</a:t>
            </a:r>
            <a:br>
              <a:rPr lang="en-US" sz="3600" b="1" dirty="0" smtClean="0">
                <a:ea typeface="ＭＳ Ｐゴシック" pitchFamily="1" charset="-128"/>
              </a:rPr>
            </a:br>
            <a:r>
              <a:rPr lang="en-US" sz="3600" b="1" dirty="0" smtClean="0">
                <a:ea typeface="ＭＳ Ｐゴシック" pitchFamily="1" charset="-128"/>
              </a:rPr>
              <a:t> (T awards)</a:t>
            </a:r>
          </a:p>
        </p:txBody>
      </p:sp>
      <p:sp>
        <p:nvSpPr>
          <p:cNvPr id="1028" name="Content Placeholder 2"/>
          <p:cNvSpPr>
            <a:spLocks noGrp="1"/>
          </p:cNvSpPr>
          <p:nvPr>
            <p:ph idx="4294967295"/>
          </p:nvPr>
        </p:nvSpPr>
        <p:spPr>
          <a:xfrm>
            <a:off x="841375" y="1433513"/>
            <a:ext cx="8302625" cy="4457700"/>
          </a:xfrm>
        </p:spPr>
        <p:txBody>
          <a:bodyPr/>
          <a:lstStyle/>
          <a:p>
            <a:pPr eaLnBrk="1" hangingPunct="1">
              <a:buClr>
                <a:schemeClr val="tx1">
                  <a:lumMod val="95000"/>
                  <a:lumOff val="5000"/>
                </a:schemeClr>
              </a:buClr>
              <a:buSzPct val="90000"/>
              <a:buFont typeface="Arial" panose="020B0604020202020204" pitchFamily="34" charset="0"/>
              <a:buChar char="•"/>
            </a:pPr>
            <a:r>
              <a:rPr lang="en-US" sz="2000" dirty="0" smtClean="0">
                <a:ea typeface="ＭＳ Ｐゴシック" pitchFamily="1" charset="-128"/>
              </a:rPr>
              <a:t>Appointment periods may overlap budget periods</a:t>
            </a:r>
          </a:p>
          <a:p>
            <a:pPr eaLnBrk="1" hangingPunct="1">
              <a:buClr>
                <a:schemeClr val="tx1">
                  <a:lumMod val="95000"/>
                  <a:lumOff val="5000"/>
                </a:schemeClr>
              </a:buClr>
              <a:buSzPct val="90000"/>
              <a:buFont typeface="Arial" panose="020B0604020202020204" pitchFamily="34" charset="0"/>
              <a:buChar char="•"/>
            </a:pPr>
            <a:r>
              <a:rPr lang="en-US" sz="2000" dirty="0" err="1" smtClean="0">
                <a:ea typeface="ＭＳ Ｐゴシック" pitchFamily="1" charset="-128"/>
              </a:rPr>
              <a:t>Unbooked</a:t>
            </a:r>
            <a:r>
              <a:rPr lang="en-US" sz="2000" dirty="0" smtClean="0">
                <a:ea typeface="ＭＳ Ｐゴシック" pitchFamily="1" charset="-128"/>
              </a:rPr>
              <a:t> travel and training related expenses require carryover and this may be a prior approval procedure from NIH</a:t>
            </a:r>
          </a:p>
          <a:p>
            <a:pPr eaLnBrk="1" hangingPunct="1">
              <a:buClr>
                <a:schemeClr val="tx1">
                  <a:lumMod val="95000"/>
                  <a:lumOff val="5000"/>
                </a:schemeClr>
              </a:buClr>
              <a:buSzPct val="90000"/>
              <a:buFont typeface="Arial" panose="020B0604020202020204" pitchFamily="34" charset="0"/>
              <a:buChar char="•"/>
            </a:pPr>
            <a:r>
              <a:rPr lang="en-US" sz="2000" dirty="0" smtClean="0">
                <a:ea typeface="ＭＳ Ｐゴシック" pitchFamily="1" charset="-128"/>
              </a:rPr>
              <a:t>Health can be considered booked if the trainee takes it for the appointment period.</a:t>
            </a:r>
          </a:p>
          <a:p>
            <a:pPr marL="82296" indent="0">
              <a:buClrTx/>
              <a:buSzPct val="90000"/>
              <a:buNone/>
            </a:pPr>
            <a:endParaRPr lang="en-US" dirty="0" smtClean="0">
              <a:ea typeface="ＭＳ Ｐゴシック" pitchFamily="1" charset="-128"/>
            </a:endParaRPr>
          </a:p>
        </p:txBody>
      </p:sp>
      <p:sp>
        <p:nvSpPr>
          <p:cNvPr id="2" name="Slide Number Placeholder 1"/>
          <p:cNvSpPr>
            <a:spLocks noGrp="1"/>
          </p:cNvSpPr>
          <p:nvPr>
            <p:ph type="sldNum" sz="quarter" idx="4294967295"/>
          </p:nvPr>
        </p:nvSpPr>
        <p:spPr>
          <a:xfrm>
            <a:off x="8404225" y="6305550"/>
            <a:ext cx="739775"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123</a:t>
            </a:fld>
            <a:endParaRPr lang="en-US" dirty="0">
              <a:solidFill>
                <a:srgbClr val="F3F2DC">
                  <a:shade val="50000"/>
                  <a:satMod val="200000"/>
                </a:srgbClr>
              </a:solidFill>
            </a:endParaRPr>
          </a:p>
        </p:txBody>
      </p:sp>
      <p:graphicFrame>
        <p:nvGraphicFramePr>
          <p:cNvPr id="1086" name="Object 4"/>
          <p:cNvGraphicFramePr>
            <a:graphicFrameLocks noChangeAspect="1"/>
          </p:cNvGraphicFramePr>
          <p:nvPr>
            <p:extLst>
              <p:ext uri="{D42A27DB-BD31-4B8C-83A1-F6EECF244321}">
                <p14:modId xmlns:p14="http://schemas.microsoft.com/office/powerpoint/2010/main" val="3825352887"/>
              </p:ext>
            </p:extLst>
          </p:nvPr>
        </p:nvGraphicFramePr>
        <p:xfrm>
          <a:off x="3657600" y="2992005"/>
          <a:ext cx="5029200" cy="3003550"/>
        </p:xfrm>
        <a:graphic>
          <a:graphicData uri="http://schemas.openxmlformats.org/presentationml/2006/ole">
            <mc:AlternateContent xmlns:mc="http://schemas.openxmlformats.org/markup-compatibility/2006">
              <mc:Choice xmlns:v="urn:schemas-microsoft-com:vml" Requires="v">
                <p:oleObj spid="_x0000_s1092" name="Worksheet" r:id="rId4" imgW="3667055" imgH="2524230" progId="Excel.Sheet.8">
                  <p:embed/>
                </p:oleObj>
              </mc:Choice>
              <mc:Fallback>
                <p:oleObj name="Worksheet" r:id="rId4" imgW="3667055" imgH="2524230" progId="Excel.Sheet.8">
                  <p:embed/>
                  <p:pic>
                    <p:nvPicPr>
                      <p:cNvPr id="0" name=""/>
                      <p:cNvPicPr>
                        <a:picLocks noChangeAspect="1" noChangeArrowheads="1"/>
                      </p:cNvPicPr>
                      <p:nvPr/>
                    </p:nvPicPr>
                    <p:blipFill>
                      <a:blip r:embed="rId5"/>
                      <a:srcRect/>
                      <a:stretch>
                        <a:fillRect/>
                      </a:stretch>
                    </p:blipFill>
                    <p:spPr bwMode="auto">
                      <a:xfrm>
                        <a:off x="3657600" y="2992005"/>
                        <a:ext cx="5029200" cy="3003550"/>
                      </a:xfrm>
                      <a:prstGeom prst="rect">
                        <a:avLst/>
                      </a:prstGeom>
                      <a:noFill/>
                      <a:extLst/>
                    </p:spPr>
                  </p:pic>
                </p:oleObj>
              </mc:Fallback>
            </mc:AlternateContent>
          </a:graphicData>
        </a:graphic>
      </p:graphicFrame>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idx="4294967295"/>
          </p:nvPr>
        </p:nvSpPr>
        <p:spPr>
          <a:xfrm>
            <a:off x="311150" y="304800"/>
            <a:ext cx="8832850" cy="1143000"/>
          </a:xfrm>
        </p:spPr>
        <p:txBody>
          <a:bodyPr>
            <a:normAutofit fontScale="90000"/>
          </a:bodyPr>
          <a:lstStyle/>
          <a:p>
            <a:r>
              <a:rPr lang="en-US" sz="4000" b="1" dirty="0" err="1" smtClean="0">
                <a:ea typeface="ＭＳ Ｐゴシック" pitchFamily="1" charset="-128"/>
              </a:rPr>
              <a:t>Unliquidated</a:t>
            </a:r>
            <a:r>
              <a:rPr lang="en-US" sz="4000" b="1" dirty="0" smtClean="0">
                <a:ea typeface="ＭＳ Ｐゴシック" pitchFamily="1" charset="-128"/>
              </a:rPr>
              <a:t> Obligations – Stipends, Tuition, and F &amp; A Costs</a:t>
            </a:r>
            <a:r>
              <a:rPr lang="en-US" dirty="0" smtClean="0">
                <a:ea typeface="ＭＳ Ｐゴシック" pitchFamily="1" charset="-128"/>
              </a:rPr>
              <a:t>	</a:t>
            </a:r>
          </a:p>
        </p:txBody>
      </p:sp>
      <p:sp>
        <p:nvSpPr>
          <p:cNvPr id="147459" name="Content Placeholder 2"/>
          <p:cNvSpPr>
            <a:spLocks noGrp="1"/>
          </p:cNvSpPr>
          <p:nvPr>
            <p:ph idx="4294967295"/>
          </p:nvPr>
        </p:nvSpPr>
        <p:spPr>
          <a:xfrm>
            <a:off x="311151" y="1611313"/>
            <a:ext cx="8665209" cy="4560887"/>
          </a:xfrm>
        </p:spPr>
        <p:txBody>
          <a:bodyPr>
            <a:normAutofit/>
          </a:bodyPr>
          <a:lstStyle/>
          <a:p>
            <a:pPr marL="514350" indent="-457200">
              <a:buClrTx/>
            </a:pPr>
            <a:r>
              <a:rPr lang="en-US" sz="2400" dirty="0" smtClean="0">
                <a:ea typeface="ＭＳ Ｐゴシック" pitchFamily="1" charset="-128"/>
              </a:rPr>
              <a:t>Grant period: July 1, 2015-June 30, 2016 (Yr. 3 of grant)</a:t>
            </a:r>
          </a:p>
          <a:p>
            <a:pPr marL="57150" indent="0">
              <a:buClrTx/>
              <a:buNone/>
            </a:pPr>
            <a:endParaRPr lang="en-US" sz="1000" dirty="0" smtClean="0">
              <a:ea typeface="ＭＳ Ｐゴシック" pitchFamily="1" charset="-128"/>
            </a:endParaRPr>
          </a:p>
          <a:p>
            <a:pPr marL="514350" indent="-457200">
              <a:buClrTx/>
            </a:pPr>
            <a:r>
              <a:rPr lang="en-US" sz="2400" dirty="0" smtClean="0">
                <a:ea typeface="ＭＳ Ｐゴシック" pitchFamily="1" charset="-128"/>
              </a:rPr>
              <a:t>The entire 12 months of stipends were awarded in Year 3 of the grant</a:t>
            </a:r>
          </a:p>
          <a:p>
            <a:pPr marL="57150" indent="0">
              <a:buClrTx/>
              <a:buNone/>
            </a:pPr>
            <a:endParaRPr lang="en-US" sz="1000" dirty="0" smtClean="0">
              <a:ea typeface="ＭＳ Ｐゴシック" pitchFamily="1" charset="-128"/>
            </a:endParaRPr>
          </a:p>
          <a:p>
            <a:pPr marL="514350" indent="-457200">
              <a:buClrTx/>
            </a:pPr>
            <a:r>
              <a:rPr lang="en-US" sz="2400" dirty="0">
                <a:ea typeface="ＭＳ Ｐゴシック" pitchFamily="1" charset="-128"/>
              </a:rPr>
              <a:t>Trainee appointed January 1, </a:t>
            </a:r>
            <a:r>
              <a:rPr lang="en-US" sz="2400" dirty="0" smtClean="0">
                <a:ea typeface="ＭＳ Ｐゴシック" pitchFamily="1" charset="-128"/>
              </a:rPr>
              <a:t>2016 </a:t>
            </a:r>
            <a:r>
              <a:rPr lang="en-US" sz="2400" dirty="0">
                <a:ea typeface="ＭＳ Ｐゴシック" pitchFamily="1" charset="-128"/>
              </a:rPr>
              <a:t>for 12 </a:t>
            </a:r>
            <a:r>
              <a:rPr lang="en-US" sz="2400" dirty="0" smtClean="0">
                <a:ea typeface="ＭＳ Ｐゴシック" pitchFamily="1" charset="-128"/>
              </a:rPr>
              <a:t>months</a:t>
            </a:r>
          </a:p>
          <a:p>
            <a:pPr marL="57150" indent="0">
              <a:buClrTx/>
              <a:buNone/>
            </a:pPr>
            <a:endParaRPr lang="en-US" sz="1000" dirty="0">
              <a:ea typeface="ＭＳ Ｐゴシック" pitchFamily="1" charset="-128"/>
            </a:endParaRPr>
          </a:p>
          <a:p>
            <a:pPr marL="514350" indent="-457200">
              <a:buClrTx/>
            </a:pPr>
            <a:r>
              <a:rPr lang="en-US" sz="2400" dirty="0" smtClean="0">
                <a:ea typeface="ＭＳ Ｐゴシック" pitchFamily="1" charset="-128"/>
              </a:rPr>
              <a:t>The budget for 6 months of stipend and tuition (July 1, 2016-Dec. 31, 2016) will be unliquidated obligations available in Year 4</a:t>
            </a:r>
          </a:p>
          <a:p>
            <a:pPr marL="57150" indent="0">
              <a:buClrTx/>
              <a:buNone/>
            </a:pPr>
            <a:endParaRPr lang="en-US" sz="1000" dirty="0" smtClean="0">
              <a:ea typeface="ＭＳ Ｐゴシック" pitchFamily="1" charset="-128"/>
            </a:endParaRPr>
          </a:p>
          <a:p>
            <a:pPr marL="514350" indent="-457200">
              <a:buClrTx/>
            </a:pPr>
            <a:r>
              <a:rPr lang="en-US" sz="2400" dirty="0" smtClean="0">
                <a:ea typeface="ＭＳ Ｐゴシック" pitchFamily="1" charset="-128"/>
              </a:rPr>
              <a:t>Unspent Travel and Training Related </a:t>
            </a:r>
            <a:r>
              <a:rPr lang="en-US" sz="2400" dirty="0">
                <a:ea typeface="ＭＳ Ｐゴシック" pitchFamily="1" charset="-128"/>
              </a:rPr>
              <a:t>E</a:t>
            </a:r>
            <a:r>
              <a:rPr lang="en-US" sz="2400" dirty="0" smtClean="0">
                <a:ea typeface="ＭＳ Ｐゴシック" pitchFamily="1" charset="-128"/>
              </a:rPr>
              <a:t>xpenses are NOT </a:t>
            </a:r>
            <a:r>
              <a:rPr lang="en-US" sz="2400" dirty="0" err="1" smtClean="0">
                <a:ea typeface="ＭＳ Ｐゴシック" pitchFamily="1" charset="-128"/>
              </a:rPr>
              <a:t>unliquidated</a:t>
            </a:r>
            <a:r>
              <a:rPr lang="en-US" sz="2400" dirty="0" smtClean="0">
                <a:ea typeface="ＭＳ Ｐゴシック" pitchFamily="1" charset="-128"/>
              </a:rPr>
              <a:t> obligations</a:t>
            </a:r>
          </a:p>
        </p:txBody>
      </p:sp>
      <p:sp>
        <p:nvSpPr>
          <p:cNvPr id="2" name="Slide Number Placeholder 1"/>
          <p:cNvSpPr>
            <a:spLocks noGrp="1"/>
          </p:cNvSpPr>
          <p:nvPr>
            <p:ph type="sldNum" sz="quarter" idx="4294967295"/>
          </p:nvPr>
        </p:nvSpPr>
        <p:spPr>
          <a:xfrm>
            <a:off x="8562975" y="6305550"/>
            <a:ext cx="581025"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124</a:t>
            </a:fld>
            <a:endParaRPr lang="en-US" dirty="0">
              <a:solidFill>
                <a:srgbClr val="F3F2DC">
                  <a:shade val="50000"/>
                  <a:satMod val="200000"/>
                </a:srgbClr>
              </a:solidFill>
            </a:endParaRPr>
          </a:p>
        </p:txBody>
      </p:sp>
    </p:spTree>
    <p:extLst>
      <p:ext uri="{BB962C8B-B14F-4D97-AF65-F5344CB8AC3E}">
        <p14:creationId xmlns:p14="http://schemas.microsoft.com/office/powerpoint/2010/main" val="123909718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idx="4294967295"/>
          </p:nvPr>
        </p:nvSpPr>
        <p:spPr>
          <a:xfrm>
            <a:off x="695325" y="304800"/>
            <a:ext cx="8448675" cy="701675"/>
          </a:xfrm>
        </p:spPr>
        <p:txBody>
          <a:bodyPr>
            <a:normAutofit/>
          </a:bodyPr>
          <a:lstStyle/>
          <a:p>
            <a:pPr eaLnBrk="1" hangingPunct="1"/>
            <a:r>
              <a:rPr lang="en-US" sz="3600" b="1" dirty="0" smtClean="0">
                <a:ea typeface="ＭＳ Ｐゴシック" pitchFamily="1" charset="-128"/>
              </a:rPr>
              <a:t>Progress Reports (T awards) </a:t>
            </a:r>
          </a:p>
        </p:txBody>
      </p:sp>
      <p:sp>
        <p:nvSpPr>
          <p:cNvPr id="148483" name="Rectangle 3"/>
          <p:cNvSpPr>
            <a:spLocks noGrp="1" noChangeArrowheads="1"/>
          </p:cNvSpPr>
          <p:nvPr>
            <p:ph idx="4294967295"/>
          </p:nvPr>
        </p:nvSpPr>
        <p:spPr>
          <a:xfrm>
            <a:off x="209863" y="1111250"/>
            <a:ext cx="8934138" cy="4832350"/>
          </a:xfrm>
          <a:solidFill>
            <a:schemeClr val="bg1"/>
          </a:solidFill>
        </p:spPr>
        <p:txBody>
          <a:bodyPr>
            <a:normAutofit fontScale="92500" lnSpcReduction="10000"/>
          </a:bodyPr>
          <a:lstStyle/>
          <a:p>
            <a:pPr lvl="1" eaLnBrk="1" hangingPunct="1">
              <a:buClr>
                <a:schemeClr val="tx1">
                  <a:lumMod val="95000"/>
                  <a:lumOff val="5000"/>
                </a:schemeClr>
              </a:buClr>
              <a:buSzPct val="120000"/>
              <a:buFont typeface="Arial" panose="020B0604020202020204" pitchFamily="34" charset="0"/>
              <a:buChar char="•"/>
            </a:pPr>
            <a:r>
              <a:rPr lang="en-US" sz="2400" dirty="0" smtClean="0">
                <a:ea typeface="ＭＳ Ｐゴシック" pitchFamily="1" charset="-128"/>
              </a:rPr>
              <a:t>RPPR Progress report must be submitted for noncompeting continuation support </a:t>
            </a:r>
          </a:p>
          <a:p>
            <a:pPr lvl="2" eaLnBrk="1" hangingPunct="1">
              <a:buClr>
                <a:schemeClr val="tx1">
                  <a:lumMod val="95000"/>
                  <a:lumOff val="5000"/>
                </a:schemeClr>
              </a:buClr>
              <a:buSzPct val="120000"/>
              <a:buFont typeface="Arial" panose="020B0604020202020204" pitchFamily="34" charset="0"/>
              <a:buChar char="•"/>
            </a:pPr>
            <a:r>
              <a:rPr lang="en-US" sz="2000" dirty="0" smtClean="0">
                <a:solidFill>
                  <a:srgbClr val="C00000"/>
                </a:solidFill>
                <a:ea typeface="ＭＳ Ｐゴシック" pitchFamily="1" charset="-128"/>
              </a:rPr>
              <a:t>Can be due up to 6 months in advance of start date of new year</a:t>
            </a:r>
          </a:p>
          <a:p>
            <a:pPr marL="658368" lvl="2" indent="0" eaLnBrk="1" hangingPunct="1">
              <a:buClr>
                <a:schemeClr val="tx1">
                  <a:lumMod val="95000"/>
                  <a:lumOff val="5000"/>
                </a:schemeClr>
              </a:buClr>
              <a:buSzPct val="120000"/>
              <a:buNone/>
            </a:pPr>
            <a:endParaRPr lang="en-US" sz="2000" dirty="0" smtClean="0">
              <a:solidFill>
                <a:srgbClr val="C00000"/>
              </a:solidFill>
              <a:ea typeface="ＭＳ Ｐゴシック" pitchFamily="1" charset="-128"/>
            </a:endParaRPr>
          </a:p>
          <a:p>
            <a:pPr lvl="1" eaLnBrk="1" hangingPunct="1">
              <a:buClr>
                <a:schemeClr val="tx1">
                  <a:lumMod val="95000"/>
                  <a:lumOff val="5000"/>
                </a:schemeClr>
              </a:buClr>
              <a:buSzPct val="120000"/>
              <a:buFont typeface="Arial" panose="020B0604020202020204" pitchFamily="34" charset="0"/>
              <a:buChar char="•"/>
            </a:pPr>
            <a:r>
              <a:rPr lang="en-US" sz="2400" dirty="0" smtClean="0">
                <a:ea typeface="ＭＳ Ｐゴシック" pitchFamily="1" charset="-128"/>
              </a:rPr>
              <a:t>Progress reports must include</a:t>
            </a:r>
          </a:p>
          <a:p>
            <a:pPr lvl="2" eaLnBrk="1" hangingPunct="1">
              <a:buClr>
                <a:schemeClr val="tx1">
                  <a:lumMod val="95000"/>
                  <a:lumOff val="5000"/>
                </a:schemeClr>
              </a:buClr>
              <a:buSzPct val="120000"/>
              <a:buFont typeface="Arial" panose="020B0604020202020204" pitchFamily="34" charset="0"/>
              <a:buChar char="•"/>
            </a:pPr>
            <a:r>
              <a:rPr lang="en-US" sz="2000" dirty="0" smtClean="0">
                <a:ea typeface="ＭＳ Ｐゴシック" pitchFamily="1" charset="-128"/>
              </a:rPr>
              <a:t>Description of training received by appointed trainees with resulting publications</a:t>
            </a:r>
          </a:p>
          <a:p>
            <a:pPr lvl="2" eaLnBrk="1" hangingPunct="1">
              <a:buClr>
                <a:schemeClr val="tx1">
                  <a:lumMod val="95000"/>
                  <a:lumOff val="5000"/>
                </a:schemeClr>
              </a:buClr>
              <a:buSzPct val="120000"/>
              <a:buFont typeface="Arial" panose="020B0604020202020204" pitchFamily="34" charset="0"/>
              <a:buChar char="•"/>
            </a:pPr>
            <a:r>
              <a:rPr lang="en-US" sz="2000" dirty="0" err="1" smtClean="0">
                <a:ea typeface="ＭＳ Ｐゴシック" pitchFamily="1" charset="-128"/>
              </a:rPr>
              <a:t>Biosketches</a:t>
            </a:r>
            <a:r>
              <a:rPr lang="en-US" sz="2000" dirty="0" smtClean="0">
                <a:ea typeface="ＭＳ Ｐゴシック" pitchFamily="1" charset="-128"/>
              </a:rPr>
              <a:t> for new selected preceptors</a:t>
            </a:r>
          </a:p>
          <a:p>
            <a:pPr lvl="2" eaLnBrk="1" hangingPunct="1">
              <a:buClr>
                <a:schemeClr val="tx1">
                  <a:lumMod val="95000"/>
                  <a:lumOff val="5000"/>
                </a:schemeClr>
              </a:buClr>
              <a:buSzPct val="120000"/>
              <a:buFont typeface="Arial" panose="020B0604020202020204" pitchFamily="34" charset="0"/>
              <a:buChar char="•"/>
            </a:pPr>
            <a:r>
              <a:rPr lang="en-US" sz="2000" dirty="0" smtClean="0">
                <a:ea typeface="ＭＳ Ｐゴシック" pitchFamily="1" charset="-128"/>
              </a:rPr>
              <a:t>Summary of trainees form</a:t>
            </a:r>
          </a:p>
          <a:p>
            <a:pPr lvl="2" eaLnBrk="1" hangingPunct="1">
              <a:buClr>
                <a:schemeClr val="tx1">
                  <a:lumMod val="95000"/>
                  <a:lumOff val="5000"/>
                </a:schemeClr>
              </a:buClr>
              <a:buSzPct val="120000"/>
              <a:buFont typeface="Arial" panose="020B0604020202020204" pitchFamily="34" charset="0"/>
              <a:buChar char="•"/>
            </a:pPr>
            <a:r>
              <a:rPr lang="en-US" sz="2000" dirty="0" smtClean="0">
                <a:ea typeface="ＭＳ Ｐゴシック" pitchFamily="1" charset="-128"/>
              </a:rPr>
              <a:t>Trainee Publications</a:t>
            </a:r>
          </a:p>
          <a:p>
            <a:pPr lvl="2" eaLnBrk="1" hangingPunct="1">
              <a:buClr>
                <a:schemeClr val="tx1">
                  <a:lumMod val="95000"/>
                  <a:lumOff val="5000"/>
                </a:schemeClr>
              </a:buClr>
              <a:buSzPct val="120000"/>
              <a:buFont typeface="Arial" panose="020B0604020202020204" pitchFamily="34" charset="0"/>
              <a:buChar char="•"/>
            </a:pPr>
            <a:r>
              <a:rPr lang="en-US" sz="2000" dirty="0" smtClean="0">
                <a:ea typeface="ＭＳ Ｐゴシック" pitchFamily="1" charset="-128"/>
              </a:rPr>
              <a:t>Update on Responsible Conduct of Research</a:t>
            </a:r>
          </a:p>
          <a:p>
            <a:pPr lvl="2" eaLnBrk="1" hangingPunct="1">
              <a:buClr>
                <a:schemeClr val="tx1">
                  <a:lumMod val="95000"/>
                  <a:lumOff val="5000"/>
                </a:schemeClr>
              </a:buClr>
              <a:buSzPct val="120000"/>
              <a:buFont typeface="Arial" panose="020B0604020202020204" pitchFamily="34" charset="0"/>
              <a:buChar char="•"/>
            </a:pPr>
            <a:r>
              <a:rPr lang="en-US" sz="2000" dirty="0" smtClean="0">
                <a:ea typeface="ＭＳ Ｐゴシック" pitchFamily="1" charset="-128"/>
              </a:rPr>
              <a:t>Budget Form</a:t>
            </a:r>
          </a:p>
          <a:p>
            <a:pPr lvl="2" eaLnBrk="1" hangingPunct="1">
              <a:buClr>
                <a:schemeClr val="tx1">
                  <a:lumMod val="95000"/>
                  <a:lumOff val="5000"/>
                </a:schemeClr>
              </a:buClr>
              <a:buSzPct val="120000"/>
              <a:buFont typeface="Arial" panose="020B0604020202020204" pitchFamily="34" charset="0"/>
              <a:buChar char="•"/>
            </a:pPr>
            <a:r>
              <a:rPr lang="en-US" sz="2000" dirty="0" smtClean="0">
                <a:ea typeface="ＭＳ Ｐゴシック" pitchFamily="1" charset="-128"/>
              </a:rPr>
              <a:t>Trainee Diversity Report – Diversity of the Trainees supported</a:t>
            </a:r>
          </a:p>
          <a:p>
            <a:pPr lvl="2" eaLnBrk="1" hangingPunct="1">
              <a:buClr>
                <a:schemeClr val="tx1">
                  <a:lumMod val="95000"/>
                  <a:lumOff val="5000"/>
                </a:schemeClr>
              </a:buClr>
              <a:buSzPct val="120000"/>
              <a:buFont typeface="Arial" panose="020B0604020202020204" pitchFamily="34" charset="0"/>
              <a:buChar char="•"/>
            </a:pPr>
            <a:r>
              <a:rPr lang="en-US" sz="2000" dirty="0" smtClean="0">
                <a:ea typeface="ＭＳ Ｐゴシック" pitchFamily="1" charset="-128"/>
              </a:rPr>
              <a:t>Updated Table(s) 8 and 12</a:t>
            </a:r>
          </a:p>
          <a:p>
            <a:pPr lvl="2" eaLnBrk="1" hangingPunct="1">
              <a:buClr>
                <a:schemeClr val="tx1">
                  <a:lumMod val="95000"/>
                  <a:lumOff val="5000"/>
                </a:schemeClr>
              </a:buClr>
              <a:buSzPct val="120000"/>
              <a:buFont typeface="Arial" panose="020B0604020202020204" pitchFamily="34" charset="0"/>
              <a:buChar char="•"/>
            </a:pPr>
            <a:r>
              <a:rPr lang="en-US" sz="2000" dirty="0" smtClean="0">
                <a:ea typeface="ＭＳ Ｐゴシック" pitchFamily="1" charset="-128"/>
              </a:rPr>
              <a:t>Other Support is </a:t>
            </a:r>
            <a:r>
              <a:rPr lang="en-US" sz="2000" u="sng" dirty="0" smtClean="0">
                <a:ea typeface="ＭＳ Ｐゴシック" pitchFamily="1" charset="-128"/>
              </a:rPr>
              <a:t>not required</a:t>
            </a:r>
          </a:p>
        </p:txBody>
      </p:sp>
      <p:sp>
        <p:nvSpPr>
          <p:cNvPr id="2" name="Slide Number Placeholder 1"/>
          <p:cNvSpPr>
            <a:spLocks noGrp="1"/>
          </p:cNvSpPr>
          <p:nvPr>
            <p:ph type="sldNum" sz="quarter" idx="4294967295"/>
          </p:nvPr>
        </p:nvSpPr>
        <p:spPr>
          <a:xfrm>
            <a:off x="8418513" y="6305550"/>
            <a:ext cx="725487"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125</a:t>
            </a:fld>
            <a:endParaRPr lang="en-US" dirty="0">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a:xfrm>
            <a:off x="0" y="274638"/>
            <a:ext cx="8332788" cy="1477962"/>
          </a:xfrm>
        </p:spPr>
        <p:txBody>
          <a:bodyPr>
            <a:normAutofit/>
          </a:bodyPr>
          <a:lstStyle/>
          <a:p>
            <a:pPr eaLnBrk="1" hangingPunct="1"/>
            <a:r>
              <a:rPr lang="en-US" sz="3600" b="1" dirty="0" err="1" smtClean="0">
                <a:ea typeface="ＭＳ Ｐゴシック" pitchFamily="1" charset="-128"/>
              </a:rPr>
              <a:t>xTrain</a:t>
            </a:r>
            <a:endParaRPr lang="en-US" sz="3600" b="1" dirty="0" smtClean="0">
              <a:ea typeface="ＭＳ Ｐゴシック" pitchFamily="1" charset="-128"/>
            </a:endParaRPr>
          </a:p>
        </p:txBody>
      </p:sp>
      <p:sp>
        <p:nvSpPr>
          <p:cNvPr id="151555" name="Rectangle 3"/>
          <p:cNvSpPr>
            <a:spLocks noGrp="1" noChangeArrowheads="1"/>
          </p:cNvSpPr>
          <p:nvPr>
            <p:ph idx="4294967295"/>
          </p:nvPr>
        </p:nvSpPr>
        <p:spPr>
          <a:xfrm>
            <a:off x="0" y="2017713"/>
            <a:ext cx="8435975" cy="4114800"/>
          </a:xfrm>
        </p:spPr>
        <p:txBody>
          <a:bodyPr>
            <a:normAutofit/>
          </a:bodyPr>
          <a:lstStyle/>
          <a:p>
            <a:pPr marL="365760" lvl="1" indent="-283464">
              <a:spcBef>
                <a:spcPts val="600"/>
              </a:spcBef>
              <a:buClr>
                <a:schemeClr val="tx1">
                  <a:lumMod val="95000"/>
                  <a:lumOff val="5000"/>
                </a:schemeClr>
              </a:buClr>
              <a:buFont typeface="Arial" panose="020B0604020202020204" pitchFamily="34" charset="0"/>
              <a:buChar char="•"/>
            </a:pPr>
            <a:r>
              <a:rPr lang="en-US" sz="3200" dirty="0">
                <a:ea typeface="ＭＳ Ｐゴシック" pitchFamily="1" charset="-128"/>
              </a:rPr>
              <a:t>As of January 1, 2011, </a:t>
            </a:r>
            <a:r>
              <a:rPr lang="en-US" sz="3200" dirty="0" smtClean="0">
                <a:ea typeface="ＭＳ Ｐゴシック" pitchFamily="1" charset="-128"/>
              </a:rPr>
              <a:t> the </a:t>
            </a:r>
            <a:r>
              <a:rPr lang="en-US" sz="3200" dirty="0" err="1" smtClean="0">
                <a:ea typeface="ＭＳ Ｐゴシック" pitchFamily="1" charset="-128"/>
              </a:rPr>
              <a:t>xTrain</a:t>
            </a:r>
            <a:r>
              <a:rPr lang="en-US" sz="3200" dirty="0" smtClean="0">
                <a:ea typeface="ＭＳ Ｐゴシック" pitchFamily="1" charset="-128"/>
              </a:rPr>
              <a:t> </a:t>
            </a:r>
            <a:r>
              <a:rPr lang="en-US" sz="3200" dirty="0">
                <a:ea typeface="ＭＳ Ｐゴシック" pitchFamily="1" charset="-128"/>
              </a:rPr>
              <a:t>module </a:t>
            </a:r>
            <a:r>
              <a:rPr lang="en-US" sz="3200" dirty="0" smtClean="0">
                <a:ea typeface="ＭＳ Ｐゴシック" pitchFamily="1" charset="-128"/>
              </a:rPr>
              <a:t>of </a:t>
            </a:r>
            <a:r>
              <a:rPr lang="en-US" sz="3200" dirty="0">
                <a:ea typeface="ＭＳ Ｐゴシック" pitchFamily="1" charset="-128"/>
              </a:rPr>
              <a:t>the </a:t>
            </a:r>
            <a:r>
              <a:rPr lang="en-US" sz="3200" dirty="0" smtClean="0">
                <a:ea typeface="ＭＳ Ｐゴシック" pitchFamily="1" charset="-128"/>
              </a:rPr>
              <a:t>Commons is required </a:t>
            </a:r>
            <a:r>
              <a:rPr lang="en-US" sz="3200" dirty="0">
                <a:ea typeface="ＭＳ Ｐゴシック" pitchFamily="1" charset="-128"/>
              </a:rPr>
              <a:t>to electronically prepare and submit PHS 2271 Statement of Appointment </a:t>
            </a:r>
            <a:r>
              <a:rPr lang="en-US" sz="3200" dirty="0" smtClean="0">
                <a:ea typeface="ＭＳ Ｐゴシック" pitchFamily="1" charset="-128"/>
              </a:rPr>
              <a:t>form (Appendix D) </a:t>
            </a:r>
            <a:r>
              <a:rPr lang="en-US" sz="3200" dirty="0">
                <a:ea typeface="ＭＳ Ｐゴシック" pitchFamily="1" charset="-128"/>
              </a:rPr>
              <a:t>and the PHS 416/7 Termination </a:t>
            </a:r>
            <a:r>
              <a:rPr lang="en-US" sz="3200" dirty="0" smtClean="0">
                <a:ea typeface="ＭＳ Ｐゴシック" pitchFamily="1" charset="-128"/>
              </a:rPr>
              <a:t>Notice (Appendix H)</a:t>
            </a:r>
            <a:endParaRPr lang="en-US" sz="3200" dirty="0">
              <a:ea typeface="ＭＳ Ｐゴシック" pitchFamily="1" charset="-128"/>
            </a:endParaRPr>
          </a:p>
        </p:txBody>
      </p:sp>
      <p:sp>
        <p:nvSpPr>
          <p:cNvPr id="2" name="Slide Number Placeholder 1"/>
          <p:cNvSpPr>
            <a:spLocks noGrp="1"/>
          </p:cNvSpPr>
          <p:nvPr>
            <p:ph type="sldNum" sz="quarter" idx="4294967295"/>
          </p:nvPr>
        </p:nvSpPr>
        <p:spPr>
          <a:xfrm>
            <a:off x="8418513" y="6305550"/>
            <a:ext cx="725487"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126</a:t>
            </a:fld>
            <a:endParaRPr lang="en-US" dirty="0">
              <a:solidFill>
                <a:srgbClr val="F3F2DC">
                  <a:shade val="50000"/>
                  <a:satMod val="200000"/>
                </a:srgbClr>
              </a:solidFill>
            </a:endParaRPr>
          </a:p>
        </p:txBody>
      </p:sp>
      <p:pic>
        <p:nvPicPr>
          <p:cNvPr id="240643" name="Picture 3" descr="C:\Users\Glenda\AppData\Local\Microsoft\Windows\Temporary Internet Files\Content.IE5\9PSJPU8L\MC900326722[1].wmf"/>
          <p:cNvPicPr>
            <a:picLocks noChangeAspect="1" noChangeArrowheads="1"/>
          </p:cNvPicPr>
          <p:nvPr/>
        </p:nvPicPr>
        <p:blipFill>
          <a:blip r:embed="rId3" cstate="print"/>
          <a:srcRect/>
          <a:stretch>
            <a:fillRect/>
          </a:stretch>
        </p:blipFill>
        <p:spPr bwMode="auto">
          <a:xfrm>
            <a:off x="5638800" y="304800"/>
            <a:ext cx="2895600" cy="1524000"/>
          </a:xfrm>
          <a:prstGeom prst="rect">
            <a:avLst/>
          </a:prstGeom>
          <a:noFill/>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idx="4294967295"/>
          </p:nvPr>
        </p:nvSpPr>
        <p:spPr>
          <a:xfrm>
            <a:off x="0" y="228600"/>
            <a:ext cx="8188325" cy="1143000"/>
          </a:xfrm>
        </p:spPr>
        <p:txBody>
          <a:bodyPr>
            <a:normAutofit/>
          </a:bodyPr>
          <a:lstStyle/>
          <a:p>
            <a:pPr eaLnBrk="1" hangingPunct="1"/>
            <a:r>
              <a:rPr lang="en-US" sz="3600" b="1" dirty="0" smtClean="0">
                <a:ea typeface="ＭＳ Ｐゴシック" pitchFamily="1" charset="-128"/>
              </a:rPr>
              <a:t>Benefits of </a:t>
            </a:r>
            <a:r>
              <a:rPr lang="en-US" sz="3600" b="1" dirty="0" err="1" smtClean="0">
                <a:ea typeface="ＭＳ Ｐゴシック" pitchFamily="1" charset="-128"/>
              </a:rPr>
              <a:t>xTrain</a:t>
            </a:r>
            <a:endParaRPr lang="en-US" sz="3600" b="1" dirty="0" smtClean="0">
              <a:ea typeface="ＭＳ Ｐゴシック" pitchFamily="1" charset="-128"/>
            </a:endParaRPr>
          </a:p>
        </p:txBody>
      </p:sp>
      <p:sp>
        <p:nvSpPr>
          <p:cNvPr id="152579" name="Rectangle 3"/>
          <p:cNvSpPr>
            <a:spLocks noGrp="1" noChangeArrowheads="1"/>
          </p:cNvSpPr>
          <p:nvPr>
            <p:ph idx="4294967295"/>
          </p:nvPr>
        </p:nvSpPr>
        <p:spPr>
          <a:xfrm>
            <a:off x="1008063" y="1676400"/>
            <a:ext cx="8135937" cy="4572000"/>
          </a:xfrm>
        </p:spPr>
        <p:txBody>
          <a:bodyPr/>
          <a:lstStyle/>
          <a:p>
            <a:pPr>
              <a:buClr>
                <a:schemeClr val="tx1">
                  <a:lumMod val="95000"/>
                  <a:lumOff val="5000"/>
                </a:schemeClr>
              </a:buClr>
              <a:buSzPct val="100000"/>
              <a:buFont typeface="Arial" panose="020B0604020202020204" pitchFamily="34" charset="0"/>
              <a:buChar char="•"/>
            </a:pPr>
            <a:r>
              <a:rPr lang="en-US" dirty="0" smtClean="0">
                <a:ea typeface="ＭＳ Ｐゴシック" pitchFamily="1" charset="-128"/>
              </a:rPr>
              <a:t>Facilitates the NIH approval process</a:t>
            </a:r>
          </a:p>
          <a:p>
            <a:pPr>
              <a:buClr>
                <a:schemeClr val="tx1">
                  <a:lumMod val="95000"/>
                  <a:lumOff val="5000"/>
                </a:schemeClr>
              </a:buClr>
              <a:buSzPct val="100000"/>
              <a:buFont typeface="Arial" panose="020B0604020202020204" pitchFamily="34" charset="0"/>
              <a:buChar char="•"/>
            </a:pPr>
            <a:r>
              <a:rPr lang="en-US" dirty="0" smtClean="0">
                <a:ea typeface="ＭＳ Ｐゴシック" pitchFamily="1" charset="-128"/>
              </a:rPr>
              <a:t>Reduces data entry errors </a:t>
            </a:r>
          </a:p>
          <a:p>
            <a:pPr>
              <a:buClr>
                <a:schemeClr val="tx1">
                  <a:lumMod val="95000"/>
                  <a:lumOff val="5000"/>
                </a:schemeClr>
              </a:buClr>
              <a:buSzPct val="100000"/>
              <a:buFont typeface="Arial" panose="020B0604020202020204" pitchFamily="34" charset="0"/>
              <a:buChar char="•"/>
            </a:pPr>
            <a:r>
              <a:rPr lang="en-US" dirty="0" smtClean="0">
                <a:ea typeface="ＭＳ Ｐゴシック" pitchFamily="1" charset="-128"/>
              </a:rPr>
              <a:t>Provides institutional and NIH users with ongoing record of status</a:t>
            </a:r>
          </a:p>
        </p:txBody>
      </p:sp>
      <p:sp>
        <p:nvSpPr>
          <p:cNvPr id="2" name="Slide Number Placeholder 1"/>
          <p:cNvSpPr>
            <a:spLocks noGrp="1"/>
          </p:cNvSpPr>
          <p:nvPr>
            <p:ph type="sldNum" sz="quarter" idx="4294967295"/>
          </p:nvPr>
        </p:nvSpPr>
        <p:spPr>
          <a:xfrm>
            <a:off x="8510588" y="6305550"/>
            <a:ext cx="633412"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127</a:t>
            </a:fld>
            <a:endParaRPr lang="en-US" dirty="0">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idx="4294967295"/>
          </p:nvPr>
        </p:nvSpPr>
        <p:spPr>
          <a:xfrm>
            <a:off x="935038" y="274638"/>
            <a:ext cx="8208962" cy="1143000"/>
          </a:xfrm>
        </p:spPr>
        <p:txBody>
          <a:bodyPr>
            <a:normAutofit/>
          </a:bodyPr>
          <a:lstStyle/>
          <a:p>
            <a:r>
              <a:rPr lang="en-US" sz="3600" b="1" dirty="0" err="1" smtClean="0">
                <a:ea typeface="ＭＳ Ｐゴシック" pitchFamily="1" charset="-128"/>
              </a:rPr>
              <a:t>xTrain</a:t>
            </a:r>
            <a:r>
              <a:rPr lang="en-US" sz="3600" b="1" dirty="0" smtClean="0">
                <a:ea typeface="ＭＳ Ｐゴシック" pitchFamily="1" charset="-128"/>
              </a:rPr>
              <a:t> – Getting Started</a:t>
            </a:r>
          </a:p>
        </p:txBody>
      </p:sp>
      <p:sp>
        <p:nvSpPr>
          <p:cNvPr id="153603" name="Content Placeholder 2"/>
          <p:cNvSpPr>
            <a:spLocks noGrp="1"/>
          </p:cNvSpPr>
          <p:nvPr>
            <p:ph idx="4294967295"/>
          </p:nvPr>
        </p:nvSpPr>
        <p:spPr>
          <a:xfrm>
            <a:off x="314793" y="1752600"/>
            <a:ext cx="8439463" cy="4379913"/>
          </a:xfrm>
        </p:spPr>
        <p:txBody>
          <a:bodyPr/>
          <a:lstStyle/>
          <a:p>
            <a:pPr marL="82296" indent="0">
              <a:buClr>
                <a:schemeClr val="tx1">
                  <a:lumMod val="95000"/>
                  <a:lumOff val="5000"/>
                </a:schemeClr>
              </a:buClr>
              <a:buNone/>
            </a:pPr>
            <a:endParaRPr lang="en-US" dirty="0" smtClean="0">
              <a:ea typeface="ＭＳ Ｐゴシック" pitchFamily="1" charset="-128"/>
            </a:endParaRPr>
          </a:p>
          <a:p>
            <a:pPr>
              <a:buClr>
                <a:schemeClr val="tx1">
                  <a:lumMod val="95000"/>
                  <a:lumOff val="5000"/>
                </a:schemeClr>
              </a:buClr>
            </a:pPr>
            <a:r>
              <a:rPr lang="en-US" dirty="0" smtClean="0">
                <a:ea typeface="ＭＳ Ｐゴシック" pitchFamily="1" charset="-128"/>
              </a:rPr>
              <a:t>Before processing your first </a:t>
            </a:r>
            <a:r>
              <a:rPr lang="en-US" dirty="0" err="1">
                <a:ea typeface="ＭＳ Ｐゴシック" pitchFamily="1" charset="-128"/>
              </a:rPr>
              <a:t>x</a:t>
            </a:r>
            <a:r>
              <a:rPr lang="en-US" dirty="0" err="1" smtClean="0">
                <a:ea typeface="ＭＳ Ｐゴシック" pitchFamily="1" charset="-128"/>
              </a:rPr>
              <a:t>Train</a:t>
            </a:r>
            <a:r>
              <a:rPr lang="en-US" dirty="0" smtClean="0">
                <a:ea typeface="ＭＳ Ｐゴシック" pitchFamily="1" charset="-128"/>
              </a:rPr>
              <a:t> document go to the following website for tutorials and helpful hints:  </a:t>
            </a:r>
            <a:r>
              <a:rPr lang="en-US" dirty="0">
                <a:ea typeface="ＭＳ Ｐゴシック" pitchFamily="1" charset="-128"/>
                <a:hlinkClick r:id="rId3"/>
              </a:rPr>
              <a:t>http://</a:t>
            </a:r>
            <a:r>
              <a:rPr lang="en-US" dirty="0" smtClean="0">
                <a:ea typeface="ＭＳ Ｐゴシック" pitchFamily="1" charset="-128"/>
                <a:hlinkClick r:id="rId3"/>
              </a:rPr>
              <a:t>era.nih.gov/era_training/xtrain.cfm</a:t>
            </a:r>
            <a:endParaRPr lang="en-US" dirty="0" smtClean="0">
              <a:ea typeface="ＭＳ Ｐゴシック" pitchFamily="1" charset="-128"/>
            </a:endParaRPr>
          </a:p>
          <a:p>
            <a:pPr marL="0" indent="0">
              <a:buClr>
                <a:schemeClr val="tx1">
                  <a:lumMod val="95000"/>
                  <a:lumOff val="5000"/>
                </a:schemeClr>
              </a:buClr>
              <a:buNone/>
            </a:pPr>
            <a:endParaRPr lang="en-US" dirty="0" smtClean="0">
              <a:ea typeface="ＭＳ Ｐゴシック" pitchFamily="1" charset="-128"/>
            </a:endParaRPr>
          </a:p>
        </p:txBody>
      </p:sp>
      <p:sp>
        <p:nvSpPr>
          <p:cNvPr id="2" name="Slide Number Placeholder 1"/>
          <p:cNvSpPr>
            <a:spLocks noGrp="1"/>
          </p:cNvSpPr>
          <p:nvPr>
            <p:ph type="sldNum" sz="quarter" idx="4294967295"/>
          </p:nvPr>
        </p:nvSpPr>
        <p:spPr>
          <a:xfrm>
            <a:off x="8447088" y="6305550"/>
            <a:ext cx="696912"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128</a:t>
            </a:fld>
            <a:endParaRPr lang="en-US" dirty="0">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4525" y="36513"/>
            <a:ext cx="8499475" cy="1143000"/>
          </a:xfrm>
        </p:spPr>
        <p:txBody>
          <a:bodyPr>
            <a:normAutofit/>
          </a:bodyPr>
          <a:lstStyle/>
          <a:p>
            <a:r>
              <a:rPr lang="en-US" sz="3600" b="1" dirty="0" smtClean="0"/>
              <a:t>Trainee Appointments</a:t>
            </a:r>
            <a:endParaRPr lang="en-US" sz="3600" b="1" dirty="0"/>
          </a:p>
        </p:txBody>
      </p:sp>
      <p:pic>
        <p:nvPicPr>
          <p:cNvPr id="5122" name="Picture 2"/>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tretch>
            <a:fillRect/>
          </a:stretch>
        </p:blipFill>
        <p:spPr bwMode="auto">
          <a:xfrm>
            <a:off x="524657" y="1277938"/>
            <a:ext cx="8199618" cy="461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294967295"/>
          </p:nvPr>
        </p:nvSpPr>
        <p:spPr>
          <a:xfrm>
            <a:off x="8389938" y="6305550"/>
            <a:ext cx="754062"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129</a:t>
            </a:fld>
            <a:endParaRPr lang="en-US" dirty="0">
              <a:solidFill>
                <a:srgbClr val="F3F2DC">
                  <a:shade val="50000"/>
                  <a:satMod val="200000"/>
                </a:srgbClr>
              </a:solidFill>
            </a:endParaRPr>
          </a:p>
        </p:txBody>
      </p:sp>
    </p:spTree>
    <p:extLst>
      <p:ext uri="{BB962C8B-B14F-4D97-AF65-F5344CB8AC3E}">
        <p14:creationId xmlns:p14="http://schemas.microsoft.com/office/powerpoint/2010/main" val="1705630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03188" y="41275"/>
            <a:ext cx="9040812" cy="1066800"/>
          </a:xfrm>
        </p:spPr>
        <p:txBody>
          <a:bodyPr/>
          <a:lstStyle/>
          <a:p>
            <a:pPr algn="l" eaLnBrk="1" hangingPunct="1"/>
            <a:r>
              <a:rPr lang="en-US" sz="3600" dirty="0" smtClean="0">
                <a:ea typeface="ＭＳ Ｐゴシック" pitchFamily="1" charset="-128"/>
              </a:rPr>
              <a:t>                            </a:t>
            </a:r>
            <a:r>
              <a:rPr lang="en-US" sz="3600" b="1" dirty="0" smtClean="0">
                <a:ea typeface="ＭＳ Ｐゴシック" pitchFamily="1" charset="-128"/>
              </a:rPr>
              <a:t>Remember!!!</a:t>
            </a:r>
          </a:p>
        </p:txBody>
      </p:sp>
      <p:sp>
        <p:nvSpPr>
          <p:cNvPr id="13315" name="Rectangle 3"/>
          <p:cNvSpPr>
            <a:spLocks noGrp="1" noChangeArrowheads="1"/>
          </p:cNvSpPr>
          <p:nvPr>
            <p:ph idx="4294967295"/>
          </p:nvPr>
        </p:nvSpPr>
        <p:spPr>
          <a:xfrm>
            <a:off x="274321" y="1319213"/>
            <a:ext cx="8641079" cy="4706937"/>
          </a:xfrm>
        </p:spPr>
        <p:txBody>
          <a:bodyPr>
            <a:normAutofit lnSpcReduction="10000"/>
          </a:bodyPr>
          <a:lstStyle/>
          <a:p>
            <a:pPr eaLnBrk="1" hangingPunct="1">
              <a:lnSpc>
                <a:spcPct val="80000"/>
              </a:lnSpc>
              <a:buClrTx/>
            </a:pPr>
            <a:r>
              <a:rPr lang="en-US" sz="2400" dirty="0" smtClean="0">
                <a:ea typeface="ＭＳ Ｐゴシック" pitchFamily="1" charset="-128"/>
              </a:rPr>
              <a:t>$500,000 direct costs or more per year </a:t>
            </a:r>
          </a:p>
          <a:p>
            <a:pPr marL="0" indent="0" eaLnBrk="1" hangingPunct="1">
              <a:lnSpc>
                <a:spcPct val="80000"/>
              </a:lnSpc>
              <a:buClrTx/>
              <a:buNone/>
            </a:pPr>
            <a:r>
              <a:rPr lang="en-US" sz="2400" dirty="0" smtClean="0">
                <a:ea typeface="ＭＳ Ｐゴシック" pitchFamily="1" charset="-128"/>
              </a:rPr>
              <a:t>	(Check specific IC website to be certain this applies)</a:t>
            </a:r>
          </a:p>
          <a:p>
            <a:pPr lvl="1" eaLnBrk="1" hangingPunct="1">
              <a:lnSpc>
                <a:spcPct val="80000"/>
              </a:lnSpc>
              <a:buClrTx/>
              <a:buNone/>
            </a:pPr>
            <a:endParaRPr lang="en-US" sz="2400" dirty="0" smtClean="0">
              <a:ea typeface="ＭＳ Ｐゴシック" pitchFamily="1" charset="-128"/>
            </a:endParaRPr>
          </a:p>
          <a:p>
            <a:pPr>
              <a:lnSpc>
                <a:spcPct val="80000"/>
              </a:lnSpc>
              <a:buClrTx/>
              <a:buSzPct val="100000"/>
              <a:buFont typeface="Arial" panose="020B0604020202020204" pitchFamily="34" charset="0"/>
              <a:buChar char="•"/>
            </a:pPr>
            <a:r>
              <a:rPr lang="en-US" sz="2400" dirty="0" smtClean="0">
                <a:ea typeface="ＭＳ Ｐゴシック" pitchFamily="1" charset="-128"/>
              </a:rPr>
              <a:t>Contact the IC program staff at least 6 weeks before submission (must be countersigned by Institutional Official!)</a:t>
            </a:r>
          </a:p>
          <a:p>
            <a:pPr marL="406400" indent="0">
              <a:lnSpc>
                <a:spcPct val="80000"/>
              </a:lnSpc>
              <a:buClrTx/>
              <a:buSzPct val="100000"/>
              <a:buNone/>
            </a:pPr>
            <a:r>
              <a:rPr lang="en-US" sz="2400" dirty="0" smtClean="0">
                <a:ea typeface="ＭＳ Ｐゴシック" pitchFamily="1" charset="-128"/>
              </a:rPr>
              <a:t>(Some ICs have specific request forms)</a:t>
            </a:r>
          </a:p>
          <a:p>
            <a:pPr lvl="1" eaLnBrk="1" hangingPunct="1">
              <a:lnSpc>
                <a:spcPct val="80000"/>
              </a:lnSpc>
              <a:buClrTx/>
              <a:buNone/>
            </a:pPr>
            <a:endParaRPr lang="en-US" sz="2400" dirty="0" smtClean="0">
              <a:ea typeface="ＭＳ Ｐゴシック" pitchFamily="1" charset="-128"/>
            </a:endParaRPr>
          </a:p>
          <a:p>
            <a:pPr>
              <a:lnSpc>
                <a:spcPct val="80000"/>
              </a:lnSpc>
              <a:buClrTx/>
            </a:pPr>
            <a:r>
              <a:rPr lang="en-US" sz="2400" dirty="0" smtClean="0">
                <a:ea typeface="ＭＳ Ｐゴシック" pitchFamily="1" charset="-128"/>
              </a:rPr>
              <a:t>Obtain agreement from staff to accept the application</a:t>
            </a:r>
          </a:p>
          <a:p>
            <a:pPr lvl="1" eaLnBrk="1" hangingPunct="1">
              <a:lnSpc>
                <a:spcPct val="80000"/>
              </a:lnSpc>
              <a:buClrTx/>
              <a:buNone/>
            </a:pPr>
            <a:endParaRPr lang="en-US" sz="2400" dirty="0" smtClean="0">
              <a:ea typeface="ＭＳ Ｐゴシック" pitchFamily="1" charset="-128"/>
            </a:endParaRPr>
          </a:p>
          <a:p>
            <a:pPr>
              <a:lnSpc>
                <a:spcPct val="80000"/>
              </a:lnSpc>
              <a:buClrTx/>
            </a:pPr>
            <a:r>
              <a:rPr lang="en-US" sz="2400" dirty="0" smtClean="0">
                <a:ea typeface="ＭＳ Ｐゴシック" pitchFamily="1" charset="-128"/>
              </a:rPr>
              <a:t>Identify the IC staff member in mandatory cover letter submitted with the application (the acceptance letter must be included with the cover letter)</a:t>
            </a:r>
          </a:p>
          <a:p>
            <a:pPr>
              <a:lnSpc>
                <a:spcPct val="80000"/>
              </a:lnSpc>
              <a:buClrTx/>
            </a:pPr>
            <a:endParaRPr lang="en-US" sz="2400" dirty="0">
              <a:ea typeface="ＭＳ Ｐゴシック" pitchFamily="1" charset="-128"/>
            </a:endParaRPr>
          </a:p>
          <a:p>
            <a:pPr>
              <a:lnSpc>
                <a:spcPct val="80000"/>
              </a:lnSpc>
              <a:buClrTx/>
            </a:pPr>
            <a:r>
              <a:rPr lang="en-US" sz="2400" dirty="0" smtClean="0">
                <a:ea typeface="ＭＳ Ｐゴシック" pitchFamily="1" charset="-128"/>
              </a:rPr>
              <a:t>NIH will not accept application without documentation of permission to submit</a:t>
            </a:r>
            <a:r>
              <a:rPr lang="en-US" sz="2000" dirty="0" smtClean="0">
                <a:ea typeface="ＭＳ Ｐゴシック" pitchFamily="1" charset="-128"/>
              </a:rPr>
              <a:t>!</a:t>
            </a: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13</a:t>
            </a:fld>
            <a:endParaRPr lang="en-US">
              <a:solidFill>
                <a:srgbClr val="F3F2DC">
                  <a:shade val="50000"/>
                  <a:satMod val="200000"/>
                </a:srgbClr>
              </a:solidFill>
            </a:endParaRPr>
          </a:p>
        </p:txBody>
      </p:sp>
      <p:pic>
        <p:nvPicPr>
          <p:cNvPr id="222210" name="Picture 2" descr="C:\Documents and Settings\bkavanaugh\Local Settings\Temporary Internet Files\Content.IE5\33R9IOGB\MC900151699[1].wmf"/>
          <p:cNvPicPr>
            <a:picLocks noChangeAspect="1" noChangeArrowheads="1"/>
          </p:cNvPicPr>
          <p:nvPr/>
        </p:nvPicPr>
        <p:blipFill>
          <a:blip r:embed="rId3" cstate="print"/>
          <a:srcRect/>
          <a:stretch>
            <a:fillRect/>
          </a:stretch>
        </p:blipFill>
        <p:spPr bwMode="auto">
          <a:xfrm>
            <a:off x="6930736" y="322118"/>
            <a:ext cx="1548246" cy="1153391"/>
          </a:xfrm>
          <a:prstGeom prst="rect">
            <a:avLst/>
          </a:prstGeom>
          <a:noFill/>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7900" y="0"/>
            <a:ext cx="8166100" cy="1143000"/>
          </a:xfrm>
        </p:spPr>
        <p:txBody>
          <a:bodyPr>
            <a:normAutofit/>
          </a:bodyPr>
          <a:lstStyle/>
          <a:p>
            <a:r>
              <a:rPr lang="en-US" sz="3600" b="1" dirty="0" smtClean="0"/>
              <a:t>Termination Process</a:t>
            </a:r>
            <a:endParaRPr lang="en-US" sz="3600" b="1" dirty="0"/>
          </a:p>
        </p:txBody>
      </p:sp>
      <p:pic>
        <p:nvPicPr>
          <p:cNvPr id="9219" name="Picture 3"/>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tretch>
            <a:fillRect/>
          </a:stretch>
        </p:blipFill>
        <p:spPr bwMode="auto">
          <a:xfrm>
            <a:off x="344774" y="893763"/>
            <a:ext cx="8334531" cy="513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294967295"/>
          </p:nvPr>
        </p:nvSpPr>
        <p:spPr>
          <a:xfrm>
            <a:off x="8418513" y="6305550"/>
            <a:ext cx="725487"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130</a:t>
            </a:fld>
            <a:endParaRPr lang="en-US" dirty="0">
              <a:solidFill>
                <a:srgbClr val="F3F2DC">
                  <a:shade val="50000"/>
                  <a:satMod val="200000"/>
                </a:srgbClr>
              </a:solidFill>
            </a:endParaRPr>
          </a:p>
        </p:txBody>
      </p:sp>
    </p:spTree>
    <p:extLst>
      <p:ext uri="{BB962C8B-B14F-4D97-AF65-F5344CB8AC3E}">
        <p14:creationId xmlns:p14="http://schemas.microsoft.com/office/powerpoint/2010/main" val="192947098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idx="4294967295"/>
          </p:nvPr>
        </p:nvSpPr>
        <p:spPr>
          <a:xfrm>
            <a:off x="0" y="152400"/>
            <a:ext cx="8250238" cy="701675"/>
          </a:xfrm>
        </p:spPr>
        <p:txBody>
          <a:bodyPr>
            <a:normAutofit/>
          </a:bodyPr>
          <a:lstStyle/>
          <a:p>
            <a:pPr eaLnBrk="1" hangingPunct="1"/>
            <a:r>
              <a:rPr lang="en-US" sz="4000" dirty="0" smtClean="0">
                <a:ea typeface="ＭＳ Ｐゴシック" pitchFamily="1" charset="-128"/>
              </a:rPr>
              <a:t> </a:t>
            </a:r>
            <a:r>
              <a:rPr lang="en-US" sz="3600" b="1" dirty="0" smtClean="0">
                <a:ea typeface="ＭＳ Ｐゴシック" pitchFamily="1" charset="-128"/>
              </a:rPr>
              <a:t>Prior Approvals Required (T awards) </a:t>
            </a:r>
          </a:p>
        </p:txBody>
      </p:sp>
      <p:sp>
        <p:nvSpPr>
          <p:cNvPr id="167939" name="Rectangle 3"/>
          <p:cNvSpPr>
            <a:spLocks noGrp="1" noChangeArrowheads="1"/>
          </p:cNvSpPr>
          <p:nvPr>
            <p:ph idx="4294967295"/>
          </p:nvPr>
        </p:nvSpPr>
        <p:spPr>
          <a:xfrm>
            <a:off x="436563" y="1257300"/>
            <a:ext cx="8707437" cy="4302125"/>
          </a:xfrm>
        </p:spPr>
        <p:txBody>
          <a:bodyPr/>
          <a:lstStyle/>
          <a:p>
            <a:pPr lvl="1" eaLnBrk="1" hangingPunct="1">
              <a:buClr>
                <a:schemeClr val="tx1">
                  <a:lumMod val="95000"/>
                  <a:lumOff val="5000"/>
                </a:schemeClr>
              </a:buClr>
              <a:buSzPct val="100000"/>
              <a:buFont typeface="Arial" panose="020B0604020202020204" pitchFamily="34" charset="0"/>
              <a:buChar char="•"/>
            </a:pPr>
            <a:r>
              <a:rPr lang="en-US" dirty="0" smtClean="0">
                <a:ea typeface="ＭＳ Ｐゴシック" pitchFamily="1" charset="-128"/>
              </a:rPr>
              <a:t>Changes in the program objectives as related to the area of research training</a:t>
            </a:r>
          </a:p>
          <a:p>
            <a:pPr lvl="1" eaLnBrk="1" hangingPunct="1">
              <a:buClr>
                <a:schemeClr val="tx1">
                  <a:lumMod val="95000"/>
                  <a:lumOff val="5000"/>
                </a:schemeClr>
              </a:buClr>
              <a:buSzPct val="100000"/>
              <a:buFont typeface="Arial" panose="020B0604020202020204" pitchFamily="34" charset="0"/>
              <a:buChar char="•"/>
            </a:pPr>
            <a:r>
              <a:rPr lang="en-US" dirty="0" smtClean="0">
                <a:ea typeface="ＭＳ Ｐゴシック" pitchFamily="1" charset="-128"/>
              </a:rPr>
              <a:t>Absence of the Program </a:t>
            </a:r>
            <a:r>
              <a:rPr lang="en-US" dirty="0">
                <a:ea typeface="ＭＳ Ｐゴシック" pitchFamily="1" charset="-128"/>
              </a:rPr>
              <a:t>D</a:t>
            </a:r>
            <a:r>
              <a:rPr lang="en-US" dirty="0" smtClean="0">
                <a:ea typeface="ＭＳ Ｐゴシック" pitchFamily="1" charset="-128"/>
              </a:rPr>
              <a:t>irector for more than 3 consecutive months</a:t>
            </a:r>
          </a:p>
          <a:p>
            <a:pPr lvl="1" eaLnBrk="1" hangingPunct="1">
              <a:buClr>
                <a:schemeClr val="tx1">
                  <a:lumMod val="95000"/>
                  <a:lumOff val="5000"/>
                </a:schemeClr>
              </a:buClr>
              <a:buSzPct val="100000"/>
              <a:buFont typeface="Arial" panose="020B0604020202020204" pitchFamily="34" charset="0"/>
              <a:buChar char="•"/>
            </a:pPr>
            <a:r>
              <a:rPr lang="en-US" dirty="0" smtClean="0">
                <a:ea typeface="ＭＳ Ｐゴシック" pitchFamily="1" charset="-128"/>
              </a:rPr>
              <a:t>Transfer of a grant from one domestic institution to another</a:t>
            </a:r>
          </a:p>
          <a:p>
            <a:pPr lvl="1" eaLnBrk="1" hangingPunct="1">
              <a:buClr>
                <a:schemeClr val="tx1">
                  <a:lumMod val="95000"/>
                  <a:lumOff val="5000"/>
                </a:schemeClr>
              </a:buClr>
              <a:buSzPct val="100000"/>
              <a:buFont typeface="Arial" panose="020B0604020202020204" pitchFamily="34" charset="0"/>
              <a:buChar char="•"/>
            </a:pPr>
            <a:r>
              <a:rPr lang="en-US" dirty="0" smtClean="0">
                <a:ea typeface="ＭＳ Ｐゴシック" pitchFamily="1" charset="-128"/>
              </a:rPr>
              <a:t>Carry forward as stated in your NOGA</a:t>
            </a:r>
          </a:p>
        </p:txBody>
      </p:sp>
      <p:sp>
        <p:nvSpPr>
          <p:cNvPr id="2" name="Slide Number Placeholder 1"/>
          <p:cNvSpPr>
            <a:spLocks noGrp="1"/>
          </p:cNvSpPr>
          <p:nvPr>
            <p:ph type="sldNum" sz="quarter" idx="4294967295"/>
          </p:nvPr>
        </p:nvSpPr>
        <p:spPr>
          <a:xfrm>
            <a:off x="8374063" y="6305550"/>
            <a:ext cx="769937"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131</a:t>
            </a:fld>
            <a:endParaRPr lang="en-US">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idx="4294967295"/>
          </p:nvPr>
        </p:nvSpPr>
        <p:spPr>
          <a:xfrm>
            <a:off x="0" y="304800"/>
            <a:ext cx="8074025" cy="701675"/>
          </a:xfrm>
        </p:spPr>
        <p:txBody>
          <a:bodyPr>
            <a:normAutofit/>
          </a:bodyPr>
          <a:lstStyle/>
          <a:p>
            <a:pPr eaLnBrk="1" hangingPunct="1"/>
            <a:r>
              <a:rPr lang="en-US" sz="3600" b="1" dirty="0" smtClean="0">
                <a:ea typeface="ＭＳ Ｐゴシック" pitchFamily="1" charset="-128"/>
              </a:rPr>
              <a:t>Leave (T awards) </a:t>
            </a:r>
          </a:p>
        </p:txBody>
      </p:sp>
      <p:sp>
        <p:nvSpPr>
          <p:cNvPr id="168963" name="Rectangle 3"/>
          <p:cNvSpPr>
            <a:spLocks noGrp="1" noChangeArrowheads="1"/>
          </p:cNvSpPr>
          <p:nvPr>
            <p:ph idx="4294967295"/>
          </p:nvPr>
        </p:nvSpPr>
        <p:spPr>
          <a:xfrm>
            <a:off x="0" y="1282700"/>
            <a:ext cx="8261350" cy="4806950"/>
          </a:xfrm>
        </p:spPr>
        <p:txBody>
          <a:bodyPr/>
          <a:lstStyle/>
          <a:p>
            <a:pPr lvl="1" eaLnBrk="1" hangingPunct="1">
              <a:buClr>
                <a:schemeClr val="tx1">
                  <a:lumMod val="95000"/>
                  <a:lumOff val="5000"/>
                </a:schemeClr>
              </a:buClr>
              <a:buSzPct val="100000"/>
              <a:buFont typeface="Arial" panose="020B0604020202020204" pitchFamily="34" charset="0"/>
              <a:buChar char="•"/>
            </a:pPr>
            <a:endParaRPr lang="en-US" sz="2400" dirty="0" smtClean="0">
              <a:ea typeface="ＭＳ Ｐゴシック" pitchFamily="1" charset="-128"/>
            </a:endParaRPr>
          </a:p>
          <a:p>
            <a:pPr lvl="1" eaLnBrk="1" hangingPunct="1">
              <a:buClr>
                <a:schemeClr val="tx1">
                  <a:lumMod val="95000"/>
                  <a:lumOff val="5000"/>
                </a:schemeClr>
              </a:buClr>
              <a:buSzPct val="100000"/>
              <a:buFont typeface="Arial" panose="020B0604020202020204" pitchFamily="34" charset="0"/>
              <a:buChar char="•"/>
            </a:pPr>
            <a:r>
              <a:rPr lang="en-US" sz="2400" dirty="0" smtClean="0">
                <a:ea typeface="ＭＳ Ｐゴシック" pitchFamily="1" charset="-128"/>
              </a:rPr>
              <a:t>Trainees may receive the same vacations and holidays available to individuals in comparable training positions and continue to receive stipends during vacations and holidays</a:t>
            </a:r>
          </a:p>
          <a:p>
            <a:pPr lvl="1" eaLnBrk="1" hangingPunct="1">
              <a:buClr>
                <a:schemeClr val="tx1">
                  <a:lumMod val="95000"/>
                  <a:lumOff val="5000"/>
                </a:schemeClr>
              </a:buClr>
              <a:buSzPct val="100000"/>
              <a:buFont typeface="Arial" panose="020B0604020202020204" pitchFamily="34" charset="0"/>
              <a:buChar char="•"/>
            </a:pPr>
            <a:r>
              <a:rPr lang="en-US" sz="2400" dirty="0" smtClean="0">
                <a:ea typeface="ＭＳ Ｐゴシック" pitchFamily="1" charset="-128"/>
              </a:rPr>
              <a:t>Sick leave and other leave – can continue to receive stipend for up to 15 calendar days of sick leave per year.  Can be extended under exceptional circumstances by NIH in response to a written request</a:t>
            </a:r>
          </a:p>
          <a:p>
            <a:pPr lvl="1" eaLnBrk="1" hangingPunct="1">
              <a:buClr>
                <a:schemeClr val="tx1">
                  <a:lumMod val="95000"/>
                  <a:lumOff val="5000"/>
                </a:schemeClr>
              </a:buClr>
              <a:buSzPct val="100000"/>
              <a:buFont typeface="Arial" panose="020B0604020202020204" pitchFamily="34" charset="0"/>
              <a:buChar char="•"/>
            </a:pPr>
            <a:r>
              <a:rPr lang="en-US" sz="2400" dirty="0" smtClean="0">
                <a:ea typeface="ＭＳ Ｐゴシック" pitchFamily="1" charset="-128"/>
              </a:rPr>
              <a:t>Sick leave may be used for medical conditions related to pregnancy and childbirth</a:t>
            </a:r>
          </a:p>
          <a:p>
            <a:pPr lvl="1" eaLnBrk="1" hangingPunct="1">
              <a:buFont typeface="Arial" panose="020B0604020202020204" pitchFamily="34" charset="0"/>
              <a:buChar char="•"/>
            </a:pPr>
            <a:endParaRPr lang="en-US" sz="2400" dirty="0" smtClean="0">
              <a:ea typeface="ＭＳ Ｐゴシック" pitchFamily="1" charset="-128"/>
            </a:endParaRPr>
          </a:p>
        </p:txBody>
      </p:sp>
      <p:sp>
        <p:nvSpPr>
          <p:cNvPr id="2" name="Slide Number Placeholder 1"/>
          <p:cNvSpPr>
            <a:spLocks noGrp="1"/>
          </p:cNvSpPr>
          <p:nvPr>
            <p:ph type="sldNum" sz="quarter" idx="4294967295"/>
          </p:nvPr>
        </p:nvSpPr>
        <p:spPr>
          <a:xfrm>
            <a:off x="8499475" y="6305550"/>
            <a:ext cx="644525"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132</a:t>
            </a:fld>
            <a:endParaRPr lang="en-US">
              <a:solidFill>
                <a:srgbClr val="F3F2DC">
                  <a:shade val="50000"/>
                  <a:satMod val="200000"/>
                </a:srgbClr>
              </a:solidFill>
            </a:endParaRPr>
          </a:p>
        </p:txBody>
      </p:sp>
      <p:pic>
        <p:nvPicPr>
          <p:cNvPr id="34818" name="Picture 2" descr="C:\Users\gbullock\AppData\Local\Microsoft\Windows\Temporary Internet Files\Content.IE5\6C5NXQ7V\MC90034747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5518" y="221961"/>
            <a:ext cx="1961282" cy="15690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idx="4294967295"/>
          </p:nvPr>
        </p:nvSpPr>
        <p:spPr>
          <a:xfrm>
            <a:off x="0" y="228600"/>
            <a:ext cx="8666163" cy="990600"/>
          </a:xfrm>
        </p:spPr>
        <p:txBody>
          <a:bodyPr>
            <a:normAutofit/>
          </a:bodyPr>
          <a:lstStyle/>
          <a:p>
            <a:pPr eaLnBrk="1" hangingPunct="1"/>
            <a:r>
              <a:rPr lang="en-US" sz="3600" b="1" dirty="0" smtClean="0">
                <a:ea typeface="ＭＳ Ｐゴシック" pitchFamily="1" charset="-128"/>
              </a:rPr>
              <a:t>Leave (T awards)</a:t>
            </a:r>
          </a:p>
        </p:txBody>
      </p:sp>
      <p:sp>
        <p:nvSpPr>
          <p:cNvPr id="169987" name="Rectangle 3"/>
          <p:cNvSpPr>
            <a:spLocks noGrp="1" noChangeArrowheads="1"/>
          </p:cNvSpPr>
          <p:nvPr>
            <p:ph idx="4294967295"/>
          </p:nvPr>
        </p:nvSpPr>
        <p:spPr>
          <a:xfrm>
            <a:off x="0" y="1454150"/>
            <a:ext cx="8894763" cy="4530725"/>
          </a:xfrm>
        </p:spPr>
        <p:txBody>
          <a:bodyPr>
            <a:normAutofit/>
          </a:bodyPr>
          <a:lstStyle/>
          <a:p>
            <a:pPr lvl="1" eaLnBrk="1" hangingPunct="1">
              <a:lnSpc>
                <a:spcPct val="90000"/>
              </a:lnSpc>
              <a:buClr>
                <a:schemeClr val="tx1">
                  <a:lumMod val="95000"/>
                  <a:lumOff val="5000"/>
                </a:schemeClr>
              </a:buClr>
              <a:buSzPct val="100000"/>
              <a:buFont typeface="Arial" panose="020B0604020202020204" pitchFamily="34" charset="0"/>
              <a:buChar char="•"/>
            </a:pPr>
            <a:r>
              <a:rPr lang="en-US" sz="2400" dirty="0">
                <a:ea typeface="ＭＳ Ｐゴシック" pitchFamily="1" charset="-128"/>
                <a:cs typeface="Arial" panose="020B0604020202020204" pitchFamily="34" charset="0"/>
              </a:rPr>
              <a:t>S</a:t>
            </a:r>
            <a:r>
              <a:rPr lang="en-US" sz="2400" dirty="0" smtClean="0">
                <a:ea typeface="ＭＳ Ｐゴシック" pitchFamily="1" charset="-128"/>
                <a:cs typeface="Arial" panose="020B0604020202020204" pitchFamily="34" charset="0"/>
              </a:rPr>
              <a:t>tipends for up to 60 calendar days (</a:t>
            </a:r>
            <a:r>
              <a:rPr lang="en-US" sz="2400" b="1" dirty="0" smtClean="0">
                <a:ea typeface="ＭＳ Ｐゴシック" pitchFamily="1" charset="-128"/>
                <a:cs typeface="Arial" panose="020B0604020202020204" pitchFamily="34" charset="0"/>
              </a:rPr>
              <a:t>8 work weeks</a:t>
            </a:r>
            <a:r>
              <a:rPr lang="en-US" sz="2400" dirty="0" smtClean="0">
                <a:ea typeface="ＭＳ Ｐゴシック" pitchFamily="1" charset="-128"/>
                <a:cs typeface="Arial" panose="020B0604020202020204" pitchFamily="34" charset="0"/>
              </a:rPr>
              <a:t>) of parental leave per year for the adoption or the birth of each child. Either parent is eligible for parental leave.  Trainees must provide advance notification to the grantee institution prior to taking parental leave.  Notification to supervisors about plans to use leave must be consistent with the organization’s policy and consistently applied regardless of the source of funds. </a:t>
            </a:r>
          </a:p>
          <a:p>
            <a:pPr lvl="1" eaLnBrk="1" hangingPunct="1">
              <a:lnSpc>
                <a:spcPct val="90000"/>
              </a:lnSpc>
              <a:buClr>
                <a:schemeClr val="tx1">
                  <a:lumMod val="95000"/>
                  <a:lumOff val="5000"/>
                </a:schemeClr>
              </a:buClr>
              <a:buSzPct val="100000"/>
              <a:buFont typeface="Arial" panose="020B0604020202020204" pitchFamily="34" charset="0"/>
              <a:buChar char="•"/>
            </a:pPr>
            <a:r>
              <a:rPr lang="en-US" sz="2400" dirty="0" smtClean="0">
                <a:ea typeface="ＭＳ Ｐゴシック" pitchFamily="1" charset="-128"/>
                <a:cs typeface="Arial" panose="020B0604020202020204" pitchFamily="34" charset="0"/>
              </a:rPr>
              <a:t>Unpaid leave - must be approved in advance by the NIH awarding IC.  Documentation to suspend the period of appointment must be completed by submitting an amended Statement of Appointment form and a Termination Notice to NIH</a:t>
            </a:r>
          </a:p>
        </p:txBody>
      </p:sp>
      <p:sp>
        <p:nvSpPr>
          <p:cNvPr id="2" name="Slide Number Placeholder 1"/>
          <p:cNvSpPr>
            <a:spLocks noGrp="1"/>
          </p:cNvSpPr>
          <p:nvPr>
            <p:ph type="sldNum" sz="quarter" idx="4294967295"/>
          </p:nvPr>
        </p:nvSpPr>
        <p:spPr>
          <a:xfrm>
            <a:off x="8331200" y="6305550"/>
            <a:ext cx="8128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133</a:t>
            </a:fld>
            <a:endParaRPr lang="en-US" dirty="0">
              <a:solidFill>
                <a:srgbClr val="F3F2DC">
                  <a:shade val="50000"/>
                  <a:satMod val="200000"/>
                </a:srgbClr>
              </a:solidFill>
            </a:endParaRPr>
          </a:p>
        </p:txBody>
      </p:sp>
      <p:pic>
        <p:nvPicPr>
          <p:cNvPr id="35842" name="Picture 2" descr="C:\Users\gbullock\AppData\Local\Microsoft\Windows\Temporary Internet Files\Content.IE5\6C5NXQ7V\MC90037043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9900" y="0"/>
            <a:ext cx="1295400" cy="14547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idx="4294967295"/>
          </p:nvPr>
        </p:nvSpPr>
        <p:spPr>
          <a:xfrm>
            <a:off x="167640" y="304800"/>
            <a:ext cx="8976360" cy="701675"/>
          </a:xfrm>
        </p:spPr>
        <p:txBody>
          <a:bodyPr>
            <a:normAutofit/>
          </a:bodyPr>
          <a:lstStyle/>
          <a:p>
            <a:pPr eaLnBrk="1" hangingPunct="1"/>
            <a:r>
              <a:rPr lang="en-US" sz="3600" b="1" dirty="0" smtClean="0">
                <a:ea typeface="ＭＳ Ｐゴシック" pitchFamily="1" charset="-128"/>
              </a:rPr>
              <a:t>Grant Termination</a:t>
            </a:r>
          </a:p>
        </p:txBody>
      </p:sp>
      <p:sp>
        <p:nvSpPr>
          <p:cNvPr id="171011" name="Rectangle 3"/>
          <p:cNvSpPr>
            <a:spLocks noGrp="1" noChangeArrowheads="1"/>
          </p:cNvSpPr>
          <p:nvPr>
            <p:ph idx="4294967295"/>
          </p:nvPr>
        </p:nvSpPr>
        <p:spPr>
          <a:xfrm>
            <a:off x="389745" y="1447800"/>
            <a:ext cx="8319540" cy="5181600"/>
          </a:xfrm>
        </p:spPr>
        <p:txBody>
          <a:bodyPr/>
          <a:lstStyle/>
          <a:p>
            <a:pPr lvl="1" eaLnBrk="1" hangingPunct="1">
              <a:buClr>
                <a:schemeClr val="tx1">
                  <a:lumMod val="95000"/>
                  <a:lumOff val="5000"/>
                </a:schemeClr>
              </a:buClr>
              <a:buSzPct val="100000"/>
              <a:buFont typeface="Arial" panose="020B0604020202020204" pitchFamily="34" charset="0"/>
              <a:buChar char="•"/>
            </a:pPr>
            <a:r>
              <a:rPr lang="en-US" dirty="0" smtClean="0">
                <a:ea typeface="ＭＳ Ｐゴシック" pitchFamily="1" charset="-128"/>
              </a:rPr>
              <a:t>May be terminated if grantee has materially failed to comply with terms and conditions of award or to carry out the purpose for which it was made</a:t>
            </a:r>
          </a:p>
          <a:p>
            <a:pPr lvl="1" eaLnBrk="1" hangingPunct="1">
              <a:buClr>
                <a:schemeClr val="tx1">
                  <a:lumMod val="95000"/>
                  <a:lumOff val="5000"/>
                </a:schemeClr>
              </a:buClr>
              <a:buSzPct val="100000"/>
              <a:buFont typeface="Arial" panose="020B0604020202020204" pitchFamily="34" charset="0"/>
              <a:buChar char="•"/>
            </a:pPr>
            <a:r>
              <a:rPr lang="en-US" dirty="0" smtClean="0">
                <a:ea typeface="ＭＳ Ｐゴシック" pitchFamily="1" charset="-128"/>
              </a:rPr>
              <a:t>IC will notify grantee of this determination to terminate, giving the reason, the effective date and the right to appeal the decision, all in writing</a:t>
            </a:r>
          </a:p>
          <a:p>
            <a:pPr lvl="1" eaLnBrk="1" hangingPunct="1">
              <a:buClr>
                <a:schemeClr val="tx1">
                  <a:lumMod val="95000"/>
                  <a:lumOff val="5000"/>
                </a:schemeClr>
              </a:buClr>
              <a:buSzPct val="100000"/>
              <a:buFont typeface="Arial" panose="020B0604020202020204" pitchFamily="34" charset="0"/>
              <a:buChar char="•"/>
            </a:pPr>
            <a:r>
              <a:rPr lang="en-US" dirty="0" smtClean="0">
                <a:ea typeface="ＭＳ Ｐゴシック" pitchFamily="1" charset="-128"/>
              </a:rPr>
              <a:t>Grantee may also request termination</a:t>
            </a:r>
          </a:p>
        </p:txBody>
      </p:sp>
      <p:sp>
        <p:nvSpPr>
          <p:cNvPr id="2" name="Slide Number Placeholder 1"/>
          <p:cNvSpPr>
            <a:spLocks noGrp="1"/>
          </p:cNvSpPr>
          <p:nvPr>
            <p:ph type="sldNum" sz="quarter" idx="4294967295"/>
          </p:nvPr>
        </p:nvSpPr>
        <p:spPr>
          <a:xfrm>
            <a:off x="8359775" y="6305550"/>
            <a:ext cx="784225"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134</a:t>
            </a:fld>
            <a:endParaRPr lang="en-US" dirty="0">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idx="4294967295"/>
          </p:nvPr>
        </p:nvSpPr>
        <p:spPr>
          <a:xfrm>
            <a:off x="0" y="0"/>
            <a:ext cx="7886700" cy="1265238"/>
          </a:xfrm>
        </p:spPr>
        <p:txBody>
          <a:bodyPr>
            <a:normAutofit/>
          </a:bodyPr>
          <a:lstStyle/>
          <a:p>
            <a:r>
              <a:rPr lang="en-US" sz="3600" b="1" dirty="0" smtClean="0">
                <a:ea typeface="ＭＳ Ｐゴシック" pitchFamily="1" charset="-128"/>
              </a:rPr>
              <a:t>Closeout</a:t>
            </a:r>
          </a:p>
        </p:txBody>
      </p:sp>
      <p:sp>
        <p:nvSpPr>
          <p:cNvPr id="172035" name="Content Placeholder 2"/>
          <p:cNvSpPr>
            <a:spLocks noGrp="1"/>
          </p:cNvSpPr>
          <p:nvPr>
            <p:ph idx="4294967295"/>
          </p:nvPr>
        </p:nvSpPr>
        <p:spPr>
          <a:xfrm>
            <a:off x="569626" y="1174750"/>
            <a:ext cx="8214610" cy="4779963"/>
          </a:xfrm>
        </p:spPr>
        <p:txBody>
          <a:bodyPr/>
          <a:lstStyle/>
          <a:p>
            <a:pPr>
              <a:buClr>
                <a:schemeClr val="tx1">
                  <a:lumMod val="95000"/>
                  <a:lumOff val="5000"/>
                </a:schemeClr>
              </a:buClr>
            </a:pPr>
            <a:r>
              <a:rPr lang="en-US" dirty="0" smtClean="0">
                <a:ea typeface="ＭＳ Ｐゴシック" pitchFamily="1" charset="-128"/>
              </a:rPr>
              <a:t>No invention statement required </a:t>
            </a:r>
          </a:p>
          <a:p>
            <a:pPr>
              <a:buClr>
                <a:schemeClr val="tx1">
                  <a:lumMod val="95000"/>
                  <a:lumOff val="5000"/>
                </a:schemeClr>
              </a:buClr>
            </a:pPr>
            <a:r>
              <a:rPr lang="en-US" dirty="0" smtClean="0">
                <a:ea typeface="ＭＳ Ｐゴシック" pitchFamily="1" charset="-128"/>
              </a:rPr>
              <a:t>T award closeout process occurs annually</a:t>
            </a:r>
          </a:p>
          <a:p>
            <a:pPr lvl="1">
              <a:buClr>
                <a:schemeClr val="tx1">
                  <a:lumMod val="95000"/>
                  <a:lumOff val="5000"/>
                </a:schemeClr>
              </a:buClr>
              <a:buFont typeface="Arial" panose="020B0604020202020204" pitchFamily="34" charset="0"/>
              <a:buChar char="•"/>
            </a:pPr>
            <a:r>
              <a:rPr lang="en-US" dirty="0" smtClean="0">
                <a:ea typeface="ＭＳ Ｐゴシック" pitchFamily="1" charset="-128"/>
              </a:rPr>
              <a:t>Remember unliquidated obligations</a:t>
            </a:r>
          </a:p>
          <a:p>
            <a:pPr lvl="1">
              <a:buClr>
                <a:schemeClr val="tx1">
                  <a:lumMod val="95000"/>
                  <a:lumOff val="5000"/>
                </a:schemeClr>
              </a:buClr>
              <a:buFont typeface="Arial" panose="020B0604020202020204" pitchFamily="34" charset="0"/>
              <a:buChar char="•"/>
            </a:pPr>
            <a:r>
              <a:rPr lang="en-US" dirty="0" smtClean="0">
                <a:solidFill>
                  <a:srgbClr val="FF0000"/>
                </a:solidFill>
                <a:ea typeface="ＭＳ Ｐゴシック" pitchFamily="1" charset="-128"/>
              </a:rPr>
              <a:t>Remember!  Stipends </a:t>
            </a:r>
            <a:r>
              <a:rPr lang="en-US" dirty="0">
                <a:solidFill>
                  <a:srgbClr val="FF0000"/>
                </a:solidFill>
                <a:ea typeface="ＭＳ Ｐゴシック" pitchFamily="1" charset="-128"/>
              </a:rPr>
              <a:t>paid as stated on Termination Notice must equal stipend amount actually </a:t>
            </a:r>
            <a:r>
              <a:rPr lang="en-US" dirty="0" smtClean="0">
                <a:solidFill>
                  <a:srgbClr val="FF0000"/>
                </a:solidFill>
                <a:ea typeface="ＭＳ Ｐゴシック" pitchFamily="1" charset="-128"/>
              </a:rPr>
              <a:t>paid</a:t>
            </a:r>
          </a:p>
          <a:p>
            <a:pPr lvl="2">
              <a:buClr>
                <a:schemeClr val="tx1">
                  <a:lumMod val="95000"/>
                  <a:lumOff val="5000"/>
                </a:schemeClr>
              </a:buClr>
              <a:buFont typeface="Arial" panose="020B0604020202020204" pitchFamily="34" charset="0"/>
              <a:buChar char="•"/>
            </a:pPr>
            <a:r>
              <a:rPr lang="en-US" dirty="0" smtClean="0">
                <a:solidFill>
                  <a:srgbClr val="FF0000"/>
                </a:solidFill>
                <a:ea typeface="ＭＳ Ｐゴシック" pitchFamily="1" charset="-128"/>
              </a:rPr>
              <a:t>Internal correction might be needed</a:t>
            </a:r>
            <a:endParaRPr lang="en-US" dirty="0">
              <a:solidFill>
                <a:srgbClr val="FF0000"/>
              </a:solidFill>
              <a:ea typeface="ＭＳ Ｐゴシック" pitchFamily="1" charset="-128"/>
            </a:endParaRPr>
          </a:p>
          <a:p>
            <a:pPr lvl="1">
              <a:buClr>
                <a:schemeClr val="tx1">
                  <a:lumMod val="95000"/>
                  <a:lumOff val="5000"/>
                </a:schemeClr>
              </a:buClr>
              <a:buFont typeface="Arial" panose="020B0604020202020204" pitchFamily="34" charset="0"/>
              <a:buChar char="•"/>
            </a:pPr>
            <a:endParaRPr lang="en-US" dirty="0" smtClean="0">
              <a:ea typeface="ＭＳ Ｐゴシック" pitchFamily="1" charset="-128"/>
            </a:endParaRPr>
          </a:p>
          <a:p>
            <a:pPr lvl="1">
              <a:buClr>
                <a:schemeClr val="tx1">
                  <a:lumMod val="95000"/>
                  <a:lumOff val="5000"/>
                </a:schemeClr>
              </a:buClr>
              <a:buFont typeface="Arial" panose="020B0604020202020204" pitchFamily="34" charset="0"/>
              <a:buChar char="•"/>
            </a:pPr>
            <a:endParaRPr lang="en-US" dirty="0" smtClean="0">
              <a:ea typeface="ＭＳ Ｐゴシック" pitchFamily="1" charset="-128"/>
            </a:endParaRPr>
          </a:p>
        </p:txBody>
      </p:sp>
      <p:sp>
        <p:nvSpPr>
          <p:cNvPr id="2" name="Slide Number Placeholder 1"/>
          <p:cNvSpPr>
            <a:spLocks noGrp="1"/>
          </p:cNvSpPr>
          <p:nvPr>
            <p:ph type="sldNum" sz="quarter" idx="4294967295"/>
          </p:nvPr>
        </p:nvSpPr>
        <p:spPr>
          <a:xfrm>
            <a:off x="8312150" y="6305550"/>
            <a:ext cx="83185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135</a:t>
            </a:fld>
            <a:endParaRPr lang="en-US" dirty="0">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idx="4294967295"/>
          </p:nvPr>
        </p:nvSpPr>
        <p:spPr>
          <a:xfrm>
            <a:off x="0" y="274638"/>
            <a:ext cx="7762875" cy="1143000"/>
          </a:xfrm>
        </p:spPr>
        <p:txBody>
          <a:bodyPr>
            <a:normAutofit/>
          </a:bodyPr>
          <a:lstStyle/>
          <a:p>
            <a:r>
              <a:rPr lang="en-US" sz="3600" b="1" dirty="0" smtClean="0">
                <a:ea typeface="ＭＳ Ｐゴシック" pitchFamily="1" charset="-128"/>
              </a:rPr>
              <a:t>Helpful Links</a:t>
            </a:r>
          </a:p>
        </p:txBody>
      </p:sp>
      <p:sp>
        <p:nvSpPr>
          <p:cNvPr id="173059" name="Content Placeholder 2"/>
          <p:cNvSpPr>
            <a:spLocks noGrp="1"/>
          </p:cNvSpPr>
          <p:nvPr>
            <p:ph idx="4294967295"/>
          </p:nvPr>
        </p:nvSpPr>
        <p:spPr>
          <a:xfrm>
            <a:off x="419725" y="1524000"/>
            <a:ext cx="8139659" cy="4572000"/>
          </a:xfrm>
        </p:spPr>
        <p:txBody>
          <a:bodyPr>
            <a:normAutofit/>
          </a:bodyPr>
          <a:lstStyle/>
          <a:p>
            <a:pPr>
              <a:buClr>
                <a:schemeClr val="tx1">
                  <a:lumMod val="95000"/>
                  <a:lumOff val="5000"/>
                </a:schemeClr>
              </a:buClr>
            </a:pPr>
            <a:r>
              <a:rPr lang="en-US" sz="2400" dirty="0" smtClean="0">
                <a:ea typeface="ＭＳ Ｐゴシック" pitchFamily="1" charset="-128"/>
              </a:rPr>
              <a:t>Ruth L. </a:t>
            </a:r>
            <a:r>
              <a:rPr lang="en-US" sz="2400" dirty="0" err="1" smtClean="0">
                <a:ea typeface="ＭＳ Ｐゴシック" pitchFamily="1" charset="-128"/>
              </a:rPr>
              <a:t>Kirschstein</a:t>
            </a:r>
            <a:r>
              <a:rPr lang="en-US" sz="2400" dirty="0" smtClean="0">
                <a:ea typeface="ＭＳ Ｐゴシック" pitchFamily="1" charset="-128"/>
              </a:rPr>
              <a:t> National Research Service Award policy information, stipend levels, FAQ</a:t>
            </a:r>
            <a:r>
              <a:rPr lang="ja-JP" altLang="en-US" sz="2400" dirty="0" smtClean="0">
                <a:ea typeface="ＭＳ Ｐゴシック" pitchFamily="1" charset="-128"/>
              </a:rPr>
              <a:t>’</a:t>
            </a:r>
            <a:r>
              <a:rPr lang="en-US" altLang="ja-JP" sz="2400" dirty="0" smtClean="0">
                <a:ea typeface="ＭＳ Ｐゴシック" pitchFamily="1" charset="-128"/>
              </a:rPr>
              <a:t>s</a:t>
            </a:r>
          </a:p>
          <a:p>
            <a:pPr>
              <a:buClr>
                <a:schemeClr val="tx1">
                  <a:lumMod val="95000"/>
                  <a:lumOff val="5000"/>
                </a:schemeClr>
              </a:buClr>
              <a:buFont typeface="Wingdings 2" pitchFamily="18" charset="2"/>
              <a:buNone/>
            </a:pPr>
            <a:r>
              <a:rPr lang="en-US" sz="2400" dirty="0" smtClean="0">
                <a:ea typeface="ＭＳ Ｐゴシック" pitchFamily="1" charset="-128"/>
                <a:hlinkClick r:id="rId3"/>
              </a:rPr>
              <a:t>http://grants.nih.gov/training/nrsa.htm</a:t>
            </a:r>
            <a:endParaRPr lang="en-US" sz="2400" dirty="0" smtClean="0">
              <a:ea typeface="ＭＳ Ｐゴシック" pitchFamily="1" charset="-128"/>
            </a:endParaRPr>
          </a:p>
          <a:p>
            <a:pPr>
              <a:buClr>
                <a:schemeClr val="tx1">
                  <a:lumMod val="95000"/>
                  <a:lumOff val="5000"/>
                </a:schemeClr>
              </a:buClr>
            </a:pPr>
            <a:r>
              <a:rPr lang="en-US" sz="2400" dirty="0" smtClean="0">
                <a:ea typeface="ＭＳ Ｐゴシック" pitchFamily="1" charset="-128"/>
              </a:rPr>
              <a:t>NIH Forms &amp; Applications</a:t>
            </a:r>
          </a:p>
          <a:p>
            <a:pPr>
              <a:buClr>
                <a:schemeClr val="tx1">
                  <a:lumMod val="95000"/>
                  <a:lumOff val="5000"/>
                </a:schemeClr>
              </a:buClr>
              <a:buNone/>
            </a:pPr>
            <a:r>
              <a:rPr lang="en-US" sz="2400" dirty="0" smtClean="0">
                <a:ea typeface="ＭＳ Ｐゴシック" pitchFamily="1" charset="-128"/>
                <a:hlinkClick r:id="rId4"/>
              </a:rPr>
              <a:t>http://grants.nih.gov/grants/forms.htm</a:t>
            </a:r>
            <a:endParaRPr lang="en-US" sz="2400" dirty="0" smtClean="0">
              <a:ea typeface="ＭＳ Ｐゴシック" pitchFamily="1" charset="-128"/>
            </a:endParaRPr>
          </a:p>
          <a:p>
            <a:pPr>
              <a:buClr>
                <a:schemeClr val="tx1">
                  <a:lumMod val="95000"/>
                  <a:lumOff val="5000"/>
                </a:schemeClr>
              </a:buClr>
            </a:pPr>
            <a:r>
              <a:rPr lang="en-US" sz="2400" dirty="0" err="1" smtClean="0">
                <a:ea typeface="ＭＳ Ｐゴシック" pitchFamily="1" charset="-128"/>
              </a:rPr>
              <a:t>xTrain</a:t>
            </a:r>
            <a:r>
              <a:rPr lang="en-US" sz="2400" dirty="0" smtClean="0">
                <a:ea typeface="ＭＳ Ｐゴシック" pitchFamily="1" charset="-128"/>
              </a:rPr>
              <a:t> Site</a:t>
            </a:r>
          </a:p>
          <a:p>
            <a:pPr>
              <a:buClr>
                <a:schemeClr val="tx1">
                  <a:lumMod val="95000"/>
                  <a:lumOff val="5000"/>
                </a:schemeClr>
              </a:buClr>
              <a:buNone/>
            </a:pPr>
            <a:r>
              <a:rPr lang="en-US" sz="2400" dirty="0" smtClean="0">
                <a:ea typeface="ＭＳ Ｐゴシック" pitchFamily="1" charset="-128"/>
                <a:hlinkClick r:id="rId5"/>
              </a:rPr>
              <a:t>http://era.nih.gov/services_for_applicants/other/xTrain.cfm</a:t>
            </a:r>
            <a:endParaRPr lang="en-US" sz="2400" dirty="0" smtClean="0">
              <a:ea typeface="ＭＳ Ｐゴシック" pitchFamily="1" charset="-128"/>
            </a:endParaRPr>
          </a:p>
          <a:p>
            <a:pPr>
              <a:buClr>
                <a:schemeClr val="tx1">
                  <a:lumMod val="95000"/>
                  <a:lumOff val="5000"/>
                </a:schemeClr>
              </a:buClr>
            </a:pPr>
            <a:r>
              <a:rPr lang="en-US" sz="2400" dirty="0" err="1" smtClean="0">
                <a:ea typeface="ＭＳ Ｐゴシック" pitchFamily="1" charset="-128"/>
              </a:rPr>
              <a:t>eRA</a:t>
            </a:r>
            <a:r>
              <a:rPr lang="en-US" sz="2400" dirty="0" smtClean="0">
                <a:ea typeface="ＭＳ Ｐゴシック" pitchFamily="1" charset="-128"/>
              </a:rPr>
              <a:t> Commons</a:t>
            </a:r>
          </a:p>
          <a:p>
            <a:pPr>
              <a:buClr>
                <a:schemeClr val="tx1">
                  <a:lumMod val="95000"/>
                  <a:lumOff val="5000"/>
                </a:schemeClr>
              </a:buClr>
            </a:pPr>
            <a:r>
              <a:rPr lang="en-US" sz="2400" dirty="0">
                <a:ea typeface="ＭＳ Ｐゴシック" pitchFamily="1" charset="-128"/>
                <a:hlinkClick r:id="rId6"/>
              </a:rPr>
              <a:t>https://</a:t>
            </a:r>
            <a:r>
              <a:rPr lang="en-US" sz="2400" dirty="0" smtClean="0">
                <a:ea typeface="ＭＳ Ｐゴシック" pitchFamily="1" charset="-128"/>
                <a:hlinkClick r:id="rId6"/>
              </a:rPr>
              <a:t>era.nih.gov/registration_accounts.cfm</a:t>
            </a:r>
            <a:endParaRPr lang="en-US" sz="2400" dirty="0" smtClean="0">
              <a:ea typeface="ＭＳ Ｐゴシック" pitchFamily="1" charset="-128"/>
            </a:endParaRPr>
          </a:p>
          <a:p>
            <a:pPr>
              <a:buClr>
                <a:schemeClr val="tx1">
                  <a:lumMod val="95000"/>
                  <a:lumOff val="5000"/>
                </a:schemeClr>
              </a:buClr>
            </a:pPr>
            <a:endParaRPr lang="en-US" sz="2400" dirty="0" smtClean="0">
              <a:ea typeface="ＭＳ Ｐゴシック" pitchFamily="1" charset="-128"/>
            </a:endParaRPr>
          </a:p>
        </p:txBody>
      </p:sp>
      <p:sp>
        <p:nvSpPr>
          <p:cNvPr id="2" name="Slide Number Placeholder 1"/>
          <p:cNvSpPr>
            <a:spLocks noGrp="1"/>
          </p:cNvSpPr>
          <p:nvPr>
            <p:ph type="sldNum" sz="quarter" idx="4294967295"/>
          </p:nvPr>
        </p:nvSpPr>
        <p:spPr>
          <a:xfrm>
            <a:off x="8418513" y="6305550"/>
            <a:ext cx="725487"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136</a:t>
            </a:fld>
            <a:endParaRPr lang="en-US" dirty="0">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p:cNvSpPr>
            <a:spLocks noGrp="1"/>
          </p:cNvSpPr>
          <p:nvPr>
            <p:ph type="title" idx="4294967295"/>
          </p:nvPr>
        </p:nvSpPr>
        <p:spPr>
          <a:xfrm>
            <a:off x="1060450" y="274638"/>
            <a:ext cx="8083550" cy="1143000"/>
          </a:xfrm>
        </p:spPr>
        <p:txBody>
          <a:bodyPr/>
          <a:lstStyle/>
          <a:p>
            <a:r>
              <a:rPr lang="en-US" dirty="0" smtClean="0">
                <a:ea typeface="ＭＳ Ｐゴシック" pitchFamily="1" charset="-128"/>
              </a:rPr>
              <a:t>Questions</a:t>
            </a:r>
          </a:p>
        </p:txBody>
      </p:sp>
      <p:sp>
        <p:nvSpPr>
          <p:cNvPr id="5" name="Content Placeholder 4"/>
          <p:cNvSpPr>
            <a:spLocks noGrp="1"/>
          </p:cNvSpPr>
          <p:nvPr>
            <p:ph idx="4294967295"/>
          </p:nvPr>
        </p:nvSpPr>
        <p:spPr>
          <a:xfrm>
            <a:off x="1644650" y="1447800"/>
            <a:ext cx="7499350" cy="4800600"/>
          </a:xfrm>
        </p:spPr>
        <p:txBody>
          <a:bodyPr/>
          <a:lstStyle/>
          <a:p>
            <a:pPr>
              <a:buNone/>
            </a:pPr>
            <a:r>
              <a:rPr lang="en-US" dirty="0" smtClean="0"/>
              <a:t> </a:t>
            </a:r>
            <a:endParaRPr lang="en-US" dirty="0"/>
          </a:p>
        </p:txBody>
      </p:sp>
      <p:sp>
        <p:nvSpPr>
          <p:cNvPr id="2" name="Slide Number Placeholder 1"/>
          <p:cNvSpPr>
            <a:spLocks noGrp="1"/>
          </p:cNvSpPr>
          <p:nvPr>
            <p:ph type="sldNum" sz="quarter" idx="4294967295"/>
          </p:nvPr>
        </p:nvSpPr>
        <p:spPr>
          <a:xfrm>
            <a:off x="8404225" y="6305550"/>
            <a:ext cx="739775"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137</a:t>
            </a:fld>
            <a:endParaRPr lang="en-US" dirty="0">
              <a:solidFill>
                <a:srgbClr val="F3F2DC">
                  <a:shade val="50000"/>
                  <a:satMod val="200000"/>
                </a:srgbClr>
              </a:solidFill>
            </a:endParaRPr>
          </a:p>
        </p:txBody>
      </p:sp>
      <p:pic>
        <p:nvPicPr>
          <p:cNvPr id="243720" name="Picture 8" descr="C:\Users\Glenda\AppData\Local\Microsoft\Windows\Temporary Internet Files\Content.IE5\3MBJKLQU\MC900434411[1].wmf"/>
          <p:cNvPicPr>
            <a:picLocks noChangeAspect="1" noChangeArrowheads="1"/>
          </p:cNvPicPr>
          <p:nvPr/>
        </p:nvPicPr>
        <p:blipFill>
          <a:blip r:embed="rId3" cstate="print"/>
          <a:srcRect/>
          <a:stretch>
            <a:fillRect/>
          </a:stretch>
        </p:blipFill>
        <p:spPr bwMode="auto">
          <a:xfrm>
            <a:off x="2667000" y="1905000"/>
            <a:ext cx="3581400" cy="40290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66688" y="152400"/>
            <a:ext cx="8977312" cy="1143000"/>
          </a:xfrm>
        </p:spPr>
        <p:txBody>
          <a:bodyPr>
            <a:normAutofit/>
          </a:bodyPr>
          <a:lstStyle/>
          <a:p>
            <a:pPr eaLnBrk="1" hangingPunct="1"/>
            <a:r>
              <a:rPr lang="en-US" sz="3600" b="1" dirty="0" smtClean="0">
                <a:ea typeface="ＭＳ Ｐゴシック" pitchFamily="1" charset="-128"/>
              </a:rPr>
              <a:t>PD/PI Preliminary Preparation</a:t>
            </a:r>
          </a:p>
        </p:txBody>
      </p:sp>
      <p:sp>
        <p:nvSpPr>
          <p:cNvPr id="14339" name="Rectangle 3"/>
          <p:cNvSpPr>
            <a:spLocks noGrp="1" noChangeArrowheads="1"/>
          </p:cNvSpPr>
          <p:nvPr>
            <p:ph idx="4294967295"/>
          </p:nvPr>
        </p:nvSpPr>
        <p:spPr>
          <a:xfrm>
            <a:off x="629587" y="1392238"/>
            <a:ext cx="7195200" cy="4779962"/>
          </a:xfrm>
        </p:spPr>
        <p:txBody>
          <a:bodyPr>
            <a:normAutofit fontScale="92500"/>
          </a:bodyPr>
          <a:lstStyle/>
          <a:p>
            <a:pPr eaLnBrk="1" hangingPunct="1">
              <a:buClr>
                <a:schemeClr val="tx1"/>
              </a:buClr>
            </a:pPr>
            <a:r>
              <a:rPr lang="en-US" sz="2800" dirty="0" smtClean="0">
                <a:ea typeface="ＭＳ Ｐゴシック" pitchFamily="1" charset="-128"/>
              </a:rPr>
              <a:t>Identify the mentors/preceptors/trainers</a:t>
            </a:r>
          </a:p>
          <a:p>
            <a:pPr marL="0" indent="0" eaLnBrk="1" hangingPunct="1">
              <a:buClr>
                <a:schemeClr val="tx1"/>
              </a:buClr>
              <a:buNone/>
            </a:pPr>
            <a:endParaRPr lang="en-US" sz="2800" dirty="0" smtClean="0">
              <a:ea typeface="ＭＳ Ｐゴシック" pitchFamily="1" charset="-128"/>
            </a:endParaRPr>
          </a:p>
          <a:p>
            <a:pPr eaLnBrk="1" hangingPunct="1">
              <a:buClr>
                <a:schemeClr val="tx1"/>
              </a:buClr>
            </a:pPr>
            <a:r>
              <a:rPr lang="en-US" sz="2800" dirty="0" smtClean="0">
                <a:ea typeface="ＭＳ Ｐゴシック" pitchFamily="1" charset="-128"/>
              </a:rPr>
              <a:t>Determine the type of </a:t>
            </a:r>
            <a:r>
              <a:rPr lang="ja-JP" altLang="en-US" sz="2800" dirty="0" smtClean="0">
                <a:ea typeface="ＭＳ Ｐゴシック" pitchFamily="1" charset="-128"/>
              </a:rPr>
              <a:t>“</a:t>
            </a:r>
            <a:r>
              <a:rPr lang="en-US" altLang="ja-JP" sz="2800" dirty="0" smtClean="0">
                <a:ea typeface="ＭＳ Ｐゴシック" pitchFamily="1" charset="-128"/>
              </a:rPr>
              <a:t>slots</a:t>
            </a:r>
            <a:r>
              <a:rPr lang="ja-JP" altLang="en-US" sz="2800" dirty="0" smtClean="0">
                <a:ea typeface="ＭＳ Ｐゴシック" pitchFamily="1" charset="-128"/>
              </a:rPr>
              <a:t>” </a:t>
            </a:r>
            <a:r>
              <a:rPr lang="en-US" altLang="ja-JP" sz="2800" dirty="0" smtClean="0">
                <a:ea typeface="ＭＳ Ｐゴシック" pitchFamily="1" charset="-128"/>
              </a:rPr>
              <a:t>(trainees) </a:t>
            </a:r>
          </a:p>
          <a:p>
            <a:pPr lvl="1" eaLnBrk="1" hangingPunct="1">
              <a:buClr>
                <a:schemeClr val="tx1"/>
              </a:buClr>
              <a:buFont typeface="Arial" panose="020B0604020202020204" pitchFamily="34" charset="0"/>
              <a:buChar char="•"/>
            </a:pPr>
            <a:r>
              <a:rPr lang="en-US" altLang="ja-JP" dirty="0" smtClean="0">
                <a:ea typeface="ＭＳ Ｐゴシック" pitchFamily="1" charset="-128"/>
              </a:rPr>
              <a:t>Undergrads</a:t>
            </a:r>
          </a:p>
          <a:p>
            <a:pPr lvl="1" eaLnBrk="1" hangingPunct="1">
              <a:buClr>
                <a:schemeClr val="tx1"/>
              </a:buClr>
              <a:buFont typeface="Arial" panose="020B0604020202020204" pitchFamily="34" charset="0"/>
              <a:buChar char="•"/>
            </a:pPr>
            <a:r>
              <a:rPr lang="en-US" altLang="ja-JP" dirty="0" smtClean="0">
                <a:ea typeface="ＭＳ Ｐゴシック" pitchFamily="1" charset="-128"/>
              </a:rPr>
              <a:t>Pre-docs (Graduate Students) </a:t>
            </a:r>
          </a:p>
          <a:p>
            <a:pPr lvl="1" eaLnBrk="1" hangingPunct="1">
              <a:buClr>
                <a:schemeClr val="tx1"/>
              </a:buClr>
              <a:buFont typeface="Arial" panose="020B0604020202020204" pitchFamily="34" charset="0"/>
              <a:buChar char="•"/>
            </a:pPr>
            <a:r>
              <a:rPr lang="en-US" altLang="ja-JP" dirty="0" smtClean="0">
                <a:ea typeface="ＭＳ Ｐゴシック" pitchFamily="1" charset="-128"/>
              </a:rPr>
              <a:t>Post docs </a:t>
            </a:r>
          </a:p>
          <a:p>
            <a:pPr lvl="1" eaLnBrk="1" hangingPunct="1">
              <a:buClr>
                <a:schemeClr val="tx1"/>
              </a:buClr>
              <a:buFont typeface="Arial" panose="020B0604020202020204" pitchFamily="34" charset="0"/>
              <a:buChar char="•"/>
            </a:pPr>
            <a:r>
              <a:rPr lang="ja-JP" altLang="en-US" dirty="0" smtClean="0">
                <a:ea typeface="ＭＳ Ｐゴシック" pitchFamily="1" charset="-128"/>
              </a:rPr>
              <a:t>“</a:t>
            </a:r>
            <a:r>
              <a:rPr lang="en-US" altLang="ja-JP" dirty="0" smtClean="0">
                <a:ea typeface="ＭＳ Ｐゴシック" pitchFamily="1" charset="-128"/>
              </a:rPr>
              <a:t>short-term research training</a:t>
            </a:r>
            <a:r>
              <a:rPr lang="ja-JP" altLang="en-US" dirty="0" smtClean="0">
                <a:ea typeface="ＭＳ Ｐゴシック" pitchFamily="1" charset="-128"/>
              </a:rPr>
              <a:t>”</a:t>
            </a:r>
            <a:r>
              <a:rPr lang="en-US" altLang="ja-JP" dirty="0" smtClean="0">
                <a:ea typeface="ＭＳ Ｐゴシック" pitchFamily="1" charset="-128"/>
              </a:rPr>
              <a:t> (3-6 months)</a:t>
            </a:r>
          </a:p>
          <a:p>
            <a:pPr lvl="2" eaLnBrk="1" hangingPunct="1">
              <a:buClr>
                <a:schemeClr val="tx1"/>
              </a:buClr>
            </a:pPr>
            <a:r>
              <a:rPr lang="en-US" altLang="ja-JP" dirty="0" smtClean="0">
                <a:ea typeface="ＭＳ Ｐゴシック" pitchFamily="1" charset="-128"/>
              </a:rPr>
              <a:t>students in health professional degree programs</a:t>
            </a:r>
          </a:p>
          <a:p>
            <a:pPr marL="914400" lvl="2" indent="0" eaLnBrk="1" hangingPunct="1">
              <a:buClr>
                <a:schemeClr val="tx1"/>
              </a:buClr>
              <a:buNone/>
            </a:pPr>
            <a:endParaRPr lang="en-US" altLang="ja-JP" dirty="0" smtClean="0">
              <a:ea typeface="ＭＳ Ｐゴシック" pitchFamily="1" charset="-128"/>
            </a:endParaRPr>
          </a:p>
          <a:p>
            <a:pPr eaLnBrk="1" hangingPunct="1">
              <a:buClr>
                <a:schemeClr val="tx1"/>
              </a:buClr>
            </a:pPr>
            <a:r>
              <a:rPr lang="en-US" sz="2800" dirty="0" smtClean="0">
                <a:ea typeface="ＭＳ Ｐゴシック" pitchFamily="1" charset="-128"/>
              </a:rPr>
              <a:t>Determine number of </a:t>
            </a:r>
            <a:r>
              <a:rPr lang="ja-JP" altLang="en-US" sz="2800" dirty="0" smtClean="0">
                <a:ea typeface="ＭＳ Ｐゴシック" pitchFamily="1" charset="-128"/>
              </a:rPr>
              <a:t>“</a:t>
            </a:r>
            <a:r>
              <a:rPr lang="en-US" altLang="ja-JP" sz="2800" dirty="0" smtClean="0">
                <a:ea typeface="ＭＳ Ｐゴシック" pitchFamily="1" charset="-128"/>
              </a:rPr>
              <a:t>slots</a:t>
            </a:r>
            <a:r>
              <a:rPr lang="ja-JP" altLang="en-US" sz="2800" dirty="0" smtClean="0">
                <a:ea typeface="ＭＳ Ｐゴシック" pitchFamily="1" charset="-128"/>
              </a:rPr>
              <a:t>”</a:t>
            </a:r>
            <a:r>
              <a:rPr lang="en-US" altLang="ja-JP" sz="2800" dirty="0" smtClean="0">
                <a:ea typeface="ＭＳ Ｐゴシック" pitchFamily="1" charset="-128"/>
              </a:rPr>
              <a:t> to request</a:t>
            </a:r>
            <a:endParaRPr lang="en-US" sz="2800" dirty="0" smtClean="0">
              <a:ea typeface="ＭＳ Ｐゴシック" pitchFamily="1" charset="-128"/>
            </a:endParaRP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14</a:t>
            </a:fld>
            <a:endParaRPr lang="en-US">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34938" y="52388"/>
            <a:ext cx="9009062" cy="1700212"/>
          </a:xfrm>
        </p:spPr>
        <p:txBody>
          <a:bodyPr>
            <a:normAutofit/>
          </a:bodyPr>
          <a:lstStyle/>
          <a:p>
            <a:pPr eaLnBrk="1" hangingPunct="1"/>
            <a:r>
              <a:rPr lang="en-US" sz="3600" b="1" dirty="0" smtClean="0">
                <a:ea typeface="ＭＳ Ｐゴシック" pitchFamily="1" charset="-128"/>
              </a:rPr>
              <a:t>What is a mentor/preceptor/trainer?</a:t>
            </a:r>
          </a:p>
        </p:txBody>
      </p:sp>
      <p:sp>
        <p:nvSpPr>
          <p:cNvPr id="15363" name="Rectangle 3"/>
          <p:cNvSpPr>
            <a:spLocks noGrp="1" noChangeArrowheads="1"/>
          </p:cNvSpPr>
          <p:nvPr>
            <p:ph idx="4294967295"/>
          </p:nvPr>
        </p:nvSpPr>
        <p:spPr>
          <a:xfrm>
            <a:off x="468313" y="1506538"/>
            <a:ext cx="8675687" cy="4741862"/>
          </a:xfrm>
        </p:spPr>
        <p:txBody>
          <a:bodyPr/>
          <a:lstStyle/>
          <a:p>
            <a:pPr>
              <a:buClrTx/>
              <a:buSzTx/>
              <a:buFont typeface="Arial" panose="020B0604020202020204" pitchFamily="34" charset="0"/>
              <a:buChar char="•"/>
            </a:pPr>
            <a:r>
              <a:rPr lang="en-US" sz="2800" dirty="0" smtClean="0">
                <a:ea typeface="ＭＳ Ｐゴシック" pitchFamily="1" charset="-128"/>
              </a:rPr>
              <a:t>Individuals who contribute to the training program and are involved in the area of research that is the focus of the training program</a:t>
            </a:r>
          </a:p>
          <a:p>
            <a:pPr>
              <a:spcBef>
                <a:spcPts val="0"/>
              </a:spcBef>
              <a:buClrTx/>
              <a:buSzTx/>
              <a:buFont typeface="Arial" panose="020B0604020202020204" pitchFamily="34" charset="0"/>
              <a:buChar char="•"/>
            </a:pPr>
            <a:r>
              <a:rPr lang="en-US" sz="2800" dirty="0" smtClean="0">
                <a:ea typeface="ＭＳ Ｐゴシック" pitchFamily="1" charset="-128"/>
              </a:rPr>
              <a:t>Faculty who will mentor the trainees appointed to the training grant</a:t>
            </a:r>
          </a:p>
          <a:p>
            <a:pPr lvl="1" eaLnBrk="1" hangingPunct="1">
              <a:buClrTx/>
              <a:buSzTx/>
              <a:buFont typeface="Wingdings" pitchFamily="2" charset="2"/>
              <a:buChar char="§"/>
            </a:pPr>
            <a:endParaRPr lang="en-US" sz="2400" dirty="0" smtClean="0">
              <a:ea typeface="ＭＳ Ｐゴシック" pitchFamily="1" charset="-128"/>
            </a:endParaRPr>
          </a:p>
          <a:p>
            <a:pPr eaLnBrk="1" hangingPunct="1">
              <a:buSzTx/>
              <a:buNone/>
            </a:pPr>
            <a:endParaRPr lang="en-US" sz="2000" dirty="0" smtClean="0">
              <a:ea typeface="ＭＳ Ｐゴシック" pitchFamily="1" charset="-128"/>
            </a:endParaRPr>
          </a:p>
          <a:p>
            <a:pPr eaLnBrk="1" hangingPunct="1"/>
            <a:endParaRPr lang="en-US" sz="2800" dirty="0" smtClean="0">
              <a:ea typeface="ＭＳ Ｐゴシック" pitchFamily="1" charset="-128"/>
            </a:endParaRP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15</a:t>
            </a:fld>
            <a:endParaRPr lang="en-US">
              <a:solidFill>
                <a:srgbClr val="F3F2DC">
                  <a:shade val="50000"/>
                  <a:satMod val="200000"/>
                </a:srgbClr>
              </a:solidFill>
            </a:endParaRPr>
          </a:p>
        </p:txBody>
      </p:sp>
      <p:pic>
        <p:nvPicPr>
          <p:cNvPr id="218113" name="Picture 1" descr="C:\Documents and Settings\bkavanaugh\Local Settings\Temporary Internet Files\Content.IE5\T2BZUU5W\MP900178688[1].jpg"/>
          <p:cNvPicPr>
            <a:picLocks noChangeAspect="1" noChangeArrowheads="1"/>
          </p:cNvPicPr>
          <p:nvPr/>
        </p:nvPicPr>
        <p:blipFill>
          <a:blip r:embed="rId3" cstate="print"/>
          <a:srcRect/>
          <a:stretch>
            <a:fillRect/>
          </a:stretch>
        </p:blipFill>
        <p:spPr bwMode="auto">
          <a:xfrm>
            <a:off x="2971800" y="3501737"/>
            <a:ext cx="3505200" cy="245225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304800"/>
            <a:ext cx="8135938" cy="1431925"/>
          </a:xfrm>
        </p:spPr>
        <p:txBody>
          <a:bodyPr>
            <a:normAutofit/>
          </a:bodyPr>
          <a:lstStyle/>
          <a:p>
            <a:pPr eaLnBrk="1" hangingPunct="1"/>
            <a:r>
              <a:rPr lang="en-US" sz="3600" b="1" dirty="0" smtClean="0">
                <a:ea typeface="ＭＳ Ｐゴシック" pitchFamily="1" charset="-128"/>
              </a:rPr>
              <a:t>What does a mentor provide for submission?</a:t>
            </a:r>
          </a:p>
        </p:txBody>
      </p:sp>
      <p:sp>
        <p:nvSpPr>
          <p:cNvPr id="16387" name="Rectangle 3"/>
          <p:cNvSpPr>
            <a:spLocks noGrp="1" noChangeArrowheads="1"/>
          </p:cNvSpPr>
          <p:nvPr>
            <p:ph idx="4294967295"/>
          </p:nvPr>
        </p:nvSpPr>
        <p:spPr>
          <a:xfrm>
            <a:off x="704538" y="2068513"/>
            <a:ext cx="7618725" cy="4064000"/>
          </a:xfrm>
        </p:spPr>
        <p:txBody>
          <a:bodyPr>
            <a:normAutofit fontScale="92500"/>
          </a:bodyPr>
          <a:lstStyle/>
          <a:p>
            <a:pPr eaLnBrk="1" hangingPunct="1">
              <a:lnSpc>
                <a:spcPct val="80000"/>
              </a:lnSpc>
              <a:buClrTx/>
            </a:pPr>
            <a:r>
              <a:rPr lang="en-US" sz="2400" dirty="0" smtClean="0">
                <a:ea typeface="ＭＳ Ｐゴシック" pitchFamily="1" charset="-128"/>
              </a:rPr>
              <a:t>NIH </a:t>
            </a:r>
            <a:r>
              <a:rPr lang="en-US" sz="2400" dirty="0" err="1" smtClean="0">
                <a:ea typeface="ＭＳ Ｐゴシック" pitchFamily="1" charset="-128"/>
              </a:rPr>
              <a:t>Biosketch</a:t>
            </a:r>
            <a:r>
              <a:rPr lang="en-US" sz="2400" dirty="0" smtClean="0">
                <a:ea typeface="ＭＳ Ｐゴシック" pitchFamily="1" charset="-128"/>
              </a:rPr>
              <a:t> – 5 page format (T. 240)</a:t>
            </a:r>
          </a:p>
          <a:p>
            <a:pPr>
              <a:lnSpc>
                <a:spcPct val="80000"/>
              </a:lnSpc>
            </a:pPr>
            <a:r>
              <a:rPr lang="en-US" sz="2400" dirty="0">
                <a:ea typeface="ＭＳ Ｐゴシック" pitchFamily="1" charset="-128"/>
              </a:rPr>
              <a:t>Training Record (Table 2</a:t>
            </a:r>
            <a:r>
              <a:rPr lang="en-US" sz="2400" dirty="0" smtClean="0">
                <a:ea typeface="ＭＳ Ｐゴシック" pitchFamily="1" charset="-128"/>
              </a:rPr>
              <a:t>)</a:t>
            </a:r>
          </a:p>
          <a:p>
            <a:pPr>
              <a:lnSpc>
                <a:spcPct val="80000"/>
              </a:lnSpc>
            </a:pPr>
            <a:r>
              <a:rPr lang="en-US" sz="2400" dirty="0" smtClean="0">
                <a:ea typeface="ＭＳ Ｐゴシック" pitchFamily="1" charset="-128"/>
              </a:rPr>
              <a:t>Research Interests (Table 2)</a:t>
            </a:r>
            <a:endParaRPr lang="en-US" sz="2400" dirty="0">
              <a:ea typeface="ＭＳ Ｐゴシック" pitchFamily="1" charset="-128"/>
            </a:endParaRPr>
          </a:p>
          <a:p>
            <a:pPr eaLnBrk="1" hangingPunct="1">
              <a:lnSpc>
                <a:spcPct val="80000"/>
              </a:lnSpc>
              <a:buClrTx/>
            </a:pPr>
            <a:r>
              <a:rPr lang="en-US" sz="2400" dirty="0" smtClean="0">
                <a:ea typeface="ＭＳ Ｐゴシック" pitchFamily="1" charset="-128"/>
              </a:rPr>
              <a:t>NIH Other Support (Table 4;  Section 1.8 of Supplemental Instructions)</a:t>
            </a:r>
          </a:p>
          <a:p>
            <a:pPr eaLnBrk="1" hangingPunct="1">
              <a:lnSpc>
                <a:spcPct val="80000"/>
              </a:lnSpc>
              <a:buClrTx/>
            </a:pPr>
            <a:r>
              <a:rPr lang="en-US" sz="2400" dirty="0" smtClean="0">
                <a:ea typeface="ＭＳ Ｐゴシック" pitchFamily="1" charset="-128"/>
              </a:rPr>
              <a:t>How identified preceptors have cooperated, interacted and collaborated in the past (B. Program Plan, b.  Program Faculty)</a:t>
            </a:r>
          </a:p>
          <a:p>
            <a:pPr eaLnBrk="1" hangingPunct="1">
              <a:lnSpc>
                <a:spcPct val="80000"/>
              </a:lnSpc>
              <a:buClrTx/>
            </a:pPr>
            <a:r>
              <a:rPr lang="en-US" sz="2400" dirty="0" smtClean="0">
                <a:ea typeface="ＭＳ Ｐゴシック" pitchFamily="1" charset="-128"/>
              </a:rPr>
              <a:t>Publications of trainees (Table 5)</a:t>
            </a:r>
          </a:p>
          <a:p>
            <a:pPr eaLnBrk="1" hangingPunct="1">
              <a:lnSpc>
                <a:spcPct val="80000"/>
              </a:lnSpc>
              <a:buClrTx/>
            </a:pPr>
            <a:r>
              <a:rPr lang="en-US" sz="2400" dirty="0" smtClean="0">
                <a:ea typeface="ＭＳ Ｐゴシック" pitchFamily="1" charset="-128"/>
              </a:rPr>
              <a:t>Information regarding resources available to trainees (T. 220)</a:t>
            </a:r>
          </a:p>
          <a:p>
            <a:pPr eaLnBrk="1" hangingPunct="1">
              <a:lnSpc>
                <a:spcPct val="80000"/>
              </a:lnSpc>
              <a:buClrTx/>
            </a:pPr>
            <a:r>
              <a:rPr lang="en-US" sz="2400" dirty="0" smtClean="0">
                <a:ea typeface="ＭＳ Ｐゴシック" pitchFamily="1" charset="-128"/>
              </a:rPr>
              <a:t>Other information as may be required for the tables</a:t>
            </a:r>
          </a:p>
          <a:p>
            <a:pPr eaLnBrk="1" hangingPunct="1">
              <a:lnSpc>
                <a:spcPct val="80000"/>
              </a:lnSpc>
              <a:buClrTx/>
              <a:buNone/>
            </a:pPr>
            <a:endParaRPr lang="en-US" sz="1800" dirty="0" smtClean="0">
              <a:ea typeface="ＭＳ Ｐゴシック" pitchFamily="1" charset="-128"/>
            </a:endParaRPr>
          </a:p>
          <a:p>
            <a:pPr lvl="1" eaLnBrk="1" hangingPunct="1">
              <a:lnSpc>
                <a:spcPct val="80000"/>
              </a:lnSpc>
              <a:buClrTx/>
            </a:pPr>
            <a:r>
              <a:rPr lang="en-US" sz="2000" dirty="0" smtClean="0">
                <a:solidFill>
                  <a:srgbClr val="C00000"/>
                </a:solidFill>
                <a:ea typeface="ＭＳ Ｐゴシック" pitchFamily="1" charset="-128"/>
              </a:rPr>
              <a:t>Keep checking with the PD/PI for updates to the list of preceptors!</a:t>
            </a:r>
          </a:p>
          <a:p>
            <a:pPr eaLnBrk="1" hangingPunct="1">
              <a:lnSpc>
                <a:spcPct val="80000"/>
              </a:lnSpc>
            </a:pPr>
            <a:endParaRPr lang="en-US" sz="2000" dirty="0" smtClean="0">
              <a:ea typeface="ＭＳ Ｐゴシック" pitchFamily="1" charset="-128"/>
            </a:endParaRP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16</a:t>
            </a:fld>
            <a:endParaRPr lang="en-US">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9713" y="274638"/>
            <a:ext cx="8904287" cy="1143000"/>
          </a:xfrm>
        </p:spPr>
        <p:txBody>
          <a:bodyPr>
            <a:normAutofit/>
          </a:bodyPr>
          <a:lstStyle/>
          <a:p>
            <a:r>
              <a:rPr lang="en-US" sz="3600" b="1" dirty="0" smtClean="0"/>
              <a:t>SF424 Training Instructions – T. 200</a:t>
            </a:r>
            <a:endParaRPr lang="en-US" sz="3600" b="1" dirty="0"/>
          </a:p>
        </p:txBody>
      </p:sp>
      <p:sp>
        <p:nvSpPr>
          <p:cNvPr id="3" name="Content Placeholder 2"/>
          <p:cNvSpPr>
            <a:spLocks noGrp="1"/>
          </p:cNvSpPr>
          <p:nvPr>
            <p:ph idx="4294967295"/>
          </p:nvPr>
        </p:nvSpPr>
        <p:spPr>
          <a:xfrm>
            <a:off x="311150" y="1447800"/>
            <a:ext cx="8832850" cy="4800600"/>
          </a:xfrm>
        </p:spPr>
        <p:txBody>
          <a:bodyPr/>
          <a:lstStyle/>
          <a:p>
            <a:pPr>
              <a:buClrTx/>
              <a:buNone/>
            </a:pPr>
            <a:r>
              <a:rPr lang="en-US" sz="2800" dirty="0" smtClean="0">
                <a:ea typeface="ＭＳ Ｐゴシック" pitchFamily="1" charset="-128"/>
              </a:rPr>
              <a:t>SF 424 R &amp; R Form (Sections 1.-11. and 13.-20.) - Standard Information required,  Institutional, PD/PI specific, AOR, application type, application title, etc.</a:t>
            </a:r>
          </a:p>
          <a:p>
            <a:pPr>
              <a:buClrTx/>
              <a:buNone/>
            </a:pPr>
            <a:endParaRPr lang="en-US" sz="2800" dirty="0" smtClean="0">
              <a:ea typeface="ＭＳ Ｐゴシック" pitchFamily="1" charset="-128"/>
            </a:endParaRPr>
          </a:p>
          <a:p>
            <a:pPr>
              <a:buClrTx/>
              <a:buNone/>
            </a:pPr>
            <a:r>
              <a:rPr lang="en-US" sz="2800" b="1" dirty="0" smtClean="0">
                <a:ea typeface="ＭＳ Ｐゴシック" pitchFamily="1" charset="-128"/>
              </a:rPr>
              <a:t>	12.  Proposed Project</a:t>
            </a:r>
            <a:endParaRPr lang="en-US" sz="2800" b="1" dirty="0">
              <a:ea typeface="ＭＳ Ｐゴシック" pitchFamily="1" charset="-128"/>
            </a:endParaRPr>
          </a:p>
          <a:p>
            <a:pPr lvl="1">
              <a:buClrTx/>
              <a:buFont typeface="Wingdings" pitchFamily="2" charset="2"/>
              <a:buNone/>
            </a:pPr>
            <a:r>
              <a:rPr lang="en-US" b="1" dirty="0" smtClean="0">
                <a:ea typeface="ＭＳ Ｐゴシック" pitchFamily="1" charset="-128"/>
              </a:rPr>
              <a:t>Typical </a:t>
            </a:r>
            <a:r>
              <a:rPr lang="en-US" b="1" dirty="0">
                <a:ea typeface="ＭＳ Ｐゴシック" pitchFamily="1" charset="-128"/>
              </a:rPr>
              <a:t>start date:</a:t>
            </a:r>
            <a:endParaRPr lang="en-US" dirty="0">
              <a:ea typeface="ＭＳ Ｐゴシック" pitchFamily="1" charset="-128"/>
            </a:endParaRPr>
          </a:p>
          <a:p>
            <a:endParaRPr lang="en-US" dirty="0"/>
          </a:p>
        </p:txBody>
      </p:sp>
      <p:sp>
        <p:nvSpPr>
          <p:cNvPr id="4" name="Slide Number Placeholder 3"/>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17</a:t>
            </a:fld>
            <a:endParaRPr lang="en-US">
              <a:solidFill>
                <a:srgbClr val="F3F2DC">
                  <a:shade val="50000"/>
                  <a:satMod val="200000"/>
                </a:srgbClr>
              </a:solidFill>
            </a:endParaRPr>
          </a:p>
        </p:txBody>
      </p:sp>
      <p:pic>
        <p:nvPicPr>
          <p:cNvPr id="5" name="Picture 4" descr="http://2.bp.blogspot.com/-NYAPmc7ONzE/UXWxxOHwy8I/AAAAAAAAAAs/dFasPS8lInQ/s1600/july-1-st-calendar-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9091" y="2961409"/>
            <a:ext cx="2895600" cy="2826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228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9713" y="274638"/>
            <a:ext cx="8904287" cy="1143000"/>
          </a:xfrm>
        </p:spPr>
        <p:txBody>
          <a:bodyPr>
            <a:normAutofit/>
          </a:bodyPr>
          <a:lstStyle/>
          <a:p>
            <a:r>
              <a:rPr lang="en-US" sz="3600" b="1" dirty="0" smtClean="0"/>
              <a:t>SF424 Training Instructions – T. 200</a:t>
            </a:r>
            <a:endParaRPr lang="en-US" sz="3600" b="1" dirty="0"/>
          </a:p>
        </p:txBody>
      </p:sp>
      <p:sp>
        <p:nvSpPr>
          <p:cNvPr id="3" name="Content Placeholder 2"/>
          <p:cNvSpPr>
            <a:spLocks noGrp="1"/>
          </p:cNvSpPr>
          <p:nvPr>
            <p:ph idx="4294967295"/>
          </p:nvPr>
        </p:nvSpPr>
        <p:spPr>
          <a:xfrm>
            <a:off x="311150" y="1447800"/>
            <a:ext cx="8832850" cy="4225925"/>
          </a:xfrm>
        </p:spPr>
        <p:txBody>
          <a:bodyPr>
            <a:normAutofit fontScale="40000" lnSpcReduction="20000"/>
          </a:bodyPr>
          <a:lstStyle/>
          <a:p>
            <a:pPr>
              <a:buClrTx/>
              <a:buNone/>
            </a:pPr>
            <a:r>
              <a:rPr lang="en-US" sz="7000" b="1" dirty="0" smtClean="0">
                <a:ea typeface="ＭＳ Ｐゴシック" pitchFamily="1" charset="-128"/>
              </a:rPr>
              <a:t>SF 424 R &amp; R Form  </a:t>
            </a:r>
          </a:p>
          <a:p>
            <a:pPr>
              <a:buClrTx/>
              <a:buNone/>
            </a:pPr>
            <a:r>
              <a:rPr lang="en-US" sz="7000" b="1" dirty="0" smtClean="0">
                <a:ea typeface="ＭＳ Ｐゴシック" pitchFamily="1" charset="-128"/>
              </a:rPr>
              <a:t>21. Cover Letter Attachment</a:t>
            </a:r>
          </a:p>
          <a:p>
            <a:pPr lvl="1">
              <a:buFont typeface="Arial" panose="020B0604020202020204" pitchFamily="34" charset="0"/>
              <a:buChar char="•"/>
            </a:pPr>
            <a:endParaRPr lang="en-US" sz="4400" dirty="0" smtClean="0">
              <a:ea typeface="ＭＳ Ｐゴシック" pitchFamily="1" charset="-128"/>
            </a:endParaRPr>
          </a:p>
          <a:p>
            <a:pPr lvl="1">
              <a:buFont typeface="Arial" panose="020B0604020202020204" pitchFamily="34" charset="0"/>
              <a:buChar char="•"/>
            </a:pPr>
            <a:r>
              <a:rPr lang="en-US" sz="6000" dirty="0" smtClean="0">
                <a:ea typeface="ＭＳ Ｐゴシック" pitchFamily="1" charset="-128"/>
              </a:rPr>
              <a:t>No longer used to designate review</a:t>
            </a:r>
          </a:p>
          <a:p>
            <a:pPr lvl="1">
              <a:buFont typeface="Arial" panose="020B0604020202020204" pitchFamily="34" charset="0"/>
              <a:buChar char="•"/>
            </a:pPr>
            <a:r>
              <a:rPr lang="en-US" sz="6000" dirty="0" smtClean="0">
                <a:ea typeface="ＭＳ Ｐゴシック" pitchFamily="1" charset="-128"/>
              </a:rPr>
              <a:t>Not shared with peer reviewers</a:t>
            </a:r>
          </a:p>
          <a:p>
            <a:pPr lvl="1">
              <a:buFont typeface="Arial" panose="020B0604020202020204" pitchFamily="34" charset="0"/>
              <a:buChar char="•"/>
            </a:pPr>
            <a:r>
              <a:rPr lang="en-US" sz="6000" dirty="0" smtClean="0">
                <a:ea typeface="ＭＳ Ｐゴシック" pitchFamily="1" charset="-128"/>
              </a:rPr>
              <a:t>Should include:</a:t>
            </a:r>
          </a:p>
          <a:p>
            <a:pPr lvl="2">
              <a:buFont typeface="Arial" panose="020B0604020202020204" pitchFamily="34" charset="0"/>
              <a:buChar char="•"/>
            </a:pPr>
            <a:r>
              <a:rPr lang="en-US" sz="5500" dirty="0" smtClean="0">
                <a:ea typeface="ＭＳ Ｐゴシック" pitchFamily="1" charset="-128"/>
              </a:rPr>
              <a:t>Application title</a:t>
            </a:r>
          </a:p>
          <a:p>
            <a:pPr lvl="2">
              <a:buFont typeface="Arial" panose="020B0604020202020204" pitchFamily="34" charset="0"/>
              <a:buChar char="•"/>
            </a:pPr>
            <a:r>
              <a:rPr lang="en-US" sz="5500" dirty="0" smtClean="0">
                <a:ea typeface="ＭＳ Ｐゴシック" pitchFamily="1" charset="-128"/>
              </a:rPr>
              <a:t>Identification of funding opportunity announcement</a:t>
            </a:r>
          </a:p>
          <a:p>
            <a:pPr lvl="2">
              <a:buFont typeface="Arial" panose="020B0604020202020204" pitchFamily="34" charset="0"/>
              <a:buChar char="•"/>
            </a:pPr>
            <a:r>
              <a:rPr lang="en-US" sz="5500" dirty="0" smtClean="0">
                <a:ea typeface="ＭＳ Ｐゴシック" pitchFamily="1" charset="-128"/>
              </a:rPr>
              <a:t>Explanation of any </a:t>
            </a:r>
            <a:r>
              <a:rPr lang="en-US" sz="5500" dirty="0" err="1" smtClean="0">
                <a:ea typeface="ＭＳ Ｐゴシック" pitchFamily="1" charset="-128"/>
              </a:rPr>
              <a:t>subaward</a:t>
            </a:r>
            <a:r>
              <a:rPr lang="en-US" sz="5500" dirty="0" smtClean="0">
                <a:ea typeface="ＭＳ Ｐゴシック" pitchFamily="1" charset="-128"/>
              </a:rPr>
              <a:t> budget components not active for all proposed periods</a:t>
            </a:r>
          </a:p>
          <a:p>
            <a:pPr lvl="2">
              <a:buFont typeface="Arial" panose="020B0604020202020204" pitchFamily="34" charset="0"/>
              <a:buChar char="•"/>
            </a:pPr>
            <a:r>
              <a:rPr lang="en-US" sz="5500" dirty="0" smtClean="0">
                <a:ea typeface="ＭＳ Ｐゴシック" pitchFamily="1" charset="-128"/>
              </a:rPr>
              <a:t>Advanced approval to submit</a:t>
            </a:r>
          </a:p>
          <a:p>
            <a:pPr lvl="2">
              <a:buFont typeface="Arial" panose="020B0604020202020204" pitchFamily="34" charset="0"/>
              <a:buChar char="•"/>
            </a:pPr>
            <a:r>
              <a:rPr lang="en-US" sz="5500" dirty="0" smtClean="0">
                <a:ea typeface="ＭＳ Ｐゴシック" pitchFamily="1" charset="-128"/>
              </a:rPr>
              <a:t>Intent to submit a video</a:t>
            </a:r>
          </a:p>
          <a:p>
            <a:pPr marL="457200" lvl="1" indent="0">
              <a:buNone/>
            </a:pPr>
            <a:endParaRPr lang="en-US" sz="5500" dirty="0" smtClean="0">
              <a:ea typeface="ＭＳ Ｐゴシック" pitchFamily="1" charset="-128"/>
            </a:endParaRPr>
          </a:p>
          <a:p>
            <a:pPr lvl="1">
              <a:buFont typeface="Arial" panose="020B0604020202020204" pitchFamily="34" charset="0"/>
              <a:buChar char="•"/>
            </a:pPr>
            <a:endParaRPr lang="en-US" sz="5500" dirty="0" smtClean="0">
              <a:ea typeface="ＭＳ Ｐゴシック" pitchFamily="1" charset="-128"/>
            </a:endParaRPr>
          </a:p>
          <a:p>
            <a:pPr>
              <a:buClrTx/>
              <a:buNone/>
            </a:pPr>
            <a:endParaRPr lang="en-US" dirty="0"/>
          </a:p>
        </p:txBody>
      </p:sp>
      <p:sp>
        <p:nvSpPr>
          <p:cNvPr id="4" name="Slide Number Placeholder 3"/>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18</a:t>
            </a:fld>
            <a:endParaRPr lang="en-US">
              <a:solidFill>
                <a:srgbClr val="F3F2DC">
                  <a:shade val="50000"/>
                  <a:satMod val="200000"/>
                </a:srgbClr>
              </a:solidFill>
            </a:endParaRPr>
          </a:p>
        </p:txBody>
      </p:sp>
    </p:spTree>
    <p:extLst>
      <p:ext uri="{BB962C8B-B14F-4D97-AF65-F5344CB8AC3E}">
        <p14:creationId xmlns:p14="http://schemas.microsoft.com/office/powerpoint/2010/main" val="31073718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152400"/>
            <a:ext cx="8770938" cy="1143000"/>
          </a:xfrm>
        </p:spPr>
        <p:txBody>
          <a:bodyPr>
            <a:normAutofit/>
          </a:bodyPr>
          <a:lstStyle/>
          <a:p>
            <a:pPr eaLnBrk="1" hangingPunct="1"/>
            <a:r>
              <a:rPr lang="en-US" sz="3600" b="1" dirty="0" smtClean="0">
                <a:ea typeface="ＭＳ Ｐゴシック" pitchFamily="1" charset="-128"/>
              </a:rPr>
              <a:t>SF 424 Training Instructions, T. 210</a:t>
            </a:r>
          </a:p>
        </p:txBody>
      </p:sp>
      <p:sp>
        <p:nvSpPr>
          <p:cNvPr id="18435" name="Rectangle 3"/>
          <p:cNvSpPr>
            <a:spLocks noGrp="1" noChangeArrowheads="1"/>
          </p:cNvSpPr>
          <p:nvPr>
            <p:ph idx="4294967295"/>
          </p:nvPr>
        </p:nvSpPr>
        <p:spPr>
          <a:xfrm>
            <a:off x="1008063" y="1371600"/>
            <a:ext cx="8135937" cy="4692650"/>
          </a:xfrm>
        </p:spPr>
        <p:txBody>
          <a:bodyPr>
            <a:normAutofit/>
          </a:bodyPr>
          <a:lstStyle/>
          <a:p>
            <a:pPr eaLnBrk="1" hangingPunct="1">
              <a:buClrTx/>
              <a:buFont typeface="Wingdings" pitchFamily="2" charset="2"/>
              <a:buNone/>
            </a:pPr>
            <a:r>
              <a:rPr lang="en-US" sz="3000" b="1" dirty="0" smtClean="0">
                <a:ea typeface="ＭＳ Ｐゴシック" pitchFamily="1" charset="-128"/>
              </a:rPr>
              <a:t>Special Instructions for Cover Page Supplement</a:t>
            </a:r>
          </a:p>
          <a:p>
            <a:pPr marL="0" indent="0" eaLnBrk="1" hangingPunct="1">
              <a:buClrTx/>
              <a:buNone/>
            </a:pPr>
            <a:r>
              <a:rPr lang="en-US" sz="3000" dirty="0" smtClean="0">
                <a:ea typeface="ＭＳ Ｐゴシック" pitchFamily="1" charset="-128"/>
              </a:rPr>
              <a:t>3.  Program Income – Check “No”</a:t>
            </a:r>
          </a:p>
          <a:p>
            <a:pPr marL="514350" indent="-514350" eaLnBrk="1" hangingPunct="1">
              <a:buClrTx/>
              <a:buAutoNum type="arabicPeriod" startAt="4"/>
            </a:pPr>
            <a:r>
              <a:rPr lang="en-US" sz="3000" dirty="0" smtClean="0">
                <a:ea typeface="ＭＳ Ｐゴシック" pitchFamily="1" charset="-128"/>
              </a:rPr>
              <a:t>Inventions and Patents – Check “No”</a:t>
            </a:r>
          </a:p>
          <a:p>
            <a:pPr marL="514350" indent="-514350">
              <a:buFont typeface="Arial"/>
              <a:buAutoNum type="arabicPeriod" startAt="5"/>
            </a:pPr>
            <a:r>
              <a:rPr lang="en-US" sz="2800" dirty="0">
                <a:ea typeface="ＭＳ Ｐゴシック" pitchFamily="1" charset="-128"/>
              </a:rPr>
              <a:t>Change of Investigator/Change of Institution</a:t>
            </a:r>
          </a:p>
          <a:p>
            <a:pPr marL="0" indent="0" eaLnBrk="1" hangingPunct="1">
              <a:buClrTx/>
              <a:buNone/>
            </a:pPr>
            <a:endParaRPr lang="en-US" sz="2400" dirty="0" smtClean="0">
              <a:ea typeface="ＭＳ Ｐゴシック" pitchFamily="1" charset="-128"/>
            </a:endParaRP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19</a:t>
            </a:fld>
            <a:endParaRPr lang="en-US">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24459"/>
            <a:ext cx="7772400" cy="1169233"/>
          </a:xfrm>
        </p:spPr>
        <p:txBody>
          <a:bodyPr>
            <a:normAutofit/>
          </a:bodyPr>
          <a:lstStyle/>
          <a:p>
            <a:r>
              <a:rPr lang="en-US" sz="3600" b="1" dirty="0" smtClean="0"/>
              <a:t>Objectives</a:t>
            </a:r>
            <a:endParaRPr lang="en-US" sz="3600" b="1" dirty="0"/>
          </a:p>
        </p:txBody>
      </p:sp>
      <p:sp>
        <p:nvSpPr>
          <p:cNvPr id="3" name="Content Placeholder 2"/>
          <p:cNvSpPr>
            <a:spLocks noGrp="1"/>
          </p:cNvSpPr>
          <p:nvPr>
            <p:ph type="subTitle" idx="1"/>
          </p:nvPr>
        </p:nvSpPr>
        <p:spPr>
          <a:xfrm>
            <a:off x="1371600" y="1993692"/>
            <a:ext cx="6400800" cy="3645108"/>
          </a:xfrm>
        </p:spPr>
        <p:txBody>
          <a:bodyPr>
            <a:normAutofit/>
          </a:bodyPr>
          <a:lstStyle/>
          <a:p>
            <a:pPr algn="l">
              <a:buClrTx/>
              <a:buSzPct val="104000"/>
              <a:buFont typeface="Arial" panose="020B0604020202020204" pitchFamily="34" charset="0"/>
              <a:buChar char="•"/>
            </a:pPr>
            <a:r>
              <a:rPr lang="en-US" sz="2800" dirty="0" smtClean="0">
                <a:solidFill>
                  <a:schemeClr val="tx1"/>
                </a:solidFill>
              </a:rPr>
              <a:t>Institutional Training Grants (T)</a:t>
            </a:r>
          </a:p>
          <a:p>
            <a:pPr lvl="1" algn="l">
              <a:buSzPct val="104000"/>
              <a:buFont typeface="Arial" panose="020B0604020202020204" pitchFamily="34" charset="0"/>
              <a:buChar char="•"/>
            </a:pPr>
            <a:r>
              <a:rPr lang="en-US" sz="2400" dirty="0" smtClean="0">
                <a:solidFill>
                  <a:schemeClr val="tx1"/>
                </a:solidFill>
              </a:rPr>
              <a:t>Preparation</a:t>
            </a:r>
            <a:endParaRPr lang="en-US" sz="2400" dirty="0" smtClean="0">
              <a:solidFill>
                <a:schemeClr val="tx1"/>
              </a:solidFill>
            </a:endParaRPr>
          </a:p>
          <a:p>
            <a:pPr lvl="1" algn="l">
              <a:buSzPct val="104000"/>
              <a:buFont typeface="Arial" panose="020B0604020202020204" pitchFamily="34" charset="0"/>
              <a:buChar char="•"/>
            </a:pPr>
            <a:r>
              <a:rPr lang="en-US" sz="2400" dirty="0" smtClean="0">
                <a:solidFill>
                  <a:schemeClr val="tx1"/>
                </a:solidFill>
              </a:rPr>
              <a:t>Award Administration</a:t>
            </a:r>
            <a:endParaRPr lang="en-US" sz="2400" dirty="0" smtClean="0">
              <a:solidFill>
                <a:schemeClr val="tx1"/>
              </a:solidFill>
            </a:endParaRPr>
          </a:p>
          <a:p>
            <a:pPr lvl="1" algn="l">
              <a:buSzPct val="104000"/>
              <a:buFont typeface="Arial" panose="020B0604020202020204" pitchFamily="34" charset="0"/>
              <a:buChar char="•"/>
            </a:pPr>
            <a:r>
              <a:rPr lang="en-US" sz="2400" dirty="0" smtClean="0">
                <a:solidFill>
                  <a:schemeClr val="tx1"/>
                </a:solidFill>
              </a:rPr>
              <a:t>Appointments </a:t>
            </a:r>
            <a:r>
              <a:rPr lang="en-US" sz="2400" dirty="0">
                <a:solidFill>
                  <a:schemeClr val="tx1"/>
                </a:solidFill>
              </a:rPr>
              <a:t>,</a:t>
            </a:r>
            <a:r>
              <a:rPr lang="en-US" sz="2400" dirty="0" smtClean="0">
                <a:solidFill>
                  <a:schemeClr val="tx1"/>
                </a:solidFill>
              </a:rPr>
              <a:t> </a:t>
            </a:r>
            <a:r>
              <a:rPr lang="en-US" sz="2400" dirty="0" err="1" smtClean="0">
                <a:solidFill>
                  <a:schemeClr val="tx1"/>
                </a:solidFill>
              </a:rPr>
              <a:t>x</a:t>
            </a:r>
            <a:r>
              <a:rPr lang="en-US" sz="2400" dirty="0" err="1">
                <a:solidFill>
                  <a:schemeClr val="tx1"/>
                </a:solidFill>
              </a:rPr>
              <a:t>T</a:t>
            </a:r>
            <a:r>
              <a:rPr lang="en-US" sz="2400" dirty="0" err="1" smtClean="0">
                <a:solidFill>
                  <a:schemeClr val="tx1"/>
                </a:solidFill>
              </a:rPr>
              <a:t>rain</a:t>
            </a:r>
            <a:r>
              <a:rPr lang="en-US" sz="2400" dirty="0" smtClean="0">
                <a:solidFill>
                  <a:schemeClr val="tx1"/>
                </a:solidFill>
              </a:rPr>
              <a:t>, </a:t>
            </a:r>
            <a:r>
              <a:rPr lang="en-US" sz="2400" dirty="0" err="1" smtClean="0">
                <a:solidFill>
                  <a:schemeClr val="tx1"/>
                </a:solidFill>
              </a:rPr>
              <a:t>xTRACT</a:t>
            </a:r>
            <a:endParaRPr lang="en-US" sz="2400" dirty="0" smtClean="0">
              <a:solidFill>
                <a:schemeClr val="tx1"/>
              </a:solidFill>
            </a:endParaRPr>
          </a:p>
          <a:p>
            <a:pPr lvl="1" algn="l">
              <a:buSzPct val="104000"/>
              <a:buFont typeface="Arial" panose="020B0604020202020204" pitchFamily="34" charset="0"/>
              <a:buChar char="•"/>
            </a:pPr>
            <a:r>
              <a:rPr lang="en-US" sz="2400" dirty="0" smtClean="0">
                <a:solidFill>
                  <a:schemeClr val="tx1"/>
                </a:solidFill>
              </a:rPr>
              <a:t>Post </a:t>
            </a:r>
            <a:r>
              <a:rPr lang="en-US" sz="2400" dirty="0" smtClean="0">
                <a:solidFill>
                  <a:schemeClr val="tx1"/>
                </a:solidFill>
              </a:rPr>
              <a:t>Award</a:t>
            </a:r>
          </a:p>
          <a:p>
            <a:pPr lvl="1" algn="l">
              <a:buSzPct val="104000"/>
            </a:pPr>
            <a:endParaRPr lang="en-US" sz="2400" dirty="0" smtClean="0">
              <a:solidFill>
                <a:schemeClr val="tx1"/>
              </a:solidFill>
            </a:endParaRPr>
          </a:p>
          <a:p>
            <a:pPr marL="0" indent="0">
              <a:buClrTx/>
              <a:buSzPct val="104000"/>
              <a:buNone/>
            </a:pPr>
            <a:endParaRPr lang="en-US" sz="2800" dirty="0" smtClean="0"/>
          </a:p>
        </p:txBody>
      </p:sp>
      <p:sp>
        <p:nvSpPr>
          <p:cNvPr id="5" name="Slide Number Placeholder 4"/>
          <p:cNvSpPr>
            <a:spLocks noGrp="1"/>
          </p:cNvSpPr>
          <p:nvPr>
            <p:ph type="sldNum" sz="quarter" idx="4294967295"/>
          </p:nvPr>
        </p:nvSpPr>
        <p:spPr>
          <a:xfrm>
            <a:off x="0" y="6249988"/>
            <a:ext cx="1162050" cy="365125"/>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2</a:t>
            </a:fld>
            <a:endParaRPr lang="en-US">
              <a:solidFill>
                <a:srgbClr val="F3F2DC">
                  <a:shade val="50000"/>
                  <a:satMod val="200000"/>
                </a:srgbClr>
              </a:solidFill>
            </a:endParaRPr>
          </a:p>
        </p:txBody>
      </p:sp>
      <p:sp>
        <p:nvSpPr>
          <p:cNvPr id="4" name="TextBox 3"/>
          <p:cNvSpPr txBox="1"/>
          <p:nvPr/>
        </p:nvSpPr>
        <p:spPr>
          <a:xfrm>
            <a:off x="8458200" y="6477000"/>
            <a:ext cx="685800" cy="369332"/>
          </a:xfrm>
          <a:prstGeom prst="rect">
            <a:avLst/>
          </a:prstGeom>
          <a:noFill/>
        </p:spPr>
        <p:txBody>
          <a:bodyPr wrap="square" rtlCol="0">
            <a:spAutoFit/>
          </a:bodyPr>
          <a:lstStyle/>
          <a:p>
            <a:r>
              <a:rPr lang="en-US" dirty="0" smtClean="0"/>
              <a:t>2</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152400"/>
            <a:ext cx="8770938" cy="1143000"/>
          </a:xfrm>
        </p:spPr>
        <p:txBody>
          <a:bodyPr>
            <a:normAutofit/>
          </a:bodyPr>
          <a:lstStyle/>
          <a:p>
            <a:pPr eaLnBrk="1" hangingPunct="1"/>
            <a:r>
              <a:rPr lang="en-US" sz="3600" b="1" dirty="0" smtClean="0">
                <a:ea typeface="ＭＳ Ｐゴシック" pitchFamily="1" charset="-128"/>
              </a:rPr>
              <a:t>SF 424 Training Instructions, T. 220</a:t>
            </a:r>
          </a:p>
        </p:txBody>
      </p:sp>
      <p:sp>
        <p:nvSpPr>
          <p:cNvPr id="18435" name="Rectangle 3"/>
          <p:cNvSpPr>
            <a:spLocks noGrp="1" noChangeArrowheads="1"/>
          </p:cNvSpPr>
          <p:nvPr>
            <p:ph idx="4294967295"/>
          </p:nvPr>
        </p:nvSpPr>
        <p:spPr>
          <a:xfrm>
            <a:off x="674556" y="1371600"/>
            <a:ext cx="6487603" cy="4692650"/>
          </a:xfrm>
        </p:spPr>
        <p:txBody>
          <a:bodyPr>
            <a:normAutofit lnSpcReduction="10000"/>
          </a:bodyPr>
          <a:lstStyle/>
          <a:p>
            <a:pPr eaLnBrk="1" hangingPunct="1">
              <a:buClrTx/>
              <a:buFont typeface="Wingdings" pitchFamily="2" charset="2"/>
              <a:buNone/>
            </a:pPr>
            <a:r>
              <a:rPr lang="en-US" sz="2800" b="1" dirty="0" smtClean="0">
                <a:ea typeface="ＭＳ Ｐゴシック" pitchFamily="1" charset="-128"/>
              </a:rPr>
              <a:t>Other Project Information Form</a:t>
            </a:r>
          </a:p>
          <a:p>
            <a:pPr marL="0" indent="0" eaLnBrk="1" hangingPunct="1">
              <a:buClrTx/>
              <a:buNone/>
            </a:pPr>
            <a:endParaRPr lang="en-US" sz="1000" dirty="0" smtClean="0">
              <a:ea typeface="ＭＳ Ｐゴシック" pitchFamily="1" charset="-128"/>
            </a:endParaRPr>
          </a:p>
          <a:p>
            <a:pPr marL="0" indent="0">
              <a:buNone/>
            </a:pPr>
            <a:r>
              <a:rPr lang="en-US" altLang="ja-JP" sz="2800" dirty="0" smtClean="0">
                <a:ea typeface="ＭＳ Ｐゴシック" pitchFamily="1" charset="-128"/>
              </a:rPr>
              <a:t>1.  Human Subjects – Check “Yes” if training </a:t>
            </a:r>
          </a:p>
          <a:p>
            <a:pPr marL="0" indent="0">
              <a:buNone/>
            </a:pPr>
            <a:r>
              <a:rPr lang="en-US" altLang="ja-JP" sz="2800" dirty="0" smtClean="0">
                <a:ea typeface="ＭＳ Ｐゴシック" pitchFamily="1" charset="-128"/>
              </a:rPr>
              <a:t>plans include or potentially will include involvement of trainees in projects that include human subjects</a:t>
            </a:r>
          </a:p>
          <a:p>
            <a:pPr>
              <a:buNone/>
            </a:pPr>
            <a:endParaRPr lang="en-US" altLang="ja-JP" sz="1000" dirty="0" smtClean="0">
              <a:ea typeface="ＭＳ Ｐゴシック" pitchFamily="1" charset="-128"/>
            </a:endParaRPr>
          </a:p>
          <a:p>
            <a:pPr marL="0" indent="0" eaLnBrk="1" hangingPunct="1">
              <a:buClrTx/>
              <a:buNone/>
            </a:pPr>
            <a:r>
              <a:rPr lang="en-US" sz="2800" dirty="0" smtClean="0">
                <a:ea typeface="ＭＳ Ｐゴシック" pitchFamily="1" charset="-128"/>
              </a:rPr>
              <a:t>2.  Vertebrate Animals – Check “Yes” if training plans include or potentially will include trainees in projects involving the use of vertebrate animals at any time during the proposed project period</a:t>
            </a:r>
          </a:p>
          <a:p>
            <a:pPr eaLnBrk="1" hangingPunct="1">
              <a:buClrTx/>
            </a:pPr>
            <a:endParaRPr lang="en-US" sz="2400" dirty="0" smtClean="0">
              <a:ea typeface="ＭＳ Ｐゴシック" pitchFamily="1" charset="-128"/>
            </a:endParaRP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20</a:t>
            </a:fld>
            <a:endParaRPr lang="en-US">
              <a:solidFill>
                <a:srgbClr val="F3F2DC">
                  <a:shade val="50000"/>
                  <a:satMod val="200000"/>
                </a:srgbClr>
              </a:solidFill>
            </a:endParaRPr>
          </a:p>
        </p:txBody>
      </p:sp>
      <p:pic>
        <p:nvPicPr>
          <p:cNvPr id="186369" name="Picture 1"/>
          <p:cNvPicPr>
            <a:picLocks noChangeAspect="1" noChangeArrowheads="1"/>
          </p:cNvPicPr>
          <p:nvPr/>
        </p:nvPicPr>
        <p:blipFill>
          <a:blip r:embed="rId3" cstate="print"/>
          <a:srcRect/>
          <a:stretch>
            <a:fillRect/>
          </a:stretch>
        </p:blipFill>
        <p:spPr bwMode="auto">
          <a:xfrm>
            <a:off x="7162159" y="2098963"/>
            <a:ext cx="1754598" cy="1423555"/>
          </a:xfrm>
          <a:prstGeom prst="rect">
            <a:avLst/>
          </a:prstGeom>
          <a:noFill/>
          <a:ln w="9525">
            <a:noFill/>
            <a:miter lim="800000"/>
            <a:headEnd/>
            <a:tailEnd/>
          </a:ln>
          <a:effectLst/>
        </p:spPr>
      </p:pic>
      <p:pic>
        <p:nvPicPr>
          <p:cNvPr id="186378" name="Picture 10" descr="C:\Users\Glenda\AppData\Local\Microsoft\Windows\Temporary Internet Files\Content.IE5\9PSJPU8L\MM900303319[1].gif"/>
          <p:cNvPicPr>
            <a:picLocks noChangeAspect="1" noChangeArrowheads="1" noCrop="1"/>
          </p:cNvPicPr>
          <p:nvPr/>
        </p:nvPicPr>
        <p:blipFill>
          <a:blip r:embed="rId4" cstate="print"/>
          <a:srcRect/>
          <a:stretch>
            <a:fillRect/>
          </a:stretch>
        </p:blipFill>
        <p:spPr bwMode="auto">
          <a:xfrm>
            <a:off x="7074855" y="4281053"/>
            <a:ext cx="1528819" cy="1659082"/>
          </a:xfrm>
          <a:prstGeom prst="rect">
            <a:avLst/>
          </a:prstGeom>
          <a:noFill/>
        </p:spPr>
      </p:pic>
    </p:spTree>
    <p:extLst>
      <p:ext uri="{BB962C8B-B14F-4D97-AF65-F5344CB8AC3E}">
        <p14:creationId xmlns:p14="http://schemas.microsoft.com/office/powerpoint/2010/main" val="24373808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152400"/>
            <a:ext cx="8770938" cy="1143000"/>
          </a:xfrm>
        </p:spPr>
        <p:txBody>
          <a:bodyPr>
            <a:normAutofit/>
          </a:bodyPr>
          <a:lstStyle/>
          <a:p>
            <a:pPr eaLnBrk="1" hangingPunct="1"/>
            <a:r>
              <a:rPr lang="en-US" sz="3600" b="1" dirty="0" smtClean="0">
                <a:ea typeface="ＭＳ Ｐゴシック" pitchFamily="1" charset="-128"/>
              </a:rPr>
              <a:t>SF 424 Training Instructions, T. 220</a:t>
            </a:r>
          </a:p>
        </p:txBody>
      </p:sp>
      <p:sp>
        <p:nvSpPr>
          <p:cNvPr id="18435" name="Rectangle 3"/>
          <p:cNvSpPr>
            <a:spLocks noGrp="1" noChangeArrowheads="1"/>
          </p:cNvSpPr>
          <p:nvPr>
            <p:ph idx="4294967295"/>
          </p:nvPr>
        </p:nvSpPr>
        <p:spPr>
          <a:xfrm>
            <a:off x="329785" y="1371600"/>
            <a:ext cx="8441153" cy="4692650"/>
          </a:xfrm>
        </p:spPr>
        <p:txBody>
          <a:bodyPr>
            <a:normAutofit/>
          </a:bodyPr>
          <a:lstStyle/>
          <a:p>
            <a:pPr eaLnBrk="1" hangingPunct="1">
              <a:buClrTx/>
              <a:buFont typeface="Wingdings" pitchFamily="2" charset="2"/>
              <a:buNone/>
            </a:pPr>
            <a:r>
              <a:rPr lang="en-US" sz="3000" b="1" dirty="0" smtClean="0">
                <a:ea typeface="ＭＳ Ｐゴシック" pitchFamily="1" charset="-128"/>
              </a:rPr>
              <a:t>Other Project Information Form</a:t>
            </a:r>
          </a:p>
          <a:p>
            <a:pPr marL="0" indent="0" eaLnBrk="1" hangingPunct="1">
              <a:buClrTx/>
              <a:buNone/>
            </a:pPr>
            <a:endParaRPr lang="en-US" sz="1000" dirty="0" smtClean="0">
              <a:ea typeface="ＭＳ Ｐゴシック" pitchFamily="1" charset="-128"/>
            </a:endParaRPr>
          </a:p>
          <a:p>
            <a:pPr marL="0" indent="0" eaLnBrk="1" hangingPunct="1">
              <a:buClrTx/>
              <a:buNone/>
            </a:pPr>
            <a:r>
              <a:rPr lang="en-US" sz="3000" dirty="0" smtClean="0">
                <a:ea typeface="ＭＳ Ｐゴシック" pitchFamily="1" charset="-128"/>
              </a:rPr>
              <a:t>7</a:t>
            </a:r>
            <a:r>
              <a:rPr lang="en-US" sz="3000" b="1" dirty="0" smtClean="0">
                <a:ea typeface="ＭＳ Ｐゴシック" pitchFamily="1" charset="-128"/>
              </a:rPr>
              <a:t>.  Project Summary/Abstract (30 line maximum) </a:t>
            </a:r>
          </a:p>
          <a:p>
            <a:pPr lvl="1">
              <a:buFont typeface="Arial" panose="020B0604020202020204" pitchFamily="34" charset="0"/>
              <a:buChar char="•"/>
            </a:pPr>
            <a:r>
              <a:rPr lang="en-US" sz="2400" dirty="0" smtClean="0">
                <a:ea typeface="ＭＳ Ｐゴシック" pitchFamily="1" charset="-128"/>
              </a:rPr>
              <a:t>Objectives, rationale and design of the research training program.  </a:t>
            </a:r>
          </a:p>
          <a:p>
            <a:pPr lvl="1">
              <a:buFont typeface="Arial" panose="020B0604020202020204" pitchFamily="34" charset="0"/>
              <a:buChar char="•"/>
            </a:pPr>
            <a:r>
              <a:rPr lang="en-US" sz="2400" dirty="0" smtClean="0">
                <a:ea typeface="ＭＳ Ｐゴシック" pitchFamily="1" charset="-128"/>
              </a:rPr>
              <a:t>Research areas and scientific disciplines encompassed by the program.  </a:t>
            </a:r>
          </a:p>
          <a:p>
            <a:pPr lvl="1">
              <a:buFont typeface="Arial" panose="020B0604020202020204" pitchFamily="34" charset="0"/>
              <a:buChar char="•"/>
            </a:pPr>
            <a:r>
              <a:rPr lang="en-US" sz="2400" dirty="0" smtClean="0">
                <a:ea typeface="ＭＳ Ｐゴシック" pitchFamily="1" charset="-128"/>
              </a:rPr>
              <a:t>Description of levels of trainees and length of training experience</a:t>
            </a: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21</a:t>
            </a:fld>
            <a:endParaRPr lang="en-US">
              <a:solidFill>
                <a:srgbClr val="F3F2DC">
                  <a:shade val="50000"/>
                  <a:satMod val="200000"/>
                </a:srgbClr>
              </a:solidFill>
            </a:endParaRPr>
          </a:p>
        </p:txBody>
      </p:sp>
    </p:spTree>
    <p:extLst>
      <p:ext uri="{BB962C8B-B14F-4D97-AF65-F5344CB8AC3E}">
        <p14:creationId xmlns:p14="http://schemas.microsoft.com/office/powerpoint/2010/main" val="1067042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152400"/>
            <a:ext cx="8770938" cy="1143000"/>
          </a:xfrm>
        </p:spPr>
        <p:txBody>
          <a:bodyPr>
            <a:normAutofit/>
          </a:bodyPr>
          <a:lstStyle/>
          <a:p>
            <a:pPr eaLnBrk="1" hangingPunct="1"/>
            <a:r>
              <a:rPr lang="en-US" sz="3600" b="1" dirty="0" smtClean="0">
                <a:ea typeface="ＭＳ Ｐゴシック" pitchFamily="1" charset="-128"/>
              </a:rPr>
              <a:t>SF 424 Training Instructions, T. 220</a:t>
            </a:r>
          </a:p>
        </p:txBody>
      </p:sp>
      <p:sp>
        <p:nvSpPr>
          <p:cNvPr id="18435" name="Rectangle 3"/>
          <p:cNvSpPr>
            <a:spLocks noGrp="1" noChangeArrowheads="1"/>
          </p:cNvSpPr>
          <p:nvPr>
            <p:ph idx="4294967295"/>
          </p:nvPr>
        </p:nvSpPr>
        <p:spPr>
          <a:xfrm>
            <a:off x="898525" y="1103313"/>
            <a:ext cx="8245475" cy="4787900"/>
          </a:xfrm>
        </p:spPr>
        <p:txBody>
          <a:bodyPr>
            <a:normAutofit fontScale="47500" lnSpcReduction="20000"/>
          </a:bodyPr>
          <a:lstStyle/>
          <a:p>
            <a:pPr eaLnBrk="1" hangingPunct="1">
              <a:buClrTx/>
              <a:buFont typeface="Wingdings" pitchFamily="2" charset="2"/>
              <a:buNone/>
            </a:pPr>
            <a:r>
              <a:rPr lang="en-US" sz="5900" b="1" dirty="0" smtClean="0">
                <a:ea typeface="ＭＳ Ｐゴシック" pitchFamily="1" charset="-128"/>
              </a:rPr>
              <a:t>Other Project Information Form</a:t>
            </a:r>
          </a:p>
          <a:p>
            <a:pPr marL="0" indent="0" eaLnBrk="1" hangingPunct="1">
              <a:buClrTx/>
              <a:buNone/>
            </a:pPr>
            <a:endParaRPr lang="en-US" sz="1000" dirty="0" smtClean="0">
              <a:ea typeface="ＭＳ Ｐゴシック" pitchFamily="1" charset="-128"/>
            </a:endParaRPr>
          </a:p>
          <a:p>
            <a:pPr marL="0" indent="0" eaLnBrk="1" hangingPunct="1">
              <a:buClrTx/>
              <a:buNone/>
            </a:pPr>
            <a:r>
              <a:rPr lang="en-US" sz="5900" dirty="0" smtClean="0">
                <a:ea typeface="ＭＳ Ｐゴシック" pitchFamily="1" charset="-128"/>
              </a:rPr>
              <a:t>8</a:t>
            </a:r>
            <a:r>
              <a:rPr lang="en-US" sz="5900" b="1" dirty="0" smtClean="0">
                <a:ea typeface="ＭＳ Ｐゴシック" pitchFamily="1" charset="-128"/>
              </a:rPr>
              <a:t>.  Project Narrative ( 2-3 sentences) </a:t>
            </a:r>
          </a:p>
          <a:p>
            <a:pPr lvl="1">
              <a:buFont typeface="Arial" panose="020B0604020202020204" pitchFamily="34" charset="0"/>
              <a:buChar char="•"/>
            </a:pPr>
            <a:r>
              <a:rPr lang="en-US" sz="4400" dirty="0" smtClean="0">
                <a:ea typeface="ＭＳ Ｐゴシック" pitchFamily="1" charset="-128"/>
              </a:rPr>
              <a:t>Relevance of this research training program to public health (lay language)</a:t>
            </a:r>
          </a:p>
          <a:p>
            <a:pPr marL="0" indent="0" eaLnBrk="1" hangingPunct="1">
              <a:buClrTx/>
              <a:buNone/>
            </a:pPr>
            <a:r>
              <a:rPr lang="en-US" sz="5900" dirty="0" smtClean="0">
                <a:ea typeface="ＭＳ Ｐゴシック" pitchFamily="1" charset="-128"/>
              </a:rPr>
              <a:t>9.  </a:t>
            </a:r>
            <a:r>
              <a:rPr lang="en-US" sz="5900" b="1" dirty="0" smtClean="0">
                <a:ea typeface="ＭＳ Ｐゴシック" pitchFamily="1" charset="-128"/>
              </a:rPr>
              <a:t>Bibliography &amp; References Cited </a:t>
            </a:r>
          </a:p>
          <a:p>
            <a:pPr lvl="1">
              <a:buFont typeface="Arial" panose="020B0604020202020204" pitchFamily="34" charset="0"/>
              <a:buChar char="•"/>
            </a:pPr>
            <a:r>
              <a:rPr lang="en-US" sz="4400" dirty="0" smtClean="0">
                <a:ea typeface="ＭＳ Ｐゴシック" pitchFamily="1" charset="-128"/>
              </a:rPr>
              <a:t>References supporting the need, rationale and approach for the training program.  Do not include publications of project directors, mentors or trainees</a:t>
            </a:r>
          </a:p>
          <a:p>
            <a:pPr marL="0" indent="0" eaLnBrk="1" hangingPunct="1">
              <a:buClrTx/>
              <a:buNone/>
            </a:pPr>
            <a:r>
              <a:rPr lang="en-US" sz="5900" dirty="0" smtClean="0">
                <a:ea typeface="ＭＳ Ｐゴシック" pitchFamily="1" charset="-128"/>
              </a:rPr>
              <a:t>10.  </a:t>
            </a:r>
            <a:r>
              <a:rPr lang="en-US" sz="5900" b="1" dirty="0" smtClean="0">
                <a:ea typeface="ＭＳ Ｐゴシック" pitchFamily="1" charset="-128"/>
              </a:rPr>
              <a:t>Facilities/Resources</a:t>
            </a:r>
          </a:p>
          <a:p>
            <a:pPr lvl="1">
              <a:buFont typeface="Arial" panose="020B0604020202020204" pitchFamily="34" charset="0"/>
              <a:buChar char="•"/>
            </a:pPr>
            <a:r>
              <a:rPr lang="en-US" sz="4400" dirty="0" smtClean="0">
                <a:ea typeface="ＭＳ Ｐゴシック" pitchFamily="1" charset="-128"/>
              </a:rPr>
              <a:t>Used in the training program</a:t>
            </a:r>
          </a:p>
          <a:p>
            <a:pPr lvl="1">
              <a:buFont typeface="Arial" panose="020B0604020202020204" pitchFamily="34" charset="0"/>
              <a:buChar char="•"/>
            </a:pPr>
            <a:r>
              <a:rPr lang="en-US" sz="4400" dirty="0" smtClean="0">
                <a:ea typeface="ＭＳ Ｐゴシック" pitchFamily="1" charset="-128"/>
              </a:rPr>
              <a:t>How organization will support the training</a:t>
            </a:r>
          </a:p>
          <a:p>
            <a:pPr marL="0" indent="0" eaLnBrk="1" hangingPunct="1">
              <a:buClrTx/>
              <a:buNone/>
            </a:pPr>
            <a:r>
              <a:rPr lang="en-US" sz="5900" dirty="0" smtClean="0">
                <a:ea typeface="ＭＳ Ｐゴシック" pitchFamily="1" charset="-128"/>
              </a:rPr>
              <a:t>11.  </a:t>
            </a:r>
            <a:r>
              <a:rPr lang="en-US" sz="5900" b="1" dirty="0" smtClean="0">
                <a:ea typeface="ＭＳ Ｐゴシック" pitchFamily="1" charset="-128"/>
              </a:rPr>
              <a:t>Equipment</a:t>
            </a:r>
          </a:p>
          <a:p>
            <a:pPr marL="0" indent="0" eaLnBrk="1" hangingPunct="1">
              <a:buClrTx/>
              <a:buNone/>
            </a:pPr>
            <a:r>
              <a:rPr lang="en-US" sz="5900" dirty="0" smtClean="0">
                <a:ea typeface="ＭＳ Ｐゴシック" pitchFamily="1" charset="-128"/>
              </a:rPr>
              <a:t>12</a:t>
            </a:r>
            <a:r>
              <a:rPr lang="en-US" sz="5900" b="1" dirty="0" smtClean="0">
                <a:ea typeface="ＭＳ Ｐゴシック" pitchFamily="1" charset="-128"/>
              </a:rPr>
              <a:t>.  Other Attachments </a:t>
            </a:r>
            <a:r>
              <a:rPr lang="en-US" sz="5900" dirty="0" smtClean="0">
                <a:ea typeface="ＭＳ Ｐゴシック" pitchFamily="1" charset="-128"/>
              </a:rPr>
              <a:t>– per the FOA</a:t>
            </a: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22</a:t>
            </a:fld>
            <a:endParaRPr lang="en-US">
              <a:solidFill>
                <a:srgbClr val="F3F2DC">
                  <a:shade val="50000"/>
                  <a:satMod val="200000"/>
                </a:srgb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1745" y="4054763"/>
            <a:ext cx="18288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8675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0988" y="274638"/>
            <a:ext cx="8863012" cy="1143000"/>
          </a:xfrm>
        </p:spPr>
        <p:txBody>
          <a:bodyPr>
            <a:normAutofit/>
          </a:bodyPr>
          <a:lstStyle/>
          <a:p>
            <a:r>
              <a:rPr lang="en-US" sz="3600" b="1" dirty="0" smtClean="0"/>
              <a:t>SF 424 Training Instructions</a:t>
            </a:r>
            <a:r>
              <a:rPr lang="en-US" sz="3600" b="1" dirty="0"/>
              <a:t>,</a:t>
            </a:r>
            <a:r>
              <a:rPr lang="en-US" sz="3600" b="1" dirty="0" smtClean="0"/>
              <a:t> T. 230</a:t>
            </a:r>
            <a:endParaRPr lang="en-US" sz="3600" b="1" dirty="0"/>
          </a:p>
        </p:txBody>
      </p:sp>
      <p:sp>
        <p:nvSpPr>
          <p:cNvPr id="3" name="Content Placeholder 2"/>
          <p:cNvSpPr>
            <a:spLocks noGrp="1"/>
          </p:cNvSpPr>
          <p:nvPr>
            <p:ph idx="4294967295"/>
          </p:nvPr>
        </p:nvSpPr>
        <p:spPr>
          <a:xfrm>
            <a:off x="280988" y="1447800"/>
            <a:ext cx="8021637" cy="4800600"/>
          </a:xfrm>
        </p:spPr>
        <p:txBody>
          <a:bodyPr/>
          <a:lstStyle/>
          <a:p>
            <a:pPr algn="ctr">
              <a:buClrTx/>
              <a:buNone/>
            </a:pPr>
            <a:r>
              <a:rPr lang="en-US" sz="2800" b="1" dirty="0" smtClean="0">
                <a:ea typeface="ＭＳ Ｐゴシック" pitchFamily="1" charset="-128"/>
              </a:rPr>
              <a:t>   Project/Performance </a:t>
            </a:r>
            <a:r>
              <a:rPr lang="en-US" sz="2800" b="1" dirty="0">
                <a:ea typeface="ＭＳ Ｐゴシック" pitchFamily="1" charset="-128"/>
              </a:rPr>
              <a:t>Site Locations</a:t>
            </a:r>
          </a:p>
          <a:p>
            <a:pPr>
              <a:buClrTx/>
              <a:buNone/>
            </a:pPr>
            <a:endParaRPr lang="en-US" sz="2800" b="1" dirty="0">
              <a:ea typeface="ＭＳ Ｐゴシック" pitchFamily="1" charset="-128"/>
            </a:endParaRPr>
          </a:p>
          <a:p>
            <a:pPr marL="457200" lvl="3" indent="0">
              <a:buClrTx/>
              <a:buNone/>
            </a:pPr>
            <a:r>
              <a:rPr lang="en-US" sz="2800" dirty="0">
                <a:ea typeface="ＭＳ Ｐゴシック" pitchFamily="1" charset="-128"/>
              </a:rPr>
              <a:t>List all of the locations where training, program management, and </a:t>
            </a:r>
            <a:r>
              <a:rPr lang="en-US" sz="2800" dirty="0" smtClean="0">
                <a:ea typeface="ＭＳ Ｐゴシック" pitchFamily="1" charset="-128"/>
              </a:rPr>
              <a:t>research </a:t>
            </a:r>
            <a:r>
              <a:rPr lang="en-US" sz="2800" dirty="0">
                <a:ea typeface="ＭＳ Ｐゴシック" pitchFamily="1" charset="-128"/>
              </a:rPr>
              <a:t>training experiences </a:t>
            </a:r>
            <a:r>
              <a:rPr lang="en-US" sz="2800" dirty="0" smtClean="0">
                <a:ea typeface="ＭＳ Ｐゴシック" pitchFamily="1" charset="-128"/>
              </a:rPr>
              <a:t>as described </a:t>
            </a:r>
            <a:r>
              <a:rPr lang="en-US" sz="2800" dirty="0">
                <a:ea typeface="ＭＳ Ｐゴシック" pitchFamily="1" charset="-128"/>
              </a:rPr>
              <a:t>in the Research Training Program Plan </a:t>
            </a:r>
            <a:r>
              <a:rPr lang="en-US" sz="2800" dirty="0" smtClean="0">
                <a:ea typeface="ＭＳ Ｐゴシック" pitchFamily="1" charset="-128"/>
              </a:rPr>
              <a:t>will </a:t>
            </a:r>
            <a:r>
              <a:rPr lang="en-US" sz="2800" dirty="0">
                <a:ea typeface="ＭＳ Ｐゴシック" pitchFamily="1" charset="-128"/>
              </a:rPr>
              <a:t>be </a:t>
            </a:r>
            <a:r>
              <a:rPr lang="en-US" sz="2800" dirty="0" smtClean="0">
                <a:ea typeface="ＭＳ Ｐゴシック" pitchFamily="1" charset="-128"/>
              </a:rPr>
              <a:t>performed, including any foreign sites</a:t>
            </a:r>
          </a:p>
          <a:p>
            <a:pPr marL="457200" lvl="3" indent="0">
              <a:buNone/>
            </a:pPr>
            <a:r>
              <a:rPr lang="en-US" sz="2800" dirty="0" smtClean="0">
                <a:ea typeface="ＭＳ Ｐゴシック" pitchFamily="1" charset="-128"/>
              </a:rPr>
              <a:t> </a:t>
            </a:r>
            <a:endParaRPr lang="en-US" sz="2800" dirty="0">
              <a:ea typeface="ＭＳ Ｐゴシック" pitchFamily="1" charset="-128"/>
            </a:endParaRPr>
          </a:p>
          <a:p>
            <a:endParaRPr lang="en-US" dirty="0"/>
          </a:p>
        </p:txBody>
      </p:sp>
      <p:sp>
        <p:nvSpPr>
          <p:cNvPr id="4" name="Slide Number Placeholder 3"/>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23</a:t>
            </a:fld>
            <a:endParaRPr lang="en-US">
              <a:solidFill>
                <a:srgbClr val="F3F2DC">
                  <a:shade val="50000"/>
                  <a:satMod val="200000"/>
                </a:srgbClr>
              </a:solidFill>
            </a:endParaRPr>
          </a:p>
        </p:txBody>
      </p:sp>
    </p:spTree>
    <p:extLst>
      <p:ext uri="{BB962C8B-B14F-4D97-AF65-F5344CB8AC3E}">
        <p14:creationId xmlns:p14="http://schemas.microsoft.com/office/powerpoint/2010/main" val="29262377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0" y="152400"/>
            <a:ext cx="8801100" cy="1295400"/>
          </a:xfrm>
        </p:spPr>
        <p:txBody>
          <a:bodyPr>
            <a:normAutofit/>
          </a:bodyPr>
          <a:lstStyle/>
          <a:p>
            <a:pPr eaLnBrk="1" hangingPunct="1"/>
            <a:r>
              <a:rPr lang="en-US" sz="4000" dirty="0" smtClean="0">
                <a:ea typeface="ＭＳ Ｐゴシック" pitchFamily="1" charset="-128"/>
              </a:rPr>
              <a:t>   </a:t>
            </a:r>
            <a:r>
              <a:rPr lang="en-US" sz="3600" b="1" dirty="0" smtClean="0">
                <a:ea typeface="ＭＳ Ｐゴシック" pitchFamily="1" charset="-128"/>
              </a:rPr>
              <a:t>SF 424 Training Instructions, T. 240</a:t>
            </a:r>
          </a:p>
        </p:txBody>
      </p:sp>
      <p:sp>
        <p:nvSpPr>
          <p:cNvPr id="22531" name="Rectangle 3"/>
          <p:cNvSpPr>
            <a:spLocks noGrp="1" noChangeArrowheads="1"/>
          </p:cNvSpPr>
          <p:nvPr>
            <p:ph idx="4294967295"/>
          </p:nvPr>
        </p:nvSpPr>
        <p:spPr>
          <a:xfrm>
            <a:off x="146050" y="1447800"/>
            <a:ext cx="8997950" cy="4495800"/>
          </a:xfrm>
        </p:spPr>
        <p:txBody>
          <a:bodyPr>
            <a:normAutofit/>
          </a:bodyPr>
          <a:lstStyle/>
          <a:p>
            <a:pPr marL="82296" indent="0" eaLnBrk="1" hangingPunct="1">
              <a:lnSpc>
                <a:spcPct val="90000"/>
              </a:lnSpc>
              <a:buClrTx/>
              <a:buNone/>
            </a:pPr>
            <a:r>
              <a:rPr lang="en-US" sz="2800" b="1" dirty="0" smtClean="0">
                <a:ea typeface="ＭＳ Ｐゴシック" pitchFamily="1" charset="-128"/>
              </a:rPr>
              <a:t>Senior/Key Person Profile (Expanded) Component</a:t>
            </a:r>
          </a:p>
          <a:p>
            <a:pPr marL="0" indent="0" eaLnBrk="1" hangingPunct="1">
              <a:lnSpc>
                <a:spcPct val="90000"/>
              </a:lnSpc>
              <a:buClrTx/>
              <a:buNone/>
            </a:pPr>
            <a:endParaRPr lang="en-US" sz="1050" dirty="0" smtClean="0">
              <a:ea typeface="ＭＳ Ｐゴシック" pitchFamily="1" charset="-128"/>
            </a:endParaRPr>
          </a:p>
          <a:p>
            <a:pPr marL="290513" lvl="1" indent="-290513" eaLnBrk="1" hangingPunct="1">
              <a:lnSpc>
                <a:spcPct val="90000"/>
              </a:lnSpc>
              <a:buClrTx/>
              <a:buFont typeface="Arial" panose="020B0604020202020204" pitchFamily="34" charset="0"/>
              <a:buChar char="•"/>
            </a:pPr>
            <a:r>
              <a:rPr lang="en-US" dirty="0" smtClean="0">
                <a:ea typeface="ＭＳ Ｐゴシック" pitchFamily="1" charset="-128"/>
              </a:rPr>
              <a:t>Only for PD/PI and other individuals whose contributions are </a:t>
            </a:r>
            <a:r>
              <a:rPr lang="en-US" u="sng" dirty="0" smtClean="0">
                <a:ea typeface="ＭＳ Ｐゴシック" pitchFamily="1" charset="-128"/>
              </a:rPr>
              <a:t>critical</a:t>
            </a:r>
            <a:r>
              <a:rPr lang="en-US" dirty="0" smtClean="0">
                <a:ea typeface="ＭＳ Ｐゴシック" pitchFamily="1" charset="-128"/>
              </a:rPr>
              <a:t> to Research Training Program Plan</a:t>
            </a:r>
          </a:p>
          <a:p>
            <a:pPr marL="457200" lvl="1" indent="0" eaLnBrk="1" hangingPunct="1">
              <a:lnSpc>
                <a:spcPct val="90000"/>
              </a:lnSpc>
              <a:buClrTx/>
              <a:buNone/>
            </a:pPr>
            <a:endParaRPr lang="en-US" sz="800" dirty="0" smtClean="0">
              <a:ea typeface="ＭＳ Ｐゴシック" pitchFamily="1" charset="-128"/>
            </a:endParaRPr>
          </a:p>
          <a:p>
            <a:pPr marL="290513" lvl="1" indent="-290513" eaLnBrk="1" hangingPunct="1">
              <a:lnSpc>
                <a:spcPct val="90000"/>
              </a:lnSpc>
              <a:buClrTx/>
              <a:buFont typeface="Arial" panose="020B0604020202020204" pitchFamily="34" charset="0"/>
              <a:buChar char="•"/>
            </a:pPr>
            <a:r>
              <a:rPr lang="en-US" dirty="0" smtClean="0">
                <a:ea typeface="ＭＳ Ｐゴシック" pitchFamily="1" charset="-128"/>
              </a:rPr>
              <a:t>Do </a:t>
            </a:r>
            <a:r>
              <a:rPr lang="en-US" u="sng" dirty="0" smtClean="0">
                <a:ea typeface="ＭＳ Ｐゴシック" pitchFamily="1" charset="-128"/>
              </a:rPr>
              <a:t>not</a:t>
            </a:r>
            <a:r>
              <a:rPr lang="en-US" dirty="0" smtClean="0">
                <a:ea typeface="ＭＳ Ｐゴシック" pitchFamily="1" charset="-128"/>
              </a:rPr>
              <a:t> include proposed mentors and training faculty members in this section</a:t>
            </a:r>
          </a:p>
          <a:p>
            <a:pPr lvl="2">
              <a:lnSpc>
                <a:spcPct val="90000"/>
              </a:lnSpc>
              <a:buFont typeface="Arial" panose="020B0604020202020204" pitchFamily="34" charset="0"/>
              <a:buChar char="•"/>
            </a:pPr>
            <a:r>
              <a:rPr lang="en-US" sz="2800" dirty="0">
                <a:ea typeface="ＭＳ Ｐゴシック" pitchFamily="1" charset="-128"/>
              </a:rPr>
              <a:t> </a:t>
            </a:r>
            <a:r>
              <a:rPr lang="en-US" sz="2600" dirty="0">
                <a:ea typeface="ＭＳ Ｐゴシック" pitchFamily="1" charset="-128"/>
              </a:rPr>
              <a:t>Included in the PHS 398 Research Training Program </a:t>
            </a:r>
            <a:r>
              <a:rPr lang="en-US" sz="2600" dirty="0" smtClean="0">
                <a:ea typeface="ＭＳ Ｐゴシック" pitchFamily="1" charset="-128"/>
              </a:rPr>
              <a:t>Plan</a:t>
            </a:r>
          </a:p>
          <a:p>
            <a:pPr marL="914400" lvl="2" indent="0">
              <a:lnSpc>
                <a:spcPct val="90000"/>
              </a:lnSpc>
              <a:buNone/>
            </a:pPr>
            <a:endParaRPr lang="en-US" sz="800" dirty="0">
              <a:ea typeface="ＭＳ Ｐゴシック" pitchFamily="1" charset="-128"/>
            </a:endParaRPr>
          </a:p>
          <a:p>
            <a:pPr marL="290513" lvl="1" indent="-290513" eaLnBrk="1" hangingPunct="1">
              <a:lnSpc>
                <a:spcPct val="90000"/>
              </a:lnSpc>
              <a:buClrTx/>
              <a:buFont typeface="Arial" panose="020B0604020202020204" pitchFamily="34" charset="0"/>
              <a:buChar char="•"/>
            </a:pPr>
            <a:r>
              <a:rPr lang="en-US" dirty="0" smtClean="0">
                <a:ea typeface="ＭＳ Ｐゴシック" pitchFamily="1" charset="-128"/>
              </a:rPr>
              <a:t>If MPI, assign the PD/PI role to all </a:t>
            </a:r>
          </a:p>
          <a:p>
            <a:pPr marL="457200" lvl="1" indent="0" eaLnBrk="1" hangingPunct="1">
              <a:lnSpc>
                <a:spcPct val="90000"/>
              </a:lnSpc>
              <a:buClrTx/>
              <a:buNone/>
            </a:pPr>
            <a:endParaRPr lang="en-US" sz="2400" dirty="0" smtClean="0">
              <a:ea typeface="ＭＳ Ｐゴシック" pitchFamily="1" charset="-128"/>
            </a:endParaRPr>
          </a:p>
          <a:p>
            <a:pPr lvl="2">
              <a:lnSpc>
                <a:spcPct val="90000"/>
              </a:lnSpc>
              <a:buClrTx/>
            </a:pPr>
            <a:endParaRPr lang="en-US" sz="2000" dirty="0">
              <a:ea typeface="ＭＳ Ｐゴシック" pitchFamily="1" charset="-128"/>
            </a:endParaRPr>
          </a:p>
          <a:p>
            <a:pPr marL="457200" lvl="2" indent="0">
              <a:lnSpc>
                <a:spcPct val="90000"/>
              </a:lnSpc>
              <a:buClrTx/>
              <a:buNone/>
            </a:pPr>
            <a:endParaRPr lang="en-US" sz="2000" dirty="0" smtClean="0">
              <a:ea typeface="ＭＳ Ｐゴシック" pitchFamily="1" charset="-128"/>
            </a:endParaRPr>
          </a:p>
          <a:p>
            <a:pPr marL="914400" lvl="2" indent="0">
              <a:lnSpc>
                <a:spcPct val="90000"/>
              </a:lnSpc>
              <a:buClrTx/>
              <a:buNone/>
            </a:pPr>
            <a:endParaRPr lang="en-US" sz="2000" dirty="0" smtClean="0">
              <a:ea typeface="ＭＳ Ｐゴシック" pitchFamily="1" charset="-128"/>
            </a:endParaRPr>
          </a:p>
          <a:p>
            <a:pPr eaLnBrk="1" hangingPunct="1">
              <a:lnSpc>
                <a:spcPct val="90000"/>
              </a:lnSpc>
              <a:buFont typeface="Wingdings" pitchFamily="2" charset="2"/>
              <a:buNone/>
            </a:pPr>
            <a:endParaRPr lang="en-US" sz="3600" dirty="0" smtClean="0">
              <a:ea typeface="ＭＳ Ｐゴシック" pitchFamily="1" charset="-128"/>
            </a:endParaRP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24</a:t>
            </a:fld>
            <a:endParaRPr lang="en-US">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228600"/>
            <a:ext cx="8386763" cy="1143000"/>
          </a:xfrm>
        </p:spPr>
        <p:txBody>
          <a:bodyPr/>
          <a:lstStyle/>
          <a:p>
            <a:pPr eaLnBrk="1" hangingPunct="1"/>
            <a:r>
              <a:rPr lang="en-US" sz="3200" dirty="0" smtClean="0">
                <a:ea typeface="ＭＳ Ｐゴシック" pitchFamily="1" charset="-128"/>
              </a:rPr>
              <a:t>   </a:t>
            </a:r>
            <a:r>
              <a:rPr lang="en-US" sz="3600" b="1" dirty="0" smtClean="0">
                <a:ea typeface="ＭＳ Ｐゴシック" pitchFamily="1" charset="-128"/>
              </a:rPr>
              <a:t>SF 424 Training Instructions, T. 300 </a:t>
            </a:r>
          </a:p>
        </p:txBody>
      </p:sp>
      <p:sp>
        <p:nvSpPr>
          <p:cNvPr id="23555" name="Rectangle 3"/>
          <p:cNvSpPr>
            <a:spLocks noGrp="1" noChangeArrowheads="1"/>
          </p:cNvSpPr>
          <p:nvPr>
            <p:ph idx="4294967295"/>
          </p:nvPr>
        </p:nvSpPr>
        <p:spPr>
          <a:xfrm>
            <a:off x="311150" y="1447800"/>
            <a:ext cx="8832850" cy="4800600"/>
          </a:xfrm>
        </p:spPr>
        <p:txBody>
          <a:bodyPr/>
          <a:lstStyle/>
          <a:p>
            <a:pPr eaLnBrk="1" hangingPunct="1">
              <a:buClrTx/>
              <a:buFont typeface="Wingdings" pitchFamily="2" charset="2"/>
              <a:buNone/>
            </a:pPr>
            <a:r>
              <a:rPr lang="en-US" sz="2800" b="1" dirty="0" smtClean="0">
                <a:ea typeface="ＭＳ Ｐゴシック" pitchFamily="1" charset="-128"/>
              </a:rPr>
              <a:t>Research &amp; Related Budget Form</a:t>
            </a:r>
          </a:p>
          <a:p>
            <a:r>
              <a:rPr lang="en-US" sz="2800" u="sng" dirty="0" smtClean="0">
                <a:ea typeface="ＭＳ Ｐゴシック" pitchFamily="1" charset="-128"/>
              </a:rPr>
              <a:t>Do not use </a:t>
            </a:r>
            <a:r>
              <a:rPr lang="en-US" sz="2800" dirty="0" smtClean="0">
                <a:ea typeface="ＭＳ Ｐゴシック" pitchFamily="1" charset="-128"/>
              </a:rPr>
              <a:t>for NRSA Institutional Training Grants unless</a:t>
            </a:r>
          </a:p>
          <a:p>
            <a:pPr marL="0" indent="0" eaLnBrk="1" hangingPunct="1">
              <a:buClrTx/>
              <a:buNone/>
            </a:pPr>
            <a:r>
              <a:rPr lang="en-US" sz="2800" dirty="0" smtClean="0">
                <a:ea typeface="ＭＳ Ｐゴシック" pitchFamily="1" charset="-128"/>
              </a:rPr>
              <a:t> required in an FOA or IC specific notice</a:t>
            </a:r>
          </a:p>
          <a:p>
            <a:pPr marL="0" indent="0" eaLnBrk="1" hangingPunct="1">
              <a:buClrTx/>
              <a:buNone/>
            </a:pPr>
            <a:endParaRPr lang="en-US" sz="800" dirty="0" smtClean="0">
              <a:ea typeface="ＭＳ Ｐゴシック" pitchFamily="1" charset="-128"/>
            </a:endParaRPr>
          </a:p>
          <a:p>
            <a:pPr>
              <a:buNone/>
            </a:pPr>
            <a:r>
              <a:rPr lang="en-US" sz="2800" b="1" dirty="0" smtClean="0">
                <a:ea typeface="ＭＳ Ｐゴシック" pitchFamily="1" charset="-128"/>
              </a:rPr>
              <a:t>Research </a:t>
            </a:r>
            <a:r>
              <a:rPr lang="en-US" sz="2800" b="1" dirty="0">
                <a:ea typeface="ＭＳ Ｐゴシック" pitchFamily="1" charset="-128"/>
              </a:rPr>
              <a:t>&amp; Related </a:t>
            </a:r>
            <a:r>
              <a:rPr lang="en-US" sz="2800" b="1" dirty="0" err="1">
                <a:ea typeface="ＭＳ Ｐゴシック" pitchFamily="1" charset="-128"/>
              </a:rPr>
              <a:t>Subaward</a:t>
            </a:r>
            <a:r>
              <a:rPr lang="en-US" sz="2800" b="1" dirty="0">
                <a:ea typeface="ＭＳ Ｐゴシック" pitchFamily="1" charset="-128"/>
              </a:rPr>
              <a:t> Budget Form</a:t>
            </a:r>
          </a:p>
          <a:p>
            <a:pPr algn="ctr"/>
            <a:r>
              <a:rPr lang="en-US" sz="2800" u="sng" dirty="0" smtClean="0">
                <a:ea typeface="ＭＳ Ｐゴシック" pitchFamily="1" charset="-128"/>
              </a:rPr>
              <a:t>Do </a:t>
            </a:r>
            <a:r>
              <a:rPr lang="en-US" sz="2800" u="sng" dirty="0">
                <a:ea typeface="ＭＳ Ｐゴシック" pitchFamily="1" charset="-128"/>
              </a:rPr>
              <a:t>not use </a:t>
            </a:r>
            <a:r>
              <a:rPr lang="en-US" sz="2800" dirty="0">
                <a:ea typeface="ＭＳ Ｐゴシック" pitchFamily="1" charset="-128"/>
              </a:rPr>
              <a:t>for NRSA Institutional Training Grants unless</a:t>
            </a:r>
          </a:p>
          <a:p>
            <a:pPr marL="0" indent="0">
              <a:buNone/>
            </a:pPr>
            <a:r>
              <a:rPr lang="en-US" sz="2800" dirty="0">
                <a:ea typeface="ＭＳ Ｐゴシック" pitchFamily="1" charset="-128"/>
              </a:rPr>
              <a:t> required in an FOA or IC specific notice</a:t>
            </a:r>
          </a:p>
          <a:p>
            <a:pPr marL="0" indent="0" eaLnBrk="1" hangingPunct="1">
              <a:buClrTx/>
              <a:buNone/>
            </a:pPr>
            <a:endParaRPr lang="en-US" sz="2800" dirty="0" smtClean="0">
              <a:ea typeface="ＭＳ Ｐゴシック" pitchFamily="1" charset="-128"/>
            </a:endParaRP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25</a:t>
            </a:fld>
            <a:endParaRPr lang="en-US">
              <a:solidFill>
                <a:srgbClr val="F3F2DC">
                  <a:shade val="50000"/>
                  <a:satMod val="200000"/>
                </a:srgbClr>
              </a:solidFill>
            </a:endParaRPr>
          </a:p>
        </p:txBody>
      </p:sp>
      <p:pic>
        <p:nvPicPr>
          <p:cNvPr id="6" name="Picture 6" descr="C:\Users\bkavanaugh\AppData\Local\Microsoft\Windows\Temporary Internet Files\Content.IE5\Q1TOZ2W3\897px-Not_facebook_not_like_thumbs_dow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2342" y="4499429"/>
            <a:ext cx="1734457" cy="13643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fld id="{C9A1F060-CB69-4269-8DBC-7D381C33D563}" type="slidenum">
              <a:rPr lang="en-US" smtClean="0"/>
              <a:pPr/>
              <a:t>26</a:t>
            </a:fld>
            <a:endParaRPr lang="en-US"/>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906" t="16883" r="63373" b="2309"/>
          <a:stretch/>
        </p:blipFill>
        <p:spPr bwMode="auto">
          <a:xfrm>
            <a:off x="-196453" y="0"/>
            <a:ext cx="9340454" cy="739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33935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187325" y="6350"/>
            <a:ext cx="8956675" cy="1431925"/>
          </a:xfrm>
        </p:spPr>
        <p:txBody>
          <a:bodyPr>
            <a:normAutofit/>
          </a:bodyPr>
          <a:lstStyle/>
          <a:p>
            <a:pPr eaLnBrk="1" hangingPunct="1"/>
            <a:r>
              <a:rPr lang="en-US" sz="3600" dirty="0" smtClean="0">
                <a:ea typeface="ＭＳ Ｐゴシック" pitchFamily="1" charset="-128"/>
              </a:rPr>
              <a:t>   </a:t>
            </a:r>
            <a:r>
              <a:rPr lang="en-US" sz="3600" b="1" dirty="0" smtClean="0">
                <a:ea typeface="ＭＳ Ｐゴシック" pitchFamily="1" charset="-128"/>
              </a:rPr>
              <a:t>SF 424 Training Instructions, T.330 </a:t>
            </a:r>
          </a:p>
        </p:txBody>
      </p:sp>
      <p:sp>
        <p:nvSpPr>
          <p:cNvPr id="26627" name="Rectangle 3"/>
          <p:cNvSpPr>
            <a:spLocks noGrp="1" noChangeArrowheads="1"/>
          </p:cNvSpPr>
          <p:nvPr>
            <p:ph idx="4294967295"/>
          </p:nvPr>
        </p:nvSpPr>
        <p:spPr>
          <a:xfrm>
            <a:off x="434715" y="1146175"/>
            <a:ext cx="8252085" cy="4687888"/>
          </a:xfrm>
        </p:spPr>
        <p:txBody>
          <a:bodyPr>
            <a:normAutofit/>
          </a:bodyPr>
          <a:lstStyle/>
          <a:p>
            <a:pPr eaLnBrk="1" hangingPunct="1">
              <a:lnSpc>
                <a:spcPct val="90000"/>
              </a:lnSpc>
              <a:buFont typeface="Wingdings" pitchFamily="2" charset="2"/>
              <a:buNone/>
            </a:pPr>
            <a:r>
              <a:rPr lang="en-US" sz="2800" b="1" dirty="0" smtClean="0">
                <a:ea typeface="ＭＳ Ｐゴシック" pitchFamily="1" charset="-128"/>
              </a:rPr>
              <a:t>PHS 398 Training Budget Form</a:t>
            </a:r>
          </a:p>
          <a:p>
            <a:pPr marL="342900" lvl="1" indent="-342900">
              <a:lnSpc>
                <a:spcPct val="90000"/>
              </a:lnSpc>
              <a:buClr>
                <a:schemeClr val="tx1"/>
              </a:buClr>
              <a:buFont typeface="Arial" panose="020B0604020202020204" pitchFamily="34" charset="0"/>
              <a:buChar char="•"/>
            </a:pPr>
            <a:r>
              <a:rPr lang="en-US" b="1" dirty="0" smtClean="0">
                <a:ea typeface="ＭＳ Ｐゴシック" pitchFamily="1" charset="-128"/>
              </a:rPr>
              <a:t>Part A.  Stipends</a:t>
            </a:r>
          </a:p>
          <a:p>
            <a:pPr lvl="1">
              <a:lnSpc>
                <a:spcPct val="90000"/>
              </a:lnSpc>
              <a:buClr>
                <a:schemeClr val="tx1"/>
              </a:buClr>
              <a:buFont typeface="Arial" panose="020B0604020202020204" pitchFamily="34" charset="0"/>
              <a:buChar char="•"/>
            </a:pPr>
            <a:r>
              <a:rPr lang="en-US" sz="2400" dirty="0" smtClean="0">
                <a:ea typeface="ＭＳ Ｐゴシック" pitchFamily="1" charset="-128"/>
              </a:rPr>
              <a:t>Enter # of trainees</a:t>
            </a:r>
          </a:p>
          <a:p>
            <a:pPr lvl="1" eaLnBrk="1" hangingPunct="1">
              <a:lnSpc>
                <a:spcPct val="90000"/>
              </a:lnSpc>
              <a:buClr>
                <a:schemeClr val="tx1"/>
              </a:buClr>
              <a:buFont typeface="Arial" panose="020B0604020202020204" pitchFamily="34" charset="0"/>
              <a:buChar char="•"/>
            </a:pPr>
            <a:r>
              <a:rPr lang="en-US" sz="2400" dirty="0" smtClean="0">
                <a:ea typeface="ＭＳ Ｐゴシック" pitchFamily="1" charset="-128"/>
              </a:rPr>
              <a:t>Total stipend amount</a:t>
            </a:r>
          </a:p>
          <a:p>
            <a:pPr lvl="1">
              <a:lnSpc>
                <a:spcPct val="90000"/>
              </a:lnSpc>
              <a:buClr>
                <a:schemeClr val="tx1"/>
              </a:buClr>
              <a:buFont typeface="Arial" panose="020B0604020202020204" pitchFamily="34" charset="0"/>
              <a:buChar char="•"/>
            </a:pPr>
            <a:r>
              <a:rPr lang="en-US" sz="2400" dirty="0">
                <a:ea typeface="ＭＳ Ｐゴシック" pitchFamily="1" charset="-128"/>
              </a:rPr>
              <a:t>U</a:t>
            </a:r>
            <a:r>
              <a:rPr lang="en-US" sz="2400" dirty="0" smtClean="0">
                <a:ea typeface="ＭＳ Ｐゴシック" pitchFamily="1" charset="-128"/>
              </a:rPr>
              <a:t>se current rates available at </a:t>
            </a:r>
            <a:r>
              <a:rPr lang="en-US" sz="2400" dirty="0">
                <a:ea typeface="ＭＳ Ｐゴシック" pitchFamily="1" charset="-128"/>
                <a:hlinkClick r:id="rId3"/>
              </a:rPr>
              <a:t>http://grants.nih.gov/grants/guide/notice-files/NOT-OD-16-047.html</a:t>
            </a:r>
            <a:r>
              <a:rPr lang="en-US" sz="2400" dirty="0" smtClean="0">
                <a:ea typeface="ＭＳ Ｐゴシック" pitchFamily="1" charset="-128"/>
                <a:hlinkClick r:id="rId3"/>
              </a:rPr>
              <a:t>#</a:t>
            </a:r>
            <a:endParaRPr lang="en-US" sz="2400" dirty="0" smtClean="0">
              <a:ea typeface="ＭＳ Ｐゴシック" pitchFamily="1" charset="-128"/>
            </a:endParaRPr>
          </a:p>
          <a:p>
            <a:pPr lvl="1">
              <a:lnSpc>
                <a:spcPct val="90000"/>
              </a:lnSpc>
              <a:buClr>
                <a:schemeClr val="tx1"/>
              </a:buClr>
              <a:buFont typeface="Arial" panose="020B0604020202020204" pitchFamily="34" charset="0"/>
              <a:buChar char="•"/>
            </a:pPr>
            <a:r>
              <a:rPr lang="en-US" sz="2400" dirty="0" smtClean="0">
                <a:ea typeface="ＭＳ Ｐゴシック" pitchFamily="1" charset="-128"/>
              </a:rPr>
              <a:t>If a category contains different stipend levels, itemize in the appropriate blocks </a:t>
            </a:r>
          </a:p>
          <a:p>
            <a:pPr lvl="1" eaLnBrk="1" hangingPunct="1">
              <a:lnSpc>
                <a:spcPct val="90000"/>
              </a:lnSpc>
              <a:buClr>
                <a:schemeClr val="tx1"/>
              </a:buClr>
              <a:buFont typeface="Arial" panose="020B0604020202020204" pitchFamily="34" charset="0"/>
              <a:buChar char="•"/>
            </a:pPr>
            <a:r>
              <a:rPr lang="en-US" sz="2400" dirty="0" smtClean="0">
                <a:ea typeface="ＭＳ Ｐゴシック" pitchFamily="1" charset="-128"/>
              </a:rPr>
              <a:t>No escalation in future years except for tuition and perhaps travel</a:t>
            </a:r>
          </a:p>
          <a:p>
            <a:pPr lvl="1" eaLnBrk="1" hangingPunct="1">
              <a:lnSpc>
                <a:spcPct val="90000"/>
              </a:lnSpc>
              <a:buClr>
                <a:schemeClr val="tx1"/>
              </a:buClr>
              <a:buFont typeface="Arial" panose="020B0604020202020204" pitchFamily="34" charset="0"/>
              <a:buChar char="•"/>
            </a:pPr>
            <a:r>
              <a:rPr lang="en-US" sz="2400" dirty="0" smtClean="0">
                <a:ea typeface="ＭＳ Ｐゴシック" pitchFamily="1" charset="-128"/>
              </a:rPr>
              <a:t>Enter the total stipends for all categories</a:t>
            </a:r>
          </a:p>
          <a:p>
            <a:pPr eaLnBrk="1" hangingPunct="1">
              <a:lnSpc>
                <a:spcPct val="90000"/>
              </a:lnSpc>
              <a:buFont typeface="Wingdings" pitchFamily="2" charset="2"/>
              <a:buNone/>
            </a:pPr>
            <a:endParaRPr lang="en-US" sz="2800" dirty="0" smtClean="0">
              <a:ea typeface="ＭＳ Ｐゴシック" pitchFamily="1" charset="-128"/>
            </a:endParaRP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27</a:t>
            </a:fld>
            <a:endParaRPr lang="en-US">
              <a:solidFill>
                <a:srgbClr val="F3F2DC">
                  <a:shade val="50000"/>
                  <a:satMod val="200000"/>
                </a:srgbClr>
              </a:solidFill>
            </a:endParaRPr>
          </a:p>
        </p:txBody>
      </p:sp>
      <p:pic>
        <p:nvPicPr>
          <p:cNvPr id="195585" name="Picture 1" descr="C:\Program Files\Microsoft Office\MEDIA\CAGCAT10\j0283209.gif"/>
          <p:cNvPicPr>
            <a:picLocks noChangeAspect="1" noChangeArrowheads="1" noCrop="1"/>
          </p:cNvPicPr>
          <p:nvPr/>
        </p:nvPicPr>
        <p:blipFill>
          <a:blip r:embed="rId4" cstate="print"/>
          <a:srcRect/>
          <a:stretch>
            <a:fillRect/>
          </a:stretch>
        </p:blipFill>
        <p:spPr bwMode="auto">
          <a:xfrm>
            <a:off x="5684156" y="1146629"/>
            <a:ext cx="2051957" cy="17272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0" y="52388"/>
            <a:ext cx="6983413" cy="1700212"/>
          </a:xfrm>
        </p:spPr>
        <p:txBody>
          <a:bodyPr>
            <a:normAutofit/>
          </a:bodyPr>
          <a:lstStyle/>
          <a:p>
            <a:pPr eaLnBrk="1" hangingPunct="1"/>
            <a:r>
              <a:rPr lang="en-US" sz="3600" b="1" dirty="0" smtClean="0">
                <a:ea typeface="ＭＳ Ｐゴシック" pitchFamily="1" charset="-128"/>
              </a:rPr>
              <a:t>SF 424 Training Instructions, T. 330</a:t>
            </a:r>
          </a:p>
        </p:txBody>
      </p:sp>
      <p:sp>
        <p:nvSpPr>
          <p:cNvPr id="27651" name="Rectangle 3"/>
          <p:cNvSpPr>
            <a:spLocks noGrp="1" noChangeArrowheads="1"/>
          </p:cNvSpPr>
          <p:nvPr>
            <p:ph idx="4294967295"/>
          </p:nvPr>
        </p:nvSpPr>
        <p:spPr>
          <a:xfrm>
            <a:off x="0" y="1579563"/>
            <a:ext cx="8153400" cy="4414837"/>
          </a:xfrm>
        </p:spPr>
        <p:txBody>
          <a:bodyPr>
            <a:normAutofit fontScale="92500" lnSpcReduction="20000"/>
          </a:bodyPr>
          <a:lstStyle/>
          <a:p>
            <a:pPr indent="-1588" eaLnBrk="1" hangingPunct="1">
              <a:lnSpc>
                <a:spcPct val="90000"/>
              </a:lnSpc>
              <a:buFont typeface="Wingdings" pitchFamily="2" charset="2"/>
              <a:buNone/>
            </a:pPr>
            <a:r>
              <a:rPr lang="en-US" sz="3000" b="1" dirty="0" smtClean="0">
                <a:ea typeface="ＭＳ Ｐゴシック" pitchFamily="1" charset="-128"/>
              </a:rPr>
              <a:t>PHS 398 Training Budget Form</a:t>
            </a:r>
          </a:p>
          <a:p>
            <a:pPr indent="-1588" eaLnBrk="1" hangingPunct="1">
              <a:lnSpc>
                <a:spcPct val="90000"/>
              </a:lnSpc>
              <a:buFont typeface="Wingdings" pitchFamily="2" charset="2"/>
              <a:buNone/>
            </a:pPr>
            <a:endParaRPr lang="en-US" sz="1300" dirty="0" smtClean="0">
              <a:ea typeface="ＭＳ Ｐゴシック" pitchFamily="1" charset="-128"/>
            </a:endParaRPr>
          </a:p>
          <a:p>
            <a:pPr indent="-1588" eaLnBrk="1" hangingPunct="1">
              <a:lnSpc>
                <a:spcPct val="90000"/>
              </a:lnSpc>
              <a:buFont typeface="Wingdings" pitchFamily="2" charset="2"/>
              <a:buNone/>
            </a:pPr>
            <a:r>
              <a:rPr lang="en-US" sz="3000" b="1" dirty="0" smtClean="0">
                <a:ea typeface="ＭＳ Ｐゴシック" pitchFamily="1" charset="-128"/>
              </a:rPr>
              <a:t>Part A. Tuition/Fees</a:t>
            </a:r>
          </a:p>
          <a:p>
            <a:pPr lvl="1" eaLnBrk="1" hangingPunct="1">
              <a:lnSpc>
                <a:spcPct val="90000"/>
              </a:lnSpc>
              <a:buClr>
                <a:schemeClr val="tx1"/>
              </a:buClr>
              <a:buFont typeface="Arial" panose="020B0604020202020204" pitchFamily="34" charset="0"/>
              <a:buChar char="•"/>
            </a:pPr>
            <a:r>
              <a:rPr lang="en-US" sz="2600" dirty="0" smtClean="0">
                <a:ea typeface="ＭＳ Ｐゴシック" pitchFamily="1" charset="-128"/>
              </a:rPr>
              <a:t>Tuition at </a:t>
            </a:r>
            <a:r>
              <a:rPr lang="en-US" sz="2600" dirty="0" err="1" smtClean="0">
                <a:ea typeface="ＭＳ Ｐゴシック" pitchFamily="1" charset="-128"/>
              </a:rPr>
              <a:t>postdoc</a:t>
            </a:r>
            <a:r>
              <a:rPr lang="en-US" sz="2600" dirty="0" smtClean="0">
                <a:ea typeface="ＭＳ Ｐゴシック" pitchFamily="1" charset="-128"/>
              </a:rPr>
              <a:t> level is limited to specified courses described in Budget Justification (Part F)</a:t>
            </a:r>
          </a:p>
          <a:p>
            <a:pPr lvl="1" eaLnBrk="1" hangingPunct="1">
              <a:lnSpc>
                <a:spcPct val="90000"/>
              </a:lnSpc>
              <a:buClr>
                <a:schemeClr val="tx1"/>
              </a:buClr>
              <a:buFont typeface="Arial" panose="020B0604020202020204" pitchFamily="34" charset="0"/>
              <a:buChar char="•"/>
            </a:pPr>
            <a:r>
              <a:rPr lang="en-US" sz="2600" dirty="0" smtClean="0">
                <a:ea typeface="ＭＳ Ｐゴシック" pitchFamily="1" charset="-128"/>
              </a:rPr>
              <a:t>Tuition and fees requested must equal that charged to regular non-Federally supported </a:t>
            </a:r>
            <a:r>
              <a:rPr lang="en-US" sz="2600" dirty="0" err="1" smtClean="0">
                <a:ea typeface="ＭＳ Ｐゴシック" pitchFamily="1" charset="-128"/>
              </a:rPr>
              <a:t>predoc</a:t>
            </a:r>
            <a:r>
              <a:rPr lang="en-US" sz="2600" dirty="0" smtClean="0">
                <a:ea typeface="ＭＳ Ｐゴシック" pitchFamily="1" charset="-128"/>
              </a:rPr>
              <a:t> and postdoc fellows</a:t>
            </a:r>
          </a:p>
          <a:p>
            <a:pPr lvl="2">
              <a:lnSpc>
                <a:spcPct val="90000"/>
              </a:lnSpc>
              <a:buClr>
                <a:schemeClr val="tx1"/>
              </a:buClr>
              <a:buFont typeface="Arial" panose="020B0604020202020204" pitchFamily="34" charset="0"/>
              <a:buChar char="•"/>
            </a:pPr>
            <a:r>
              <a:rPr lang="en-US" sz="2200" dirty="0" smtClean="0">
                <a:ea typeface="ＭＳ Ｐゴシック" pitchFamily="1" charset="-128"/>
              </a:rPr>
              <a:t>As needed, divide trainees into non-degree-seeking and degree-seeking categories</a:t>
            </a:r>
          </a:p>
          <a:p>
            <a:pPr lvl="1" eaLnBrk="1" hangingPunct="1">
              <a:lnSpc>
                <a:spcPct val="90000"/>
              </a:lnSpc>
              <a:buClr>
                <a:schemeClr val="tx1"/>
              </a:buClr>
              <a:buFont typeface="Arial" panose="020B0604020202020204" pitchFamily="34" charset="0"/>
              <a:buChar char="•"/>
            </a:pPr>
            <a:r>
              <a:rPr lang="en-US" sz="2600" dirty="0" smtClean="0">
                <a:ea typeface="ＭＳ Ｐゴシック" pitchFamily="1" charset="-128"/>
              </a:rPr>
              <a:t>Health insurance is </a:t>
            </a:r>
            <a:r>
              <a:rPr lang="en-US" sz="2600" u="sng" dirty="0" smtClean="0">
                <a:ea typeface="ＭＳ Ｐゴシック" pitchFamily="1" charset="-128"/>
              </a:rPr>
              <a:t>not</a:t>
            </a:r>
            <a:r>
              <a:rPr lang="en-US" sz="2600" dirty="0" smtClean="0">
                <a:ea typeface="ＭＳ Ｐゴシック" pitchFamily="1" charset="-128"/>
              </a:rPr>
              <a:t> part of this budget category!</a:t>
            </a:r>
          </a:p>
          <a:p>
            <a:pPr lvl="1" eaLnBrk="1" hangingPunct="1">
              <a:lnSpc>
                <a:spcPct val="90000"/>
              </a:lnSpc>
              <a:buClr>
                <a:schemeClr val="tx1"/>
              </a:buClr>
              <a:buFont typeface="Arial" panose="020B0604020202020204" pitchFamily="34" charset="0"/>
              <a:buChar char="•"/>
            </a:pPr>
            <a:r>
              <a:rPr lang="en-US" sz="2600" dirty="0" smtClean="0">
                <a:ea typeface="ＭＳ Ｐゴシック" pitchFamily="1" charset="-128"/>
              </a:rPr>
              <a:t>Escalation in future years allowable</a:t>
            </a:r>
          </a:p>
          <a:p>
            <a:pPr marL="402336" lvl="1" indent="0" eaLnBrk="1" hangingPunct="1">
              <a:lnSpc>
                <a:spcPct val="90000"/>
              </a:lnSpc>
              <a:buClr>
                <a:schemeClr val="tx1"/>
              </a:buClr>
              <a:buNone/>
            </a:pPr>
            <a:endParaRPr lang="en-US" sz="1100" dirty="0" smtClean="0">
              <a:ea typeface="ＭＳ Ｐゴシック" pitchFamily="1" charset="-128"/>
            </a:endParaRPr>
          </a:p>
          <a:p>
            <a:pPr lvl="1" eaLnBrk="1" hangingPunct="1">
              <a:lnSpc>
                <a:spcPct val="90000"/>
              </a:lnSpc>
              <a:buClr>
                <a:schemeClr val="tx1"/>
              </a:buClr>
              <a:buFont typeface="Arial" panose="020B0604020202020204" pitchFamily="34" charset="0"/>
              <a:buChar char="•"/>
            </a:pPr>
            <a:r>
              <a:rPr lang="en-US" sz="2200" b="1" dirty="0" smtClean="0">
                <a:solidFill>
                  <a:srgbClr val="C00000"/>
                </a:solidFill>
                <a:ea typeface="ＭＳ Ｐゴシック" pitchFamily="1" charset="-128"/>
              </a:rPr>
              <a:t>Request full needs - current formula will be applied by NIH awarding component at the time of award</a:t>
            </a:r>
          </a:p>
          <a:p>
            <a:pPr indent="-1588" eaLnBrk="1" hangingPunct="1">
              <a:lnSpc>
                <a:spcPct val="90000"/>
              </a:lnSpc>
              <a:buFont typeface="Wingdings" pitchFamily="2" charset="2"/>
              <a:buNone/>
            </a:pPr>
            <a:endParaRPr lang="en-US" sz="2000" dirty="0" smtClean="0">
              <a:ea typeface="ＭＳ Ｐゴシック" pitchFamily="1" charset="-128"/>
            </a:endParaRP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28</a:t>
            </a:fld>
            <a:endParaRPr lang="en-US">
              <a:solidFill>
                <a:srgbClr val="F3F2DC">
                  <a:shade val="50000"/>
                  <a:satMod val="200000"/>
                </a:srgbClr>
              </a:solidFill>
            </a:endParaRPr>
          </a:p>
        </p:txBody>
      </p:sp>
      <p:pic>
        <p:nvPicPr>
          <p:cNvPr id="169989" name="Picture 5" descr="C:\Users\Glenda\AppData\Local\Microsoft\Windows\Temporary Internet Files\Content.IE5\F54XCWS4\MC900389238[1].wmf"/>
          <p:cNvPicPr>
            <a:picLocks noChangeAspect="1" noChangeArrowheads="1"/>
          </p:cNvPicPr>
          <p:nvPr/>
        </p:nvPicPr>
        <p:blipFill>
          <a:blip r:embed="rId3" cstate="print"/>
          <a:srcRect/>
          <a:stretch>
            <a:fillRect/>
          </a:stretch>
        </p:blipFill>
        <p:spPr bwMode="auto">
          <a:xfrm>
            <a:off x="7467600" y="754742"/>
            <a:ext cx="1163117" cy="129177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166688" y="301625"/>
            <a:ext cx="8977312" cy="1204913"/>
          </a:xfrm>
        </p:spPr>
        <p:txBody>
          <a:bodyPr/>
          <a:lstStyle/>
          <a:p>
            <a:pPr eaLnBrk="1" hangingPunct="1"/>
            <a:r>
              <a:rPr lang="en-US" sz="3600" b="1" dirty="0" smtClean="0">
                <a:ea typeface="ＭＳ Ｐゴシック" pitchFamily="1" charset="-128"/>
              </a:rPr>
              <a:t>SF 424 Training Instructions, T. 330</a:t>
            </a:r>
          </a:p>
        </p:txBody>
      </p:sp>
      <p:sp>
        <p:nvSpPr>
          <p:cNvPr id="29699" name="Rectangle 3"/>
          <p:cNvSpPr>
            <a:spLocks noGrp="1" noChangeArrowheads="1"/>
          </p:cNvSpPr>
          <p:nvPr>
            <p:ph idx="4294967295"/>
          </p:nvPr>
        </p:nvSpPr>
        <p:spPr>
          <a:xfrm>
            <a:off x="166689" y="1341438"/>
            <a:ext cx="8782439" cy="5135562"/>
          </a:xfrm>
        </p:spPr>
        <p:txBody>
          <a:bodyPr>
            <a:normAutofit/>
          </a:bodyPr>
          <a:lstStyle/>
          <a:p>
            <a:pPr eaLnBrk="1" hangingPunct="1">
              <a:buClr>
                <a:schemeClr val="tx1"/>
              </a:buClr>
              <a:buFont typeface="Wingdings" pitchFamily="2" charset="2"/>
              <a:buNone/>
            </a:pPr>
            <a:r>
              <a:rPr lang="en-US" sz="2800" b="1" dirty="0" smtClean="0">
                <a:ea typeface="ＭＳ Ｐゴシック" pitchFamily="1" charset="-128"/>
              </a:rPr>
              <a:t>PHS 398 Training Budget  Form</a:t>
            </a:r>
          </a:p>
          <a:p>
            <a:pPr eaLnBrk="1" hangingPunct="1">
              <a:buClr>
                <a:schemeClr val="tx1"/>
              </a:buClr>
              <a:buFont typeface="Wingdings" pitchFamily="2" charset="2"/>
              <a:buNone/>
            </a:pPr>
            <a:endParaRPr lang="en-US" sz="1200" dirty="0" smtClean="0">
              <a:ea typeface="ＭＳ Ｐゴシック" pitchFamily="1" charset="-128"/>
            </a:endParaRPr>
          </a:p>
          <a:p>
            <a:pPr marL="0" indent="0">
              <a:buClr>
                <a:schemeClr val="tx1"/>
              </a:buClr>
              <a:buSzTx/>
              <a:buNone/>
            </a:pPr>
            <a:r>
              <a:rPr lang="en-US" sz="2800" b="1" dirty="0" smtClean="0">
                <a:ea typeface="ＭＳ Ｐゴシック" pitchFamily="1" charset="-128"/>
              </a:rPr>
              <a:t>Part B.  Other Direct Costs - Travel</a:t>
            </a:r>
          </a:p>
          <a:p>
            <a:pPr marL="465138" lvl="2" indent="390525" eaLnBrk="1" hangingPunct="1">
              <a:buClr>
                <a:schemeClr val="tx1"/>
              </a:buClr>
              <a:buSzTx/>
            </a:pPr>
            <a:r>
              <a:rPr lang="en-US" dirty="0" smtClean="0">
                <a:ea typeface="ＭＳ Ｐゴシック" pitchFamily="1" charset="-128"/>
              </a:rPr>
              <a:t>Awarded on a per trainee basis</a:t>
            </a:r>
          </a:p>
          <a:p>
            <a:pPr marL="855663" lvl="2" indent="-390525" eaLnBrk="1" hangingPunct="1">
              <a:buClr>
                <a:schemeClr val="tx1"/>
              </a:buClr>
              <a:buSzTx/>
            </a:pPr>
            <a:r>
              <a:rPr lang="en-US" dirty="0" err="1" smtClean="0">
                <a:ea typeface="ＭＳ Ｐゴシック" pitchFamily="1" charset="-128"/>
              </a:rPr>
              <a:t>Allowability</a:t>
            </a:r>
            <a:r>
              <a:rPr lang="en-US" dirty="0" smtClean="0">
                <a:ea typeface="ＭＳ Ｐゴシック" pitchFamily="1" charset="-128"/>
              </a:rPr>
              <a:t> and amounts vary between institutes – Check the FOA and the Institutes website!</a:t>
            </a:r>
          </a:p>
          <a:p>
            <a:pPr marL="855663" lvl="2" indent="-347663" eaLnBrk="1" hangingPunct="1">
              <a:buClr>
                <a:schemeClr val="tx1"/>
              </a:buClr>
              <a:buSzTx/>
            </a:pPr>
            <a:r>
              <a:rPr lang="en-US" dirty="0" smtClean="0">
                <a:ea typeface="ＭＳ Ｐゴシック" pitchFamily="1" charset="-128"/>
              </a:rPr>
              <a:t>Normally used for travel to scientific meetings </a:t>
            </a:r>
          </a:p>
          <a:p>
            <a:pPr marL="855663" lvl="2" indent="-347663" eaLnBrk="1" hangingPunct="1">
              <a:buClr>
                <a:schemeClr val="tx1"/>
              </a:buClr>
              <a:buSzTx/>
            </a:pPr>
            <a:r>
              <a:rPr lang="en-US" dirty="0" smtClean="0">
                <a:ea typeface="ＭＳ Ｐゴシック" pitchFamily="1" charset="-128"/>
              </a:rPr>
              <a:t>Travel between residence and domestic training site not allowed (with exceptions)</a:t>
            </a:r>
          </a:p>
          <a:p>
            <a:pPr marL="855663" lvl="2" indent="-390525" eaLnBrk="1" hangingPunct="1">
              <a:buClr>
                <a:schemeClr val="tx1"/>
              </a:buClr>
              <a:buSzTx/>
            </a:pPr>
            <a:r>
              <a:rPr lang="en-US" dirty="0" smtClean="0">
                <a:ea typeface="ＭＳ Ｐゴシック" pitchFamily="1" charset="-128"/>
              </a:rPr>
              <a:t>Travel to foreign institutes may be allowable</a:t>
            </a:r>
          </a:p>
          <a:p>
            <a:pPr lvl="3">
              <a:buClr>
                <a:schemeClr val="tx1"/>
              </a:buClr>
              <a:buFont typeface="Arial" panose="020B0604020202020204" pitchFamily="34" charset="0"/>
              <a:buChar char="•"/>
            </a:pPr>
            <a:r>
              <a:rPr lang="en-US" sz="2400" dirty="0" smtClean="0">
                <a:ea typeface="ＭＳ Ｐゴシック" pitchFamily="1" charset="-128"/>
              </a:rPr>
              <a:t>Fly  America/Open Skies</a:t>
            </a:r>
          </a:p>
          <a:p>
            <a:pPr lvl="2" eaLnBrk="1" hangingPunct="1">
              <a:buClr>
                <a:schemeClr val="hlink"/>
              </a:buClr>
              <a:buSzTx/>
            </a:pPr>
            <a:endParaRPr lang="en-US" sz="1800" dirty="0" smtClean="0">
              <a:ea typeface="ＭＳ Ｐゴシック" pitchFamily="1" charset="-128"/>
            </a:endParaRPr>
          </a:p>
          <a:p>
            <a:pPr eaLnBrk="1" hangingPunct="1">
              <a:buFont typeface="Wingdings" pitchFamily="2" charset="2"/>
              <a:buNone/>
            </a:pPr>
            <a:endParaRPr lang="en-US" dirty="0" smtClean="0">
              <a:ea typeface="ＭＳ Ｐゴシック" pitchFamily="1" charset="-128"/>
            </a:endParaRP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29</a:t>
            </a:fld>
            <a:endParaRPr lang="en-US">
              <a:solidFill>
                <a:srgbClr val="F3F2DC">
                  <a:shade val="50000"/>
                  <a:satMod val="200000"/>
                </a:srgbClr>
              </a:solidFill>
            </a:endParaRPr>
          </a:p>
        </p:txBody>
      </p:sp>
      <p:pic>
        <p:nvPicPr>
          <p:cNvPr id="166913" name="Picture 1" descr="C:\Users\Glenda\AppData\Local\Microsoft\Windows\Temporary Internet Files\Content.IE5\9PSJPU8L\MC900441531[1].wmf"/>
          <p:cNvPicPr>
            <a:picLocks noChangeAspect="1" noChangeArrowheads="1"/>
          </p:cNvPicPr>
          <p:nvPr/>
        </p:nvPicPr>
        <p:blipFill>
          <a:blip r:embed="rId3" cstate="print"/>
          <a:srcRect/>
          <a:stretch>
            <a:fillRect/>
          </a:stretch>
        </p:blipFill>
        <p:spPr bwMode="auto">
          <a:xfrm>
            <a:off x="5869564" y="1341581"/>
            <a:ext cx="1914525" cy="110807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titled.bmp"/>
          <p:cNvPicPr>
            <a:picLocks noChangeAspect="1"/>
          </p:cNvPicPr>
          <p:nvPr/>
        </p:nvPicPr>
        <p:blipFill>
          <a:blip r:embed="rId3" cstate="print"/>
          <a:stretch>
            <a:fillRect/>
          </a:stretch>
        </p:blipFill>
        <p:spPr>
          <a:xfrm>
            <a:off x="6172200" y="228600"/>
            <a:ext cx="2771696" cy="3429000"/>
          </a:xfrm>
          <a:prstGeom prst="rect">
            <a:avLst/>
          </a:prstGeom>
        </p:spPr>
      </p:pic>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pPr>
                <a:defRPr/>
              </a:pPr>
              <a:t>3</a:t>
            </a:fld>
            <a:endParaRPr lang="en-US"/>
          </a:p>
        </p:txBody>
      </p:sp>
      <p:sp>
        <p:nvSpPr>
          <p:cNvPr id="7171" name="Content Placeholder 2"/>
          <p:cNvSpPr>
            <a:spLocks noGrp="1"/>
          </p:cNvSpPr>
          <p:nvPr>
            <p:ph idx="4294967295"/>
          </p:nvPr>
        </p:nvSpPr>
        <p:spPr>
          <a:xfrm>
            <a:off x="1528763" y="3873500"/>
            <a:ext cx="7615237" cy="2132013"/>
          </a:xfrm>
        </p:spPr>
        <p:txBody>
          <a:bodyPr>
            <a:normAutofit/>
          </a:bodyPr>
          <a:lstStyle/>
          <a:p>
            <a:pPr>
              <a:buClrTx/>
              <a:buFont typeface="Arial" panose="020B0604020202020204" pitchFamily="34" charset="0"/>
              <a:buChar char="•"/>
            </a:pPr>
            <a:r>
              <a:rPr lang="en-US" sz="2400" dirty="0" smtClean="0">
                <a:ea typeface="ＭＳ Ｐゴシック" pitchFamily="1" charset="-128"/>
              </a:rPr>
              <a:t>Her work led to the Polio vaccine that virtually eliminated the disease</a:t>
            </a:r>
          </a:p>
          <a:p>
            <a:pPr>
              <a:buClrTx/>
              <a:buFont typeface="Arial" panose="020B0604020202020204" pitchFamily="34" charset="0"/>
              <a:buChar char="•"/>
            </a:pPr>
            <a:r>
              <a:rPr lang="en-US" sz="2400" dirty="0" smtClean="0">
                <a:ea typeface="ＭＳ Ｐゴシック" pitchFamily="1" charset="-128"/>
              </a:rPr>
              <a:t>Strong advocate for research training, especially inclusion of underrepresented individuals in science</a:t>
            </a:r>
          </a:p>
          <a:p>
            <a:pPr>
              <a:buClrTx/>
              <a:buFont typeface="Arial" panose="020B0604020202020204" pitchFamily="34" charset="0"/>
              <a:buChar char="•"/>
            </a:pPr>
            <a:r>
              <a:rPr lang="en-US" sz="2400" dirty="0" smtClean="0">
                <a:ea typeface="ＭＳ Ｐゴシック" pitchFamily="1" charset="-128"/>
              </a:rPr>
              <a:t>Congress renamed the program in her honor in 2002</a:t>
            </a:r>
          </a:p>
        </p:txBody>
      </p:sp>
      <p:sp>
        <p:nvSpPr>
          <p:cNvPr id="7170" name="Title 1"/>
          <p:cNvSpPr>
            <a:spLocks noGrp="1"/>
          </p:cNvSpPr>
          <p:nvPr>
            <p:ph type="title" idx="4294967295"/>
          </p:nvPr>
        </p:nvSpPr>
        <p:spPr>
          <a:xfrm>
            <a:off x="467590" y="609600"/>
            <a:ext cx="4714010" cy="1143000"/>
          </a:xfrm>
        </p:spPr>
        <p:txBody>
          <a:bodyPr>
            <a:noAutofit/>
          </a:bodyPr>
          <a:lstStyle/>
          <a:p>
            <a:pPr algn="l"/>
            <a:r>
              <a:rPr lang="en-US" sz="3600" b="1" dirty="0" smtClean="0">
                <a:ea typeface="ＭＳ Ｐゴシック" pitchFamily="1" charset="-128"/>
              </a:rPr>
              <a:t>Ruth L. </a:t>
            </a:r>
            <a:r>
              <a:rPr lang="en-US" sz="3600" b="1" dirty="0" err="1" smtClean="0">
                <a:ea typeface="ＭＳ Ｐゴシック" pitchFamily="1" charset="-128"/>
              </a:rPr>
              <a:t>Kirschstein</a:t>
            </a:r>
            <a:r>
              <a:rPr lang="en-US" sz="3600" b="1" dirty="0" smtClean="0">
                <a:ea typeface="ＭＳ Ｐゴシック" pitchFamily="1" charset="-128"/>
              </a:rPr>
              <a:t/>
            </a:r>
            <a:br>
              <a:rPr lang="en-US" sz="3600" b="1" dirty="0" smtClean="0">
                <a:ea typeface="ＭＳ Ｐゴシック" pitchFamily="1" charset="-128"/>
              </a:rPr>
            </a:br>
            <a:r>
              <a:rPr lang="en-US" sz="3600" b="1" dirty="0" smtClean="0">
                <a:ea typeface="ＭＳ Ｐゴシック" pitchFamily="1" charset="-128"/>
              </a:rPr>
              <a:t>      1927-2009</a:t>
            </a:r>
          </a:p>
        </p:txBody>
      </p:sp>
      <p:sp>
        <p:nvSpPr>
          <p:cNvPr id="9" name="TextBox 8"/>
          <p:cNvSpPr txBox="1"/>
          <p:nvPr/>
        </p:nvSpPr>
        <p:spPr>
          <a:xfrm>
            <a:off x="467591" y="2057400"/>
            <a:ext cx="5382491" cy="1815882"/>
          </a:xfrm>
          <a:prstGeom prst="rect">
            <a:avLst/>
          </a:prstGeom>
          <a:noFill/>
        </p:spPr>
        <p:txBody>
          <a:bodyPr wrap="square" rtlCol="0">
            <a:spAutoFit/>
          </a:bodyPr>
          <a:lstStyle/>
          <a:p>
            <a:pPr marL="457200" indent="-457200">
              <a:buFont typeface="Arial" panose="020B0604020202020204" pitchFamily="34" charset="0"/>
              <a:buChar char="•"/>
            </a:pPr>
            <a:r>
              <a:rPr lang="en-US" sz="2800" u="none" dirty="0" smtClean="0"/>
              <a:t>First female Director of an</a:t>
            </a:r>
          </a:p>
          <a:p>
            <a:r>
              <a:rPr lang="en-US" sz="2800" u="none" dirty="0" smtClean="0"/>
              <a:t>	NIH Institute</a:t>
            </a:r>
          </a:p>
          <a:p>
            <a:pPr marL="457200" indent="-457200">
              <a:buFont typeface="Arial" panose="020B0604020202020204" pitchFamily="34" charset="0"/>
              <a:buChar char="•"/>
            </a:pPr>
            <a:r>
              <a:rPr lang="en-US" sz="2800" u="none" dirty="0" smtClean="0"/>
              <a:t>  Later, Deputy Director and</a:t>
            </a:r>
          </a:p>
          <a:p>
            <a:r>
              <a:rPr lang="en-US" sz="2800" u="none" dirty="0" smtClean="0"/>
              <a:t>        Acting Director of NIH</a:t>
            </a:r>
            <a:endParaRPr lang="en-US" sz="2800" u="non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0" y="228600"/>
            <a:ext cx="8624888" cy="987425"/>
          </a:xfrm>
        </p:spPr>
        <p:txBody>
          <a:bodyPr>
            <a:normAutofit/>
          </a:bodyPr>
          <a:lstStyle/>
          <a:p>
            <a:r>
              <a:rPr lang="en-US" sz="4000" dirty="0" smtClean="0">
                <a:ea typeface="ＭＳ Ｐゴシック" pitchFamily="1" charset="-128"/>
              </a:rPr>
              <a:t>     </a:t>
            </a:r>
            <a:r>
              <a:rPr lang="en-US" sz="3600" b="1" dirty="0" smtClean="0">
                <a:ea typeface="ＭＳ Ｐゴシック" pitchFamily="1" charset="-128"/>
              </a:rPr>
              <a:t>SF 424 Training Instructions, T. 330</a:t>
            </a:r>
          </a:p>
        </p:txBody>
      </p:sp>
      <p:sp>
        <p:nvSpPr>
          <p:cNvPr id="3" name="Content Placeholder 2"/>
          <p:cNvSpPr>
            <a:spLocks noGrp="1"/>
          </p:cNvSpPr>
          <p:nvPr>
            <p:ph idx="4294967295"/>
          </p:nvPr>
        </p:nvSpPr>
        <p:spPr>
          <a:xfrm>
            <a:off x="395288" y="1216025"/>
            <a:ext cx="8748712" cy="4687888"/>
          </a:xfrm>
        </p:spPr>
        <p:txBody>
          <a:bodyPr>
            <a:normAutofit fontScale="92500" lnSpcReduction="20000"/>
          </a:bodyPr>
          <a:lstStyle/>
          <a:p>
            <a:pPr marL="231775" lvl="1" indent="-231775">
              <a:buNone/>
              <a:defRPr/>
            </a:pPr>
            <a:r>
              <a:rPr lang="en-US" sz="3200" b="1" dirty="0">
                <a:ea typeface="ＭＳ Ｐゴシック" pitchFamily="1" charset="-128"/>
              </a:rPr>
              <a:t>Part B.  Other Direct Costs</a:t>
            </a:r>
          </a:p>
          <a:p>
            <a:pPr marL="231775" lvl="1" indent="-231775" eaLnBrk="1" hangingPunct="1">
              <a:buClrTx/>
              <a:buSzTx/>
              <a:buNone/>
              <a:defRPr/>
            </a:pPr>
            <a:endParaRPr lang="en-US" sz="1400" dirty="0" smtClean="0"/>
          </a:p>
          <a:p>
            <a:pPr marL="231775" lvl="1" indent="-231775" eaLnBrk="1" hangingPunct="1">
              <a:buClrTx/>
              <a:buSzTx/>
              <a:buNone/>
              <a:defRPr/>
            </a:pPr>
            <a:r>
              <a:rPr lang="en-US" sz="3000" b="1" dirty="0" smtClean="0"/>
              <a:t>Training Related Expenses (TRE)</a:t>
            </a:r>
          </a:p>
          <a:p>
            <a:pPr marL="342900" lvl="2" indent="-342900" eaLnBrk="1" hangingPunct="1">
              <a:buClrTx/>
              <a:buSzTx/>
              <a:buFont typeface="Arial" panose="020B0604020202020204" pitchFamily="34" charset="0"/>
              <a:buChar char="•"/>
              <a:defRPr/>
            </a:pPr>
            <a:r>
              <a:rPr lang="en-US" sz="2600" dirty="0" smtClean="0"/>
              <a:t>Formula </a:t>
            </a:r>
            <a:r>
              <a:rPr lang="en-US" sz="2600" dirty="0"/>
              <a:t>calculated on a per trainee </a:t>
            </a:r>
            <a:r>
              <a:rPr lang="en-US" sz="2600" dirty="0" smtClean="0"/>
              <a:t>basis </a:t>
            </a:r>
            <a:endParaRPr lang="en-US" sz="2600" dirty="0"/>
          </a:p>
          <a:p>
            <a:pPr marL="342900" lvl="1" indent="-342900">
              <a:lnSpc>
                <a:spcPct val="90000"/>
              </a:lnSpc>
              <a:buFont typeface="Arial" panose="020B0604020202020204" pitchFamily="34" charset="0"/>
              <a:buChar char="•"/>
              <a:defRPr/>
            </a:pPr>
            <a:r>
              <a:rPr lang="en-US" sz="2600" dirty="0" smtClean="0"/>
              <a:t>Currently $4,200 </a:t>
            </a:r>
            <a:r>
              <a:rPr lang="en-US" sz="2600" dirty="0"/>
              <a:t>for </a:t>
            </a:r>
            <a:r>
              <a:rPr lang="en-US" sz="2600" dirty="0" err="1"/>
              <a:t>Predoctoral</a:t>
            </a:r>
            <a:r>
              <a:rPr lang="en-US" sz="2600" dirty="0"/>
              <a:t> </a:t>
            </a:r>
            <a:r>
              <a:rPr lang="en-US" sz="2600" dirty="0" smtClean="0"/>
              <a:t>trainees, $8,850 </a:t>
            </a:r>
            <a:r>
              <a:rPr lang="en-US" sz="2600" dirty="0"/>
              <a:t>for Postdoctoral </a:t>
            </a:r>
            <a:r>
              <a:rPr lang="en-US" sz="2600" dirty="0" smtClean="0"/>
              <a:t>trainees</a:t>
            </a:r>
          </a:p>
          <a:p>
            <a:pPr marL="342900" lvl="2" indent="-342900">
              <a:lnSpc>
                <a:spcPct val="90000"/>
              </a:lnSpc>
              <a:defRPr/>
            </a:pPr>
            <a:r>
              <a:rPr lang="en-US" sz="2600" dirty="0" smtClean="0"/>
              <a:t>Awarded as a lump sum</a:t>
            </a:r>
            <a:endParaRPr lang="en-US" sz="2600" dirty="0"/>
          </a:p>
          <a:p>
            <a:pPr marL="914400" lvl="1" indent="-547688" eaLnBrk="1" fontAlgn="auto" hangingPunct="1">
              <a:lnSpc>
                <a:spcPct val="90000"/>
              </a:lnSpc>
              <a:spcAft>
                <a:spcPts val="0"/>
              </a:spcAft>
              <a:buClrTx/>
              <a:buFont typeface="Wingdings 2"/>
              <a:buNone/>
              <a:defRPr/>
            </a:pPr>
            <a:endParaRPr lang="en-US" sz="1300" dirty="0"/>
          </a:p>
          <a:p>
            <a:pPr marL="365760" lvl="1" indent="0" eaLnBrk="1" fontAlgn="auto" hangingPunct="1">
              <a:lnSpc>
                <a:spcPct val="90000"/>
              </a:lnSpc>
              <a:spcAft>
                <a:spcPts val="0"/>
              </a:spcAft>
              <a:buClrTx/>
              <a:buFont typeface="Wingdings" pitchFamily="2" charset="2"/>
              <a:buNone/>
              <a:defRPr/>
            </a:pPr>
            <a:r>
              <a:rPr lang="en-US" sz="2400" dirty="0" smtClean="0"/>
              <a:t>	</a:t>
            </a:r>
            <a:r>
              <a:rPr lang="en-US" sz="2400" u="sng" dirty="0" smtClean="0"/>
              <a:t>May </a:t>
            </a:r>
            <a:r>
              <a:rPr lang="en-US" sz="2400" u="sng" dirty="0"/>
              <a:t>be used for</a:t>
            </a:r>
            <a:r>
              <a:rPr lang="en-US" sz="2400" dirty="0"/>
              <a:t>:</a:t>
            </a:r>
          </a:p>
          <a:p>
            <a:pPr marL="640080" lvl="1" indent="-274320" eaLnBrk="1" fontAlgn="auto" hangingPunct="1">
              <a:lnSpc>
                <a:spcPct val="90000"/>
              </a:lnSpc>
              <a:spcAft>
                <a:spcPts val="0"/>
              </a:spcAft>
              <a:buClrTx/>
              <a:buFont typeface="Wingdings 2"/>
              <a:buNone/>
              <a:defRPr/>
            </a:pPr>
            <a:r>
              <a:rPr lang="en-US" sz="2400" dirty="0"/>
              <a:t>	</a:t>
            </a:r>
            <a:r>
              <a:rPr lang="en-US" sz="2400" dirty="0" smtClean="0"/>
              <a:t>	health insurance</a:t>
            </a:r>
            <a:r>
              <a:rPr lang="en-US" sz="2400" dirty="0"/>
              <a:t>	</a:t>
            </a:r>
            <a:r>
              <a:rPr lang="en-US" sz="2400" dirty="0" smtClean="0"/>
              <a:t>				staff </a:t>
            </a:r>
            <a:r>
              <a:rPr lang="en-US" sz="2400" dirty="0"/>
              <a:t>travel</a:t>
            </a:r>
          </a:p>
          <a:p>
            <a:pPr marL="640080" lvl="1" indent="-274320" eaLnBrk="1" fontAlgn="auto" hangingPunct="1">
              <a:lnSpc>
                <a:spcPct val="90000"/>
              </a:lnSpc>
              <a:spcAft>
                <a:spcPts val="0"/>
              </a:spcAft>
              <a:buClrTx/>
              <a:buFont typeface="Wingdings 2"/>
              <a:buNone/>
              <a:defRPr/>
            </a:pPr>
            <a:r>
              <a:rPr lang="en-US" sz="2400" dirty="0"/>
              <a:t>	</a:t>
            </a:r>
            <a:r>
              <a:rPr lang="en-US" sz="2400" dirty="0" smtClean="0"/>
              <a:t>	PD/PI and/or staff salaries			equipment</a:t>
            </a:r>
            <a:endParaRPr lang="en-US" sz="2400" dirty="0"/>
          </a:p>
          <a:p>
            <a:pPr marL="640080" lvl="1" indent="-274320" eaLnBrk="1" fontAlgn="auto" hangingPunct="1">
              <a:lnSpc>
                <a:spcPct val="90000"/>
              </a:lnSpc>
              <a:spcAft>
                <a:spcPts val="0"/>
              </a:spcAft>
              <a:buClrTx/>
              <a:buFont typeface="Wingdings 2"/>
              <a:buNone/>
              <a:defRPr/>
            </a:pPr>
            <a:r>
              <a:rPr lang="en-US" sz="2400" dirty="0"/>
              <a:t>	</a:t>
            </a:r>
            <a:r>
              <a:rPr lang="en-US" sz="2400" dirty="0" smtClean="0"/>
              <a:t>	consultant </a:t>
            </a:r>
            <a:r>
              <a:rPr lang="en-US" sz="2400" dirty="0"/>
              <a:t>costs		</a:t>
            </a:r>
            <a:r>
              <a:rPr lang="en-US" sz="2400" dirty="0" smtClean="0"/>
              <a:t>				research </a:t>
            </a:r>
            <a:r>
              <a:rPr lang="en-US" sz="2400" dirty="0"/>
              <a:t>supplies</a:t>
            </a:r>
          </a:p>
          <a:p>
            <a:pPr marL="640080" lvl="1" indent="-274320" eaLnBrk="1" fontAlgn="auto" hangingPunct="1">
              <a:lnSpc>
                <a:spcPct val="90000"/>
              </a:lnSpc>
              <a:spcAft>
                <a:spcPts val="0"/>
              </a:spcAft>
              <a:buClrTx/>
              <a:buFont typeface="Wingdings 2"/>
              <a:buNone/>
              <a:defRPr/>
            </a:pPr>
            <a:r>
              <a:rPr lang="en-US" sz="2400" dirty="0"/>
              <a:t>	</a:t>
            </a:r>
            <a:r>
              <a:rPr lang="en-US" sz="2400" dirty="0" smtClean="0"/>
              <a:t>	other </a:t>
            </a:r>
            <a:r>
              <a:rPr lang="en-US" sz="2400" dirty="0"/>
              <a:t>expenses directly related to the training </a:t>
            </a:r>
            <a:r>
              <a:rPr lang="en-US" sz="2400" dirty="0" smtClean="0"/>
              <a:t>program</a:t>
            </a:r>
          </a:p>
          <a:p>
            <a:pPr marL="640080" lvl="1" indent="-274320" eaLnBrk="1" fontAlgn="auto" hangingPunct="1">
              <a:lnSpc>
                <a:spcPct val="90000"/>
              </a:lnSpc>
              <a:spcAft>
                <a:spcPts val="0"/>
              </a:spcAft>
              <a:buClrTx/>
              <a:buFont typeface="Wingdings 2"/>
              <a:buNone/>
              <a:defRPr/>
            </a:pPr>
            <a:endParaRPr lang="en-US" sz="1300" dirty="0" smtClean="0"/>
          </a:p>
          <a:p>
            <a:pPr marL="347663" lvl="1" indent="-347663" eaLnBrk="1" fontAlgn="auto" hangingPunct="1">
              <a:lnSpc>
                <a:spcPct val="90000"/>
              </a:lnSpc>
              <a:spcAft>
                <a:spcPts val="0"/>
              </a:spcAft>
              <a:buClrTx/>
              <a:buSzPct val="100000"/>
              <a:buFont typeface="Arial" panose="020B0604020202020204" pitchFamily="34" charset="0"/>
              <a:buChar char="•"/>
              <a:defRPr/>
            </a:pPr>
            <a:r>
              <a:rPr lang="en-US" sz="2400" dirty="0" smtClean="0"/>
              <a:t>Current </a:t>
            </a:r>
            <a:r>
              <a:rPr lang="en-US" sz="2400" dirty="0"/>
              <a:t>TRE level will be applied at time of award</a:t>
            </a:r>
          </a:p>
          <a:p>
            <a:pPr marL="514350" lvl="1" indent="0" eaLnBrk="1" hangingPunct="1">
              <a:buFont typeface="Wingdings" pitchFamily="2" charset="2"/>
              <a:buNone/>
              <a:defRPr/>
            </a:pPr>
            <a:endParaRPr lang="en-US" sz="2400" dirty="0" smtClean="0"/>
          </a:p>
          <a:p>
            <a:pPr>
              <a:defRPr/>
            </a:pPr>
            <a:endParaRPr lang="en-US" dirty="0">
              <a:ea typeface="+mn-ea"/>
              <a:cs typeface="+mn-cs"/>
            </a:endParaRP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30</a:t>
            </a:fld>
            <a:endParaRPr lang="en-US">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0" y="274638"/>
            <a:ext cx="6084888" cy="1143000"/>
          </a:xfrm>
        </p:spPr>
        <p:txBody>
          <a:bodyPr/>
          <a:lstStyle/>
          <a:p>
            <a:pPr eaLnBrk="1" hangingPunct="1"/>
            <a:r>
              <a:rPr lang="en-US" sz="4000" dirty="0" smtClean="0">
                <a:ea typeface="ＭＳ Ｐゴシック" pitchFamily="1" charset="-128"/>
              </a:rPr>
              <a:t>    </a:t>
            </a:r>
            <a:r>
              <a:rPr lang="en-US" sz="3600" b="1" dirty="0" smtClean="0">
                <a:ea typeface="ＭＳ Ｐゴシック" pitchFamily="1" charset="-128"/>
              </a:rPr>
              <a:t>Remember!!</a:t>
            </a:r>
          </a:p>
        </p:txBody>
      </p:sp>
      <p:sp>
        <p:nvSpPr>
          <p:cNvPr id="31747" name="Rectangle 3"/>
          <p:cNvSpPr>
            <a:spLocks noGrp="1" noChangeArrowheads="1"/>
          </p:cNvSpPr>
          <p:nvPr>
            <p:ph idx="4294967295"/>
          </p:nvPr>
        </p:nvSpPr>
        <p:spPr>
          <a:xfrm>
            <a:off x="254833" y="1824038"/>
            <a:ext cx="8754256" cy="4348162"/>
          </a:xfrm>
        </p:spPr>
        <p:txBody>
          <a:bodyPr>
            <a:normAutofit/>
          </a:bodyPr>
          <a:lstStyle/>
          <a:p>
            <a:pPr eaLnBrk="1" hangingPunct="1">
              <a:buClrTx/>
              <a:buFont typeface="Wingdings" pitchFamily="2" charset="2"/>
              <a:buNone/>
            </a:pPr>
            <a:r>
              <a:rPr lang="en-US" sz="2800" b="1" dirty="0" smtClean="0">
                <a:ea typeface="ＭＳ Ｐゴシック" pitchFamily="1" charset="-128"/>
              </a:rPr>
              <a:t>Health insurance/fees – part of Training Related Expenses</a:t>
            </a:r>
          </a:p>
          <a:p>
            <a:pPr lvl="1" eaLnBrk="1" hangingPunct="1">
              <a:buClrTx/>
              <a:buFont typeface="Arial" panose="020B0604020202020204" pitchFamily="34" charset="0"/>
              <a:buChar char="•"/>
            </a:pPr>
            <a:r>
              <a:rPr lang="en-US" dirty="0" smtClean="0">
                <a:ea typeface="ＭＳ Ｐゴシック" pitchFamily="1" charset="-128"/>
              </a:rPr>
              <a:t>Can be re-budgeted </a:t>
            </a:r>
          </a:p>
          <a:p>
            <a:pPr lvl="1" eaLnBrk="1" hangingPunct="1">
              <a:buClrTx/>
              <a:buFont typeface="Arial" panose="020B0604020202020204" pitchFamily="34" charset="0"/>
              <a:buChar char="•"/>
            </a:pPr>
            <a:r>
              <a:rPr lang="en-US" dirty="0" smtClean="0">
                <a:ea typeface="ＭＳ Ｐゴシック" pitchFamily="1" charset="-128"/>
              </a:rPr>
              <a:t>Family coverage is an allowable expense</a:t>
            </a:r>
          </a:p>
          <a:p>
            <a:pPr lvl="1">
              <a:buClrTx/>
              <a:buFont typeface="Arial" panose="020B0604020202020204" pitchFamily="34" charset="0"/>
              <a:buChar char="•"/>
            </a:pPr>
            <a:r>
              <a:rPr lang="en-US" dirty="0">
                <a:ea typeface="ＭＳ Ｐゴシック" pitchFamily="1" charset="-128"/>
              </a:rPr>
              <a:t>NIH will not award supplemental funding for family </a:t>
            </a:r>
            <a:r>
              <a:rPr lang="en-US" dirty="0" smtClean="0">
                <a:ea typeface="ＭＳ Ｐゴシック" pitchFamily="1" charset="-128"/>
              </a:rPr>
              <a:t>coverage</a:t>
            </a:r>
            <a:endParaRPr lang="en-US" dirty="0">
              <a:ea typeface="ＭＳ Ｐゴシック" pitchFamily="1" charset="-128"/>
            </a:endParaRPr>
          </a:p>
          <a:p>
            <a:pPr lvl="1" eaLnBrk="1" hangingPunct="1">
              <a:buClrTx/>
            </a:pPr>
            <a:endParaRPr lang="en-US" sz="2400" dirty="0" smtClean="0">
              <a:ea typeface="ＭＳ Ｐゴシック" pitchFamily="1" charset="-128"/>
            </a:endParaRPr>
          </a:p>
          <a:p>
            <a:pPr eaLnBrk="1" hangingPunct="1"/>
            <a:endParaRPr lang="en-US" sz="2400" dirty="0" smtClean="0">
              <a:ea typeface="ＭＳ Ｐゴシック" pitchFamily="1" charset="-128"/>
            </a:endParaRP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31</a:t>
            </a:fld>
            <a:endParaRPr lang="en-US">
              <a:solidFill>
                <a:srgbClr val="F3F2DC">
                  <a:shade val="50000"/>
                  <a:satMod val="200000"/>
                </a:srgbClr>
              </a:solidFill>
            </a:endParaRPr>
          </a:p>
        </p:txBody>
      </p:sp>
      <p:pic>
        <p:nvPicPr>
          <p:cNvPr id="187394" name="Picture 2" descr="C:\Documents and Settings\bkavanaugh\Local Settings\Temporary Internet Files\Content.IE5\0AHE5MBT\MC900151699[1].wmf"/>
          <p:cNvPicPr>
            <a:picLocks noChangeAspect="1" noChangeArrowheads="1"/>
          </p:cNvPicPr>
          <p:nvPr/>
        </p:nvPicPr>
        <p:blipFill>
          <a:blip r:embed="rId3" cstate="print"/>
          <a:srcRect/>
          <a:stretch>
            <a:fillRect/>
          </a:stretch>
        </p:blipFill>
        <p:spPr bwMode="auto">
          <a:xfrm>
            <a:off x="6324600" y="304800"/>
            <a:ext cx="2362199" cy="1518557"/>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7"/>
          <p:cNvSpPr>
            <a:spLocks noGrp="1" noChangeArrowheads="1"/>
          </p:cNvSpPr>
          <p:nvPr>
            <p:ph type="title" idx="4294967295"/>
          </p:nvPr>
        </p:nvSpPr>
        <p:spPr>
          <a:xfrm>
            <a:off x="0" y="617538"/>
            <a:ext cx="8593138" cy="1143000"/>
          </a:xfrm>
        </p:spPr>
        <p:txBody>
          <a:bodyPr>
            <a:noAutofit/>
          </a:bodyPr>
          <a:lstStyle/>
          <a:p>
            <a:pPr eaLnBrk="1" hangingPunct="1"/>
            <a:r>
              <a:rPr lang="en-US" sz="3600" b="1" dirty="0" smtClean="0">
                <a:ea typeface="ＭＳ Ｐゴシック" pitchFamily="1" charset="-128"/>
              </a:rPr>
              <a:t>NRSA Stipend &amp; Other Budgetary Levels Effective for FY 2016 (Appendix A)</a:t>
            </a:r>
          </a:p>
        </p:txBody>
      </p:sp>
      <p:graphicFrame>
        <p:nvGraphicFramePr>
          <p:cNvPr id="355332" name="Group 4"/>
          <p:cNvGraphicFramePr>
            <a:graphicFrameLocks noGrp="1"/>
          </p:cNvGraphicFramePr>
          <p:nvPr>
            <p:ph type="tbl" idx="4294967295"/>
            <p:extLst>
              <p:ext uri="{D42A27DB-BD31-4B8C-83A1-F6EECF244321}">
                <p14:modId xmlns:p14="http://schemas.microsoft.com/office/powerpoint/2010/main" val="1844940168"/>
              </p:ext>
            </p:extLst>
          </p:nvPr>
        </p:nvGraphicFramePr>
        <p:xfrm>
          <a:off x="959370" y="2017713"/>
          <a:ext cx="7202775" cy="4313962"/>
        </p:xfrm>
        <a:graphic>
          <a:graphicData uri="http://schemas.openxmlformats.org/drawingml/2006/table">
            <a:tbl>
              <a:tblPr/>
              <a:tblGrid>
                <a:gridCol w="2299415"/>
                <a:gridCol w="2302358"/>
                <a:gridCol w="2601002"/>
              </a:tblGrid>
              <a:tr h="488950">
                <a:tc gridSpan="3">
                  <a:txBody>
                    <a:bodyPr/>
                    <a:lstStyle/>
                    <a:p>
                      <a:pPr marL="0" marR="0" lvl="0" indent="0" algn="l" defTabSz="914400" rtl="0" eaLnBrk="1" fontAlgn="t" latinLnBrk="0" hangingPunct="1">
                        <a:lnSpc>
                          <a:spcPct val="100000"/>
                        </a:lnSpc>
                        <a:spcBef>
                          <a:spcPct val="0"/>
                        </a:spcBef>
                        <a:spcAft>
                          <a:spcPct val="0"/>
                        </a:spcAft>
                        <a:buClr>
                          <a:schemeClr val="folHlink"/>
                        </a:buClr>
                        <a:buSzPct val="60000"/>
                        <a:buFontTx/>
                        <a:buNone/>
                        <a:tabLst/>
                      </a:pPr>
                      <a:r>
                        <a:rPr kumimoji="0" lang="en-US" sz="2000" b="1" i="0" u="none" strike="noStrike" cap="none" normalizeH="0" baseline="0" dirty="0" smtClean="0">
                          <a:ln>
                            <a:noFill/>
                          </a:ln>
                          <a:solidFill>
                            <a:srgbClr val="000000"/>
                          </a:solidFill>
                          <a:effectLst/>
                          <a:latin typeface="Arial" pitchFamily="34" charset="0"/>
                          <a:ea typeface="ＭＳ Ｐゴシック" pitchFamily="1" charset="-128"/>
                        </a:rPr>
                        <a:t>Institutional Training Grants </a:t>
                      </a:r>
                    </a:p>
                  </a:txBody>
                  <a:tcPr marL="8775" marR="8775" marT="877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88937">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Tx/>
                        <a:buNone/>
                        <a:tabLst/>
                      </a:pPr>
                      <a:r>
                        <a:rPr kumimoji="0" lang="en-US" sz="1600" b="1" i="0" u="none" strike="noStrike" cap="none" normalizeH="0" baseline="0" dirty="0" smtClean="0">
                          <a:ln>
                            <a:noFill/>
                          </a:ln>
                          <a:solidFill>
                            <a:srgbClr val="000000"/>
                          </a:solidFill>
                          <a:effectLst/>
                          <a:latin typeface="Arial" pitchFamily="34" charset="0"/>
                          <a:ea typeface="ＭＳ Ｐゴシック" pitchFamily="1" charset="-128"/>
                        </a:rPr>
                        <a:t>Award Category</a:t>
                      </a:r>
                    </a:p>
                  </a:txBody>
                  <a:tcPr marL="8775" marR="8775" marT="877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Tx/>
                        <a:buNone/>
                        <a:tabLst/>
                      </a:pPr>
                      <a:r>
                        <a:rPr kumimoji="0" lang="en-US" sz="1600" b="1" i="0" u="none" strike="noStrike" cap="none" normalizeH="0" baseline="0" dirty="0" err="1" smtClean="0">
                          <a:ln>
                            <a:noFill/>
                          </a:ln>
                          <a:solidFill>
                            <a:srgbClr val="000000"/>
                          </a:solidFill>
                          <a:effectLst/>
                          <a:latin typeface="Arial" pitchFamily="34" charset="0"/>
                          <a:ea typeface="ＭＳ Ｐゴシック" pitchFamily="1" charset="-128"/>
                        </a:rPr>
                        <a:t>Predoctoral</a:t>
                      </a:r>
                      <a:endParaRPr kumimoji="0" lang="en-US" sz="1600" b="1" i="0" u="none" strike="noStrike" cap="none" normalizeH="0" baseline="0" dirty="0" smtClean="0">
                        <a:ln>
                          <a:noFill/>
                        </a:ln>
                        <a:solidFill>
                          <a:srgbClr val="000000"/>
                        </a:solidFill>
                        <a:effectLst/>
                        <a:latin typeface="Arial" pitchFamily="34" charset="0"/>
                        <a:ea typeface="ＭＳ Ｐゴシック" pitchFamily="1" charset="-128"/>
                      </a:endParaRPr>
                    </a:p>
                  </a:txBody>
                  <a:tcPr marL="8775" marR="8775" marT="877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Tx/>
                        <a:buNone/>
                        <a:tabLst/>
                      </a:pPr>
                      <a:r>
                        <a:rPr kumimoji="0" lang="en-US" sz="1600" b="1" i="0" u="none" strike="noStrike" cap="none" normalizeH="0" baseline="0" dirty="0" smtClean="0">
                          <a:ln>
                            <a:noFill/>
                          </a:ln>
                          <a:solidFill>
                            <a:srgbClr val="000000"/>
                          </a:solidFill>
                          <a:effectLst/>
                          <a:latin typeface="Arial" pitchFamily="34" charset="0"/>
                          <a:ea typeface="ＭＳ Ｐゴシック" pitchFamily="1" charset="-128"/>
                        </a:rPr>
                        <a:t>Postdoctoral</a:t>
                      </a:r>
                    </a:p>
                  </a:txBody>
                  <a:tcPr marL="8775" marR="8775" marT="877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t" latinLnBrk="0" hangingPunct="1">
                        <a:lnSpc>
                          <a:spcPct val="100000"/>
                        </a:lnSpc>
                        <a:spcBef>
                          <a:spcPct val="0"/>
                        </a:spcBef>
                        <a:spcAft>
                          <a:spcPct val="0"/>
                        </a:spcAft>
                        <a:buClr>
                          <a:schemeClr val="folHlink"/>
                        </a:buClr>
                        <a:buSzPct val="60000"/>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pitchFamily="1" charset="-128"/>
                        </a:rPr>
                        <a:t>Stipend (FY15)</a:t>
                      </a:r>
                    </a:p>
                  </a:txBody>
                  <a:tcPr marL="8775" marR="8775" marT="877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pitchFamily="1" charset="-128"/>
                        </a:rPr>
                        <a:t>$23,376</a:t>
                      </a:r>
                    </a:p>
                  </a:txBody>
                  <a:tcPr marL="8775" marR="8775" marT="877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pitchFamily="1" charset="-128"/>
                        </a:rPr>
                        <a:t>$43,692-$57,504</a:t>
                      </a:r>
                    </a:p>
                  </a:txBody>
                  <a:tcPr marL="8775" marR="8775" marT="877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80988">
                <a:tc rowSpan="3">
                  <a:txBody>
                    <a:bodyPr/>
                    <a:lstStyle/>
                    <a:p>
                      <a:pPr marL="0" marR="0" lvl="0" indent="0" algn="l" defTabSz="914400" rtl="0" eaLnBrk="1" fontAlgn="t" latinLnBrk="0" hangingPunct="1">
                        <a:lnSpc>
                          <a:spcPct val="100000"/>
                        </a:lnSpc>
                        <a:spcBef>
                          <a:spcPct val="0"/>
                        </a:spcBef>
                        <a:spcAft>
                          <a:spcPct val="0"/>
                        </a:spcAft>
                        <a:buClr>
                          <a:schemeClr val="folHlink"/>
                        </a:buClr>
                        <a:buSzPct val="60000"/>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pitchFamily="1" charset="-128"/>
                        </a:rPr>
                        <a:t>Tuition/Fees</a:t>
                      </a:r>
                    </a:p>
                  </a:txBody>
                  <a:tcPr marL="8775" marR="8775" marT="877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1" charset="-128"/>
                        </a:rPr>
                        <a:t>60% up to $16,000</a:t>
                      </a:r>
                    </a:p>
                  </a:txBody>
                  <a:tcPr marL="8775" marR="8775" marT="877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1" charset="-128"/>
                        </a:rPr>
                        <a:t>60% up to $4,500</a:t>
                      </a:r>
                    </a:p>
                  </a:txBody>
                  <a:tcPr marL="8775" marR="8775" marT="877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r h="263525">
                <a:tc vMerge="1">
                  <a:txBody>
                    <a:bodyPr/>
                    <a:lstStyle/>
                    <a:p>
                      <a:endParaRPr lang="en-US"/>
                    </a:p>
                  </a:txBody>
                  <a:tcPr/>
                </a:tc>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Tx/>
                        <a:buNone/>
                        <a:tabLst/>
                      </a:pPr>
                      <a:r>
                        <a:rPr kumimoji="0" lang="en-US" sz="1600" b="0" i="0" u="none" strike="noStrike" cap="none" normalizeH="0" baseline="0" smtClean="0">
                          <a:ln>
                            <a:noFill/>
                          </a:ln>
                          <a:solidFill>
                            <a:srgbClr val="000000"/>
                          </a:solidFill>
                          <a:effectLst/>
                          <a:latin typeface="Tahoma" pitchFamily="34" charset="0"/>
                          <a:ea typeface="ＭＳ Ｐゴシック" pitchFamily="1" charset="-128"/>
                        </a:rPr>
                        <a:t> </a:t>
                      </a:r>
                    </a:p>
                  </a:txBody>
                  <a:tcPr marL="8775" marR="8775" marT="877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Tx/>
                        <a:buNone/>
                        <a:tabLst/>
                      </a:pPr>
                      <a:r>
                        <a:rPr kumimoji="0" lang="en-US" sz="1600" b="0" i="0" u="none" strike="noStrike" cap="none" normalizeH="0" baseline="0" smtClean="0">
                          <a:ln>
                            <a:noFill/>
                          </a:ln>
                          <a:solidFill>
                            <a:srgbClr val="000000"/>
                          </a:solidFill>
                          <a:effectLst/>
                          <a:latin typeface="Tahoma" pitchFamily="34" charset="0"/>
                          <a:ea typeface="ＭＳ Ｐゴシック" pitchFamily="1" charset="-128"/>
                        </a:rPr>
                        <a:t> </a:t>
                      </a:r>
                    </a:p>
                  </a:txBody>
                  <a:tcPr marL="8775" marR="8775" marT="877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r>
              <a:tr h="509588">
                <a:tc vMerge="1">
                  <a:txBody>
                    <a:bodyPr/>
                    <a:lstStyle/>
                    <a:p>
                      <a:endParaRPr lang="en-US"/>
                    </a:p>
                  </a:txBody>
                  <a:tcPr/>
                </a:tc>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1" charset="-128"/>
                        </a:rPr>
                        <a:t>60% up to $21,000 for dual degree</a:t>
                      </a:r>
                    </a:p>
                  </a:txBody>
                  <a:tcPr marL="8775" marR="8775" marT="877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pitchFamily="1" charset="-128"/>
                        </a:rPr>
                        <a:t>60% up to $16,000 for additional degree</a:t>
                      </a:r>
                    </a:p>
                  </a:txBody>
                  <a:tcPr marL="8775" marR="8775" marT="877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r>
              <a:tr h="280988">
                <a:tc rowSpan="3">
                  <a:txBody>
                    <a:bodyPr/>
                    <a:lstStyle/>
                    <a:p>
                      <a:pPr marL="0" marR="0" lvl="0" indent="0" algn="l" defTabSz="914400" rtl="0" eaLnBrk="1" fontAlgn="t" latinLnBrk="0" hangingPunct="1">
                        <a:lnSpc>
                          <a:spcPct val="100000"/>
                        </a:lnSpc>
                        <a:spcBef>
                          <a:spcPct val="0"/>
                        </a:spcBef>
                        <a:spcAft>
                          <a:spcPct val="0"/>
                        </a:spcAft>
                        <a:buClr>
                          <a:schemeClr val="folHlink"/>
                        </a:buClr>
                        <a:buSzPct val="60000"/>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1" charset="-128"/>
                        </a:rPr>
                        <a:t>Training Related Expenses</a:t>
                      </a:r>
                    </a:p>
                  </a:txBody>
                  <a:tcPr marL="8775" marR="8775" marT="877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1" charset="-128"/>
                        </a:rPr>
                        <a:t>$4,200 </a:t>
                      </a:r>
                    </a:p>
                  </a:txBody>
                  <a:tcPr marL="8775" marR="8775" marT="877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pitchFamily="1" charset="-128"/>
                        </a:rPr>
                        <a:t>$8,850 </a:t>
                      </a:r>
                    </a:p>
                  </a:txBody>
                  <a:tcPr marL="8775" marR="8775" marT="877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r h="261938">
                <a:tc vMerge="1">
                  <a:txBody>
                    <a:bodyPr/>
                    <a:lstStyle/>
                    <a:p>
                      <a:endParaRPr lang="en-US"/>
                    </a:p>
                  </a:txBody>
                  <a:tcPr/>
                </a:tc>
                <a:tc>
                  <a:txBody>
                    <a:bodyPr/>
                    <a:lstStyle/>
                    <a:p>
                      <a:pPr marL="0" marR="0" lvl="0" indent="0" algn="l" defTabSz="914400" rtl="0" eaLnBrk="1" fontAlgn="t" latinLnBrk="0" hangingPunct="1">
                        <a:lnSpc>
                          <a:spcPct val="100000"/>
                        </a:lnSpc>
                        <a:spcBef>
                          <a:spcPct val="0"/>
                        </a:spcBef>
                        <a:spcAft>
                          <a:spcPct val="0"/>
                        </a:spcAft>
                        <a:buClr>
                          <a:schemeClr val="folHlink"/>
                        </a:buClr>
                        <a:buSzPct val="60000"/>
                        <a:buFontTx/>
                        <a:buNone/>
                        <a:tabLst/>
                      </a:pPr>
                      <a:r>
                        <a:rPr kumimoji="0" lang="en-US" sz="1600" b="0" i="0" u="none" strike="noStrike" cap="none" normalizeH="0" baseline="0" dirty="0" smtClean="0">
                          <a:ln>
                            <a:noFill/>
                          </a:ln>
                          <a:solidFill>
                            <a:srgbClr val="000000"/>
                          </a:solidFill>
                          <a:effectLst/>
                          <a:latin typeface="Tahoma" pitchFamily="34" charset="0"/>
                          <a:ea typeface="ＭＳ Ｐゴシック" pitchFamily="1" charset="-128"/>
                        </a:rPr>
                        <a:t> </a:t>
                      </a:r>
                    </a:p>
                  </a:txBody>
                  <a:tcPr marL="8775" marR="8775" marT="877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Tx/>
                        <a:buNone/>
                        <a:tabLst/>
                      </a:pPr>
                      <a:r>
                        <a:rPr kumimoji="0" lang="en-US" sz="1600" b="0" i="0" u="none" strike="noStrike" cap="none" normalizeH="0" baseline="0" smtClean="0">
                          <a:ln>
                            <a:noFill/>
                          </a:ln>
                          <a:solidFill>
                            <a:srgbClr val="000000"/>
                          </a:solidFill>
                          <a:effectLst/>
                          <a:latin typeface="Tahoma" pitchFamily="34" charset="0"/>
                          <a:ea typeface="ＭＳ Ｐゴシック" pitchFamily="1" charset="-128"/>
                        </a:rPr>
                        <a:t> </a:t>
                      </a:r>
                    </a:p>
                  </a:txBody>
                  <a:tcPr marL="8775" marR="8775" marT="877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r>
              <a:tr h="282575">
                <a:tc vMerge="1">
                  <a:txBody>
                    <a:bodyPr/>
                    <a:lstStyle/>
                    <a:p>
                      <a:endParaRPr lang="en-US"/>
                    </a:p>
                  </a:txBody>
                  <a:tcPr/>
                </a:tc>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1" charset="-128"/>
                        </a:rPr>
                        <a:t>(includes health insurance)</a:t>
                      </a:r>
                    </a:p>
                  </a:txBody>
                  <a:tcPr marL="8775" marR="8775" marT="877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1" charset="-128"/>
                        </a:rPr>
                        <a:t>(includes health insurance)</a:t>
                      </a:r>
                    </a:p>
                  </a:txBody>
                  <a:tcPr marL="8775" marR="8775" marT="877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t" latinLnBrk="0" hangingPunct="1">
                        <a:lnSpc>
                          <a:spcPct val="100000"/>
                        </a:lnSpc>
                        <a:spcBef>
                          <a:spcPct val="0"/>
                        </a:spcBef>
                        <a:spcAft>
                          <a:spcPct val="0"/>
                        </a:spcAft>
                        <a:buClr>
                          <a:schemeClr val="folHlink"/>
                        </a:buClr>
                        <a:buSzPct val="60000"/>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1" charset="-128"/>
                        </a:rPr>
                        <a:t>Trainee Travel</a:t>
                      </a:r>
                    </a:p>
                  </a:txBody>
                  <a:tcPr marL="8775" marR="8775" marT="877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rowSpan="2" gridSpan="2">
                  <a:txBody>
                    <a:bodyPr/>
                    <a:lstStyle/>
                    <a:p>
                      <a:pPr marL="0" marR="0" lvl="0" indent="0" algn="l" defTabSz="914400" rtl="0" eaLnBrk="1" fontAlgn="t" latinLnBrk="0" hangingPunct="1">
                        <a:lnSpc>
                          <a:spcPct val="100000"/>
                        </a:lnSpc>
                        <a:spcBef>
                          <a:spcPct val="0"/>
                        </a:spcBef>
                        <a:spcAft>
                          <a:spcPct val="0"/>
                        </a:spcAft>
                        <a:buClr>
                          <a:schemeClr val="folHlink"/>
                        </a:buClr>
                        <a:buSzPct val="60000"/>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1" charset="-128"/>
                        </a:rPr>
                        <a:t>$400 - $1,000 (typical range; varies by NIH awarding component)</a:t>
                      </a:r>
                    </a:p>
                  </a:txBody>
                  <a:tcPr marL="8775" marR="8775" marT="877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n-US"/>
                    </a:p>
                  </a:txBody>
                  <a:tcPr/>
                </a:tc>
              </a:tr>
              <a:tr h="280988">
                <a:tc>
                  <a:txBody>
                    <a:bodyPr/>
                    <a:lstStyle/>
                    <a:p>
                      <a:pPr marL="0" marR="0" lvl="0" indent="0" algn="l" defTabSz="914400" rtl="0" eaLnBrk="1" fontAlgn="t" latinLnBrk="0" hangingPunct="1">
                        <a:lnSpc>
                          <a:spcPct val="100000"/>
                        </a:lnSpc>
                        <a:spcBef>
                          <a:spcPct val="0"/>
                        </a:spcBef>
                        <a:spcAft>
                          <a:spcPct val="0"/>
                        </a:spcAft>
                        <a:buClr>
                          <a:schemeClr val="folHlink"/>
                        </a:buClr>
                        <a:buSzPct val="60000"/>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1" charset="-128"/>
                        </a:rPr>
                        <a:t>(per trainee)</a:t>
                      </a:r>
                    </a:p>
                  </a:txBody>
                  <a:tcPr marL="8775" marR="8775" marT="877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gridSpan="2" vMerge="1">
                  <a:txBody>
                    <a:bodyPr/>
                    <a:lstStyle/>
                    <a:p>
                      <a:endParaRPr lang="en-US"/>
                    </a:p>
                  </a:txBody>
                  <a:tcPr/>
                </a:tc>
                <a:tc hMerge="1" vMerge="1">
                  <a:txBody>
                    <a:bodyPr/>
                    <a:lstStyle/>
                    <a:p>
                      <a:endParaRPr lang="en-US"/>
                    </a:p>
                  </a:txBody>
                  <a:tcPr/>
                </a:tc>
              </a:tr>
              <a:tr h="282575">
                <a:tc>
                  <a:txBody>
                    <a:bodyPr/>
                    <a:lstStyle/>
                    <a:p>
                      <a:pPr marL="0" marR="0" lvl="0" indent="0" algn="l" defTabSz="914400" rtl="0" eaLnBrk="1" fontAlgn="t" latinLnBrk="0" hangingPunct="1">
                        <a:lnSpc>
                          <a:spcPct val="100000"/>
                        </a:lnSpc>
                        <a:spcBef>
                          <a:spcPct val="0"/>
                        </a:spcBef>
                        <a:spcAft>
                          <a:spcPct val="0"/>
                        </a:spcAft>
                        <a:buClr>
                          <a:schemeClr val="folHlink"/>
                        </a:buClr>
                        <a:buSzPct val="60000"/>
                        <a:buFontTx/>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1" charset="-128"/>
                        </a:rPr>
                        <a:t>F&amp;A (New)</a:t>
                      </a:r>
                    </a:p>
                  </a:txBody>
                  <a:tcPr marL="8775" marR="8775" marT="877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t" latinLnBrk="0" hangingPunct="1">
                        <a:lnSpc>
                          <a:spcPct val="100000"/>
                        </a:lnSpc>
                        <a:spcBef>
                          <a:spcPct val="0"/>
                        </a:spcBef>
                        <a:spcAft>
                          <a:spcPct val="0"/>
                        </a:spcAft>
                        <a:buClr>
                          <a:schemeClr val="folHlink"/>
                        </a:buClr>
                        <a:buSzPct val="60000"/>
                        <a:buFontTx/>
                        <a:buNone/>
                        <a:tabLst/>
                      </a:pPr>
                      <a:r>
                        <a:rPr kumimoji="0" lang="en-US" sz="1600" b="0" i="0" u="none" strike="noStrike" cap="none" normalizeH="0" baseline="0" dirty="0" smtClean="0">
                          <a:ln>
                            <a:noFill/>
                          </a:ln>
                          <a:solidFill>
                            <a:srgbClr val="000000"/>
                          </a:solidFill>
                          <a:effectLst/>
                          <a:latin typeface="Arial" pitchFamily="34" charset="0"/>
                          <a:ea typeface="ＭＳ Ｐゴシック" pitchFamily="1" charset="-128"/>
                        </a:rPr>
                        <a:t>8% (excludes tuition/fees, equipment, </a:t>
                      </a:r>
                      <a:r>
                        <a:rPr kumimoji="0" lang="en-US" sz="1600" b="0" i="0" u="none" strike="noStrike" cap="none" normalizeH="0" baseline="0" dirty="0" err="1" smtClean="0">
                          <a:ln>
                            <a:noFill/>
                          </a:ln>
                          <a:solidFill>
                            <a:srgbClr val="000000"/>
                          </a:solidFill>
                          <a:effectLst/>
                          <a:latin typeface="Arial" pitchFamily="34" charset="0"/>
                          <a:ea typeface="ＭＳ Ｐゴシック" pitchFamily="1" charset="-128"/>
                        </a:rPr>
                        <a:t>subawards</a:t>
                      </a:r>
                      <a:r>
                        <a:rPr kumimoji="0" lang="en-US" sz="1600" b="0" i="0" u="none" strike="noStrike" cap="none" normalizeH="0" baseline="0" dirty="0" smtClean="0">
                          <a:ln>
                            <a:noFill/>
                          </a:ln>
                          <a:solidFill>
                            <a:srgbClr val="000000"/>
                          </a:solidFill>
                          <a:effectLst/>
                          <a:latin typeface="Arial" pitchFamily="34" charset="0"/>
                          <a:ea typeface="ＭＳ Ｐゴシック" pitchFamily="1" charset="-128"/>
                        </a:rPr>
                        <a:t> &gt; $25K)</a:t>
                      </a:r>
                    </a:p>
                  </a:txBody>
                  <a:tcPr marL="8775" marR="8775" marT="877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5C8304A0-4605-4455-99B1-7D686B981843}" type="slidenum">
              <a:rPr lang="en-US" smtClean="0">
                <a:solidFill>
                  <a:srgbClr val="F3F2DC">
                    <a:shade val="50000"/>
                    <a:satMod val="200000"/>
                  </a:srgbClr>
                </a:solidFill>
              </a:rPr>
              <a:pPr>
                <a:defRPr/>
              </a:pPr>
              <a:t>32</a:t>
            </a:fld>
            <a:endParaRPr lang="en-US">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SF 424 Training Instructions, T. 330</a:t>
            </a:r>
          </a:p>
        </p:txBody>
      </p:sp>
      <p:sp>
        <p:nvSpPr>
          <p:cNvPr id="3" name="Content Placeholder 2"/>
          <p:cNvSpPr>
            <a:spLocks noGrp="1"/>
          </p:cNvSpPr>
          <p:nvPr>
            <p:ph idx="1"/>
          </p:nvPr>
        </p:nvSpPr>
        <p:spPr>
          <a:xfrm>
            <a:off x="457200" y="1278083"/>
            <a:ext cx="7990114" cy="4426032"/>
          </a:xfrm>
        </p:spPr>
        <p:txBody>
          <a:bodyPr>
            <a:normAutofit fontScale="92500" lnSpcReduction="20000"/>
          </a:bodyPr>
          <a:lstStyle/>
          <a:p>
            <a:pPr marL="0" indent="0">
              <a:buNone/>
            </a:pPr>
            <a:r>
              <a:rPr lang="en-US" b="1" dirty="0" smtClean="0"/>
              <a:t>Part C.  Total Direct Costs Requested</a:t>
            </a:r>
          </a:p>
          <a:p>
            <a:pPr marL="0" indent="0">
              <a:buNone/>
            </a:pPr>
            <a:r>
              <a:rPr lang="en-US" b="1" dirty="0" smtClean="0"/>
              <a:t>Part D.  Indirect Costs</a:t>
            </a:r>
          </a:p>
          <a:p>
            <a:pPr lvl="1">
              <a:buFont typeface="Arial" panose="020B0604020202020204" pitchFamily="34" charset="0"/>
              <a:buChar char="•"/>
            </a:pPr>
            <a:r>
              <a:rPr lang="en-US" dirty="0"/>
              <a:t>8%, excluding tuition/fees, </a:t>
            </a:r>
            <a:r>
              <a:rPr lang="en-US" dirty="0" err="1"/>
              <a:t>subawards</a:t>
            </a:r>
            <a:r>
              <a:rPr lang="en-US" dirty="0"/>
              <a:t> &gt;</a:t>
            </a:r>
            <a:r>
              <a:rPr lang="en-US" dirty="0" smtClean="0"/>
              <a:t> </a:t>
            </a:r>
            <a:r>
              <a:rPr lang="en-US" dirty="0"/>
              <a:t>$25K</a:t>
            </a:r>
          </a:p>
          <a:p>
            <a:pPr marL="0" indent="0">
              <a:buNone/>
            </a:pPr>
            <a:r>
              <a:rPr lang="en-US" b="1" dirty="0" smtClean="0"/>
              <a:t>Part E.  Total Costs (Direct and Indirect)</a:t>
            </a:r>
          </a:p>
          <a:p>
            <a:pPr marL="0" indent="0">
              <a:buNone/>
            </a:pPr>
            <a:r>
              <a:rPr lang="en-US" b="1" dirty="0" smtClean="0"/>
              <a:t>Part F.  Budget Justification</a:t>
            </a:r>
          </a:p>
          <a:p>
            <a:pPr lvl="1">
              <a:buFont typeface="Arial" panose="020B0604020202020204" pitchFamily="34" charset="0"/>
              <a:buChar char="•"/>
            </a:pPr>
            <a:r>
              <a:rPr lang="en-US" dirty="0" smtClean="0"/>
              <a:t>Detailed for the entire project period</a:t>
            </a:r>
          </a:p>
          <a:p>
            <a:pPr lvl="1">
              <a:buFont typeface="Arial" panose="020B0604020202020204" pitchFamily="34" charset="0"/>
              <a:buChar char="•"/>
            </a:pPr>
            <a:r>
              <a:rPr lang="en-US" dirty="0" smtClean="0"/>
              <a:t>Itemize tuition and fees; describe specific courses for postdocs; state purpose of travel; justify number of slots</a:t>
            </a:r>
          </a:p>
          <a:p>
            <a:pPr marL="0" lvl="1" indent="0">
              <a:buNone/>
            </a:pPr>
            <a:r>
              <a:rPr lang="en-US" sz="3200" b="1" dirty="0"/>
              <a:t>Cumulative Budget</a:t>
            </a:r>
          </a:p>
          <a:p>
            <a:pPr marL="457200" lvl="1" indent="0">
              <a:buNone/>
            </a:pPr>
            <a:endParaRPr lang="en-US" dirty="0" smtClean="0"/>
          </a:p>
          <a:p>
            <a:pPr lvl="1">
              <a:buFont typeface="Arial" panose="020B0604020202020204" pitchFamily="34" charset="0"/>
              <a:buChar char="•"/>
            </a:pPr>
            <a:endParaRPr lang="en-US" dirty="0" smtClean="0"/>
          </a:p>
          <a:p>
            <a:pPr lvl="1">
              <a:buFont typeface="Arial" panose="020B0604020202020204" pitchFamily="34" charset="0"/>
              <a:buChar char="•"/>
            </a:pPr>
            <a:endParaRPr lang="en-US" dirty="0" smtClean="0"/>
          </a:p>
          <a:p>
            <a:pPr lvl="1">
              <a:buFont typeface="Arial" panose="020B0604020202020204" pitchFamily="34" charset="0"/>
              <a:buChar char="•"/>
            </a:pPr>
            <a:endParaRPr lang="en-US" dirty="0" smtClean="0"/>
          </a:p>
          <a:p>
            <a:pPr lvl="1">
              <a:buFont typeface="Arial" panose="020B0604020202020204" pitchFamily="34" charset="0"/>
              <a:buChar char="•"/>
            </a:pPr>
            <a:endParaRPr lang="en-US" dirty="0"/>
          </a:p>
        </p:txBody>
      </p:sp>
      <p:sp>
        <p:nvSpPr>
          <p:cNvPr id="4" name="TextBox 3"/>
          <p:cNvSpPr txBox="1"/>
          <p:nvPr/>
        </p:nvSpPr>
        <p:spPr>
          <a:xfrm>
            <a:off x="8447314" y="6255657"/>
            <a:ext cx="424217" cy="369332"/>
          </a:xfrm>
          <a:prstGeom prst="rect">
            <a:avLst/>
          </a:prstGeom>
          <a:noFill/>
        </p:spPr>
        <p:txBody>
          <a:bodyPr wrap="square" rtlCol="0">
            <a:spAutoFit/>
          </a:bodyPr>
          <a:lstStyle/>
          <a:p>
            <a:r>
              <a:rPr lang="en-US" dirty="0" smtClean="0"/>
              <a:t>33</a:t>
            </a:r>
            <a:endParaRPr lang="en-US" dirty="0"/>
          </a:p>
        </p:txBody>
      </p:sp>
    </p:spTree>
    <p:extLst>
      <p:ext uri="{BB962C8B-B14F-4D97-AF65-F5344CB8AC3E}">
        <p14:creationId xmlns:p14="http://schemas.microsoft.com/office/powerpoint/2010/main" val="772436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360363"/>
            <a:ext cx="8551863" cy="935037"/>
          </a:xfrm>
        </p:spPr>
        <p:txBody>
          <a:bodyPr>
            <a:normAutofit/>
          </a:bodyPr>
          <a:lstStyle/>
          <a:p>
            <a:r>
              <a:rPr lang="en-US" sz="3600" b="1" dirty="0" smtClean="0"/>
              <a:t>Stipend Supplementation</a:t>
            </a:r>
            <a:endParaRPr lang="en-US" sz="3600" b="1" dirty="0"/>
          </a:p>
        </p:txBody>
      </p:sp>
      <p:sp>
        <p:nvSpPr>
          <p:cNvPr id="3" name="Subtitle 2"/>
          <p:cNvSpPr>
            <a:spLocks noGrp="1"/>
          </p:cNvSpPr>
          <p:nvPr>
            <p:ph type="subTitle" idx="4294967295"/>
          </p:nvPr>
        </p:nvSpPr>
        <p:spPr>
          <a:xfrm>
            <a:off x="389744" y="1295400"/>
            <a:ext cx="8380184" cy="4495800"/>
          </a:xfrm>
        </p:spPr>
        <p:txBody>
          <a:bodyPr>
            <a:normAutofit/>
          </a:bodyPr>
          <a:lstStyle/>
          <a:p>
            <a:pPr marL="0" indent="0">
              <a:buNone/>
            </a:pPr>
            <a:r>
              <a:rPr lang="en-US" sz="3000" b="1" dirty="0">
                <a:solidFill>
                  <a:schemeClr val="tx1"/>
                </a:solidFill>
              </a:rPr>
              <a:t>Grantees may supplement stipends</a:t>
            </a:r>
          </a:p>
          <a:p>
            <a:pPr marL="0" indent="0">
              <a:buNone/>
            </a:pPr>
            <a:endParaRPr lang="en-US" sz="2200" dirty="0"/>
          </a:p>
          <a:p>
            <a:pPr marL="914400" lvl="1" indent="-457200" algn="l">
              <a:buClr>
                <a:schemeClr val="tx1"/>
              </a:buClr>
              <a:buFont typeface="Arial" panose="020B0604020202020204" pitchFamily="34" charset="0"/>
              <a:buChar char="•"/>
            </a:pPr>
            <a:r>
              <a:rPr lang="en-US" sz="2600" dirty="0"/>
              <a:t>Amount determined according to formally established policies applied to all in similar training status</a:t>
            </a:r>
          </a:p>
          <a:p>
            <a:pPr marL="457200" lvl="1" indent="0" algn="l">
              <a:buClr>
                <a:schemeClr val="tx1"/>
              </a:buClr>
              <a:buNone/>
            </a:pPr>
            <a:endParaRPr lang="en-US" sz="2600" dirty="0"/>
          </a:p>
          <a:p>
            <a:pPr marL="914400" lvl="1" indent="-457200" algn="l">
              <a:buClr>
                <a:schemeClr val="tx1"/>
              </a:buClr>
              <a:buFont typeface="Arial" panose="020B0604020202020204" pitchFamily="34" charset="0"/>
              <a:buChar char="•"/>
            </a:pPr>
            <a:r>
              <a:rPr lang="en-US" sz="2600" dirty="0"/>
              <a:t>Non-Federal Funds</a:t>
            </a:r>
          </a:p>
          <a:p>
            <a:pPr marL="0" indent="0">
              <a:buClr>
                <a:schemeClr val="tx1"/>
              </a:buClr>
              <a:buNone/>
            </a:pPr>
            <a:endParaRPr lang="en-US" sz="2600" dirty="0"/>
          </a:p>
          <a:p>
            <a:pPr marL="914400" lvl="1" indent="-457200" algn="l">
              <a:buClr>
                <a:schemeClr val="tx1"/>
              </a:buClr>
              <a:buFont typeface="Arial" panose="020B0604020202020204" pitchFamily="34" charset="0"/>
              <a:buChar char="•"/>
            </a:pPr>
            <a:r>
              <a:rPr lang="en-US" sz="2600" dirty="0"/>
              <a:t>Without additional effort or obligation to the trainee</a:t>
            </a:r>
          </a:p>
          <a:p>
            <a:endParaRPr lang="en-US" dirty="0"/>
          </a:p>
        </p:txBody>
      </p:sp>
      <p:sp>
        <p:nvSpPr>
          <p:cNvPr id="4" name="TextBox 3"/>
          <p:cNvSpPr txBox="1"/>
          <p:nvPr/>
        </p:nvSpPr>
        <p:spPr>
          <a:xfrm>
            <a:off x="8302171" y="6444343"/>
            <a:ext cx="467757" cy="369332"/>
          </a:xfrm>
          <a:prstGeom prst="rect">
            <a:avLst/>
          </a:prstGeom>
          <a:noFill/>
        </p:spPr>
        <p:txBody>
          <a:bodyPr wrap="square" rtlCol="0">
            <a:spAutoFit/>
          </a:bodyPr>
          <a:lstStyle/>
          <a:p>
            <a:r>
              <a:rPr lang="en-US" dirty="0" smtClean="0"/>
              <a:t>34</a:t>
            </a:r>
            <a:endParaRPr lang="en-US" dirty="0"/>
          </a:p>
        </p:txBody>
      </p:sp>
    </p:spTree>
    <p:extLst>
      <p:ext uri="{BB962C8B-B14F-4D97-AF65-F5344CB8AC3E}">
        <p14:creationId xmlns:p14="http://schemas.microsoft.com/office/powerpoint/2010/main" val="32794558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1" y="274638"/>
            <a:ext cx="8991600" cy="1143000"/>
          </a:xfrm>
        </p:spPr>
        <p:txBody>
          <a:bodyPr>
            <a:normAutofit/>
          </a:bodyPr>
          <a:lstStyle/>
          <a:p>
            <a:r>
              <a:rPr lang="en-US" sz="3600" b="1" dirty="0" smtClean="0"/>
              <a:t>Terminology</a:t>
            </a:r>
            <a:endParaRPr lang="en-US" sz="3600" b="1" dirty="0"/>
          </a:p>
        </p:txBody>
      </p:sp>
      <p:sp>
        <p:nvSpPr>
          <p:cNvPr id="3" name="Content Placeholder 2"/>
          <p:cNvSpPr>
            <a:spLocks noGrp="1"/>
          </p:cNvSpPr>
          <p:nvPr>
            <p:ph idx="4294967295"/>
          </p:nvPr>
        </p:nvSpPr>
        <p:spPr>
          <a:xfrm>
            <a:off x="644525" y="1122363"/>
            <a:ext cx="8499475" cy="4924425"/>
          </a:xfrm>
        </p:spPr>
        <p:txBody>
          <a:bodyPr>
            <a:normAutofit fontScale="92500" lnSpcReduction="10000"/>
          </a:bodyPr>
          <a:lstStyle/>
          <a:p>
            <a:pPr>
              <a:buClr>
                <a:schemeClr val="tx1"/>
              </a:buClr>
              <a:buFont typeface="Arial" panose="020B0604020202020204" pitchFamily="34" charset="0"/>
              <a:buChar char="•"/>
            </a:pPr>
            <a:r>
              <a:rPr lang="en-US" sz="3000" dirty="0"/>
              <a:t>Training Program</a:t>
            </a:r>
          </a:p>
          <a:p>
            <a:pPr>
              <a:buClr>
                <a:schemeClr val="tx1"/>
              </a:buClr>
              <a:buFont typeface="Arial" panose="020B0604020202020204" pitchFamily="34" charset="0"/>
              <a:buChar char="•"/>
            </a:pPr>
            <a:r>
              <a:rPr lang="en-US" sz="3000" dirty="0"/>
              <a:t>Trainee</a:t>
            </a:r>
          </a:p>
          <a:p>
            <a:pPr>
              <a:buClr>
                <a:schemeClr val="tx1"/>
              </a:buClr>
              <a:buFont typeface="Arial" panose="020B0604020202020204" pitchFamily="34" charset="0"/>
              <a:buChar char="•"/>
            </a:pPr>
            <a:r>
              <a:rPr lang="en-US" sz="3000" dirty="0"/>
              <a:t>Training grant eligible (TGE) trainees</a:t>
            </a:r>
          </a:p>
          <a:p>
            <a:pPr>
              <a:buClr>
                <a:schemeClr val="tx1"/>
              </a:buClr>
              <a:buFont typeface="Arial" panose="020B0604020202020204" pitchFamily="34" charset="0"/>
              <a:buChar char="•"/>
            </a:pPr>
            <a:r>
              <a:rPr lang="en-US" sz="3000" dirty="0"/>
              <a:t>Non-training grant eligible trainees</a:t>
            </a:r>
          </a:p>
          <a:p>
            <a:pPr>
              <a:buClr>
                <a:schemeClr val="tx1"/>
              </a:buClr>
              <a:buFont typeface="Arial" panose="020B0604020202020204" pitchFamily="34" charset="0"/>
              <a:buChar char="•"/>
            </a:pPr>
            <a:r>
              <a:rPr lang="en-US" sz="3000" dirty="0"/>
              <a:t>Previously supported trainees</a:t>
            </a:r>
          </a:p>
          <a:p>
            <a:pPr>
              <a:buClr>
                <a:schemeClr val="tx1"/>
              </a:buClr>
              <a:buFont typeface="Arial" panose="020B0604020202020204" pitchFamily="34" charset="0"/>
              <a:buChar char="•"/>
            </a:pPr>
            <a:r>
              <a:rPr lang="en-US" sz="3000" dirty="0"/>
              <a:t>Diversity Recruitment - </a:t>
            </a:r>
            <a:r>
              <a:rPr lang="en-US" sz="3000" dirty="0" smtClean="0"/>
              <a:t>two </a:t>
            </a:r>
            <a:r>
              <a:rPr lang="en-US" sz="3000" dirty="0"/>
              <a:t>defined groups of individuals: </a:t>
            </a:r>
          </a:p>
          <a:p>
            <a:pPr lvl="1">
              <a:buClr>
                <a:schemeClr val="tx1"/>
              </a:buClr>
              <a:buFont typeface="Arial" panose="020B0604020202020204" pitchFamily="34" charset="0"/>
              <a:buChar char="•"/>
            </a:pPr>
            <a:r>
              <a:rPr lang="en-US" sz="2400" dirty="0"/>
              <a:t>A. Individuals identified as under-represented minorities (URM) in science; </a:t>
            </a:r>
          </a:p>
          <a:p>
            <a:pPr lvl="1">
              <a:buClr>
                <a:schemeClr val="tx1"/>
              </a:buClr>
              <a:buFont typeface="Arial" panose="020B0604020202020204" pitchFamily="34" charset="0"/>
              <a:buChar char="•"/>
            </a:pPr>
            <a:r>
              <a:rPr lang="en-US" sz="2400" dirty="0"/>
              <a:t>B. Individuals with disabilities; and </a:t>
            </a:r>
            <a:endParaRPr lang="en-US" sz="2400" dirty="0" smtClean="0"/>
          </a:p>
          <a:p>
            <a:pPr lvl="1">
              <a:buClr>
                <a:schemeClr val="tx1"/>
              </a:buClr>
              <a:buFont typeface="Arial" panose="020B0604020202020204" pitchFamily="34" charset="0"/>
              <a:buChar char="•"/>
            </a:pPr>
            <a:r>
              <a:rPr lang="en-US" sz="2400" dirty="0" smtClean="0"/>
              <a:t>C. Individuals from disadvantaged backgrounds</a:t>
            </a:r>
            <a:endParaRPr lang="en-US" sz="2400" dirty="0"/>
          </a:p>
          <a:p>
            <a:endParaRPr lang="en-US" dirty="0"/>
          </a:p>
        </p:txBody>
      </p:sp>
      <p:sp>
        <p:nvSpPr>
          <p:cNvPr id="4" name="Slide Number Placeholder 3"/>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35</a:t>
            </a:fld>
            <a:endParaRPr lang="en-US">
              <a:solidFill>
                <a:srgbClr val="F3F2DC">
                  <a:shade val="50000"/>
                  <a:satMod val="200000"/>
                </a:srgbClr>
              </a:solidFill>
            </a:endParaRPr>
          </a:p>
        </p:txBody>
      </p:sp>
    </p:spTree>
    <p:extLst>
      <p:ext uri="{BB962C8B-B14F-4D97-AF65-F5344CB8AC3E}">
        <p14:creationId xmlns:p14="http://schemas.microsoft.com/office/powerpoint/2010/main" val="16079591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0" y="228600"/>
            <a:ext cx="9144000" cy="1143000"/>
          </a:xfrm>
        </p:spPr>
        <p:txBody>
          <a:bodyPr/>
          <a:lstStyle/>
          <a:p>
            <a:pPr eaLnBrk="1" hangingPunct="1"/>
            <a:r>
              <a:rPr lang="en-US" sz="3200" dirty="0" smtClean="0">
                <a:ea typeface="ＭＳ Ｐゴシック" pitchFamily="1" charset="-128"/>
              </a:rPr>
              <a:t>   </a:t>
            </a:r>
            <a:r>
              <a:rPr lang="en-US" sz="3600" b="1" dirty="0" smtClean="0">
                <a:ea typeface="ＭＳ Ｐゴシック" pitchFamily="1" charset="-128"/>
              </a:rPr>
              <a:t>SF 424 Training Instructions, T. 420</a:t>
            </a:r>
          </a:p>
        </p:txBody>
      </p:sp>
      <p:sp>
        <p:nvSpPr>
          <p:cNvPr id="35843" name="Rectangle 3"/>
          <p:cNvSpPr>
            <a:spLocks noGrp="1" noChangeArrowheads="1"/>
          </p:cNvSpPr>
          <p:nvPr>
            <p:ph idx="4294967295"/>
          </p:nvPr>
        </p:nvSpPr>
        <p:spPr>
          <a:xfrm>
            <a:off x="509588" y="1371600"/>
            <a:ext cx="8177212" cy="4738688"/>
          </a:xfrm>
        </p:spPr>
        <p:txBody>
          <a:bodyPr>
            <a:normAutofit fontScale="92500" lnSpcReduction="10000"/>
          </a:bodyPr>
          <a:lstStyle/>
          <a:p>
            <a:pPr marL="0" indent="0" eaLnBrk="1" hangingPunct="1">
              <a:lnSpc>
                <a:spcPct val="90000"/>
              </a:lnSpc>
              <a:buClr>
                <a:schemeClr val="tx1"/>
              </a:buClr>
              <a:buNone/>
            </a:pPr>
            <a:r>
              <a:rPr lang="en-US" b="1" dirty="0" smtClean="0">
                <a:ea typeface="ＭＳ Ｐゴシック" pitchFamily="1" charset="-128"/>
              </a:rPr>
              <a:t>PHS 398 Research Training Program Plan Form</a:t>
            </a:r>
          </a:p>
          <a:p>
            <a:pPr marL="0" indent="0" eaLnBrk="1" hangingPunct="1">
              <a:lnSpc>
                <a:spcPct val="90000"/>
              </a:lnSpc>
              <a:buClr>
                <a:schemeClr val="tx1"/>
              </a:buClr>
              <a:buNone/>
            </a:pPr>
            <a:r>
              <a:rPr lang="en-US" dirty="0" smtClean="0">
                <a:ea typeface="ＭＳ Ｐゴシック" pitchFamily="1" charset="-128"/>
              </a:rPr>
              <a:t>READ the FOA!  </a:t>
            </a:r>
          </a:p>
          <a:p>
            <a:pPr marL="0" lvl="1" indent="0" eaLnBrk="1" hangingPunct="1">
              <a:lnSpc>
                <a:spcPct val="90000"/>
              </a:lnSpc>
              <a:buClr>
                <a:schemeClr val="tx1"/>
              </a:buClr>
              <a:buNone/>
            </a:pPr>
            <a:r>
              <a:rPr lang="en-US" dirty="0" smtClean="0">
                <a:ea typeface="ＭＳ Ｐゴシック" pitchFamily="1" charset="-128"/>
              </a:rPr>
              <a:t>CONTACT the INSTITUTE!</a:t>
            </a:r>
          </a:p>
          <a:p>
            <a:pPr marL="0" lvl="1" indent="0" eaLnBrk="1" hangingPunct="1">
              <a:lnSpc>
                <a:spcPct val="90000"/>
              </a:lnSpc>
              <a:buClr>
                <a:schemeClr val="tx1"/>
              </a:buClr>
              <a:buNone/>
            </a:pPr>
            <a:r>
              <a:rPr lang="en-US" dirty="0" smtClean="0">
                <a:ea typeface="ＭＳ Ｐゴシック" pitchFamily="1" charset="-128"/>
              </a:rPr>
              <a:t>Formatting attachments </a:t>
            </a:r>
          </a:p>
          <a:p>
            <a:pPr marL="0" lvl="1" indent="0" eaLnBrk="1" hangingPunct="1">
              <a:lnSpc>
                <a:spcPct val="90000"/>
              </a:lnSpc>
              <a:buClr>
                <a:schemeClr val="tx1"/>
              </a:buClr>
              <a:buNone/>
            </a:pPr>
            <a:r>
              <a:rPr lang="en-US" sz="2000" dirty="0" smtClean="0">
                <a:ea typeface="ＭＳ Ｐゴシック" pitchFamily="1" charset="-128"/>
                <a:hlinkClick r:id="rId3"/>
              </a:rPr>
              <a:t>http://grants.nih.gov/grants/how-to-apply-application-guide/format-and-write/format-attachments.htm</a:t>
            </a:r>
            <a:endParaRPr lang="en-US" sz="2000" dirty="0" smtClean="0">
              <a:ea typeface="ＭＳ Ｐゴシック" pitchFamily="1" charset="-128"/>
            </a:endParaRPr>
          </a:p>
          <a:p>
            <a:pPr marL="457200" lvl="1" indent="0" eaLnBrk="1" hangingPunct="1">
              <a:lnSpc>
                <a:spcPct val="90000"/>
              </a:lnSpc>
              <a:buClr>
                <a:schemeClr val="tx1"/>
              </a:buClr>
              <a:buNone/>
            </a:pPr>
            <a:endParaRPr lang="en-US" sz="1600" dirty="0" smtClean="0">
              <a:ea typeface="ＭＳ Ｐゴシック" pitchFamily="1" charset="-128"/>
            </a:endParaRPr>
          </a:p>
          <a:p>
            <a:pPr marL="0" lvl="1" indent="0" eaLnBrk="1" hangingPunct="1">
              <a:lnSpc>
                <a:spcPct val="90000"/>
              </a:lnSpc>
              <a:buClr>
                <a:schemeClr val="tx1"/>
              </a:buClr>
              <a:buNone/>
            </a:pPr>
            <a:r>
              <a:rPr lang="en-US" dirty="0" smtClean="0">
                <a:ea typeface="ＭＳ Ｐゴシック" pitchFamily="1" charset="-128"/>
              </a:rPr>
              <a:t>Page Limitations      </a:t>
            </a:r>
            <a:r>
              <a:rPr lang="en-US" sz="1800" dirty="0" smtClean="0">
                <a:ea typeface="ＭＳ Ｐゴシック" pitchFamily="1" charset="-128"/>
                <a:hlinkClick r:id="rId4"/>
              </a:rPr>
              <a:t>http://grants.nih.gov/grants/forms_page_limits.htm</a:t>
            </a:r>
            <a:endParaRPr lang="en-US" sz="1800" dirty="0" smtClean="0">
              <a:ea typeface="ＭＳ Ｐゴシック" pitchFamily="1" charset="-128"/>
            </a:endParaRPr>
          </a:p>
          <a:p>
            <a:pPr lvl="2">
              <a:lnSpc>
                <a:spcPct val="90000"/>
              </a:lnSpc>
              <a:buClr>
                <a:schemeClr val="tx1"/>
              </a:buClr>
              <a:buFont typeface="Arial" panose="020B0604020202020204" pitchFamily="34" charset="0"/>
              <a:buChar char="•"/>
            </a:pPr>
            <a:r>
              <a:rPr lang="en-US" sz="2000" dirty="0" smtClean="0">
                <a:ea typeface="ＭＳ Ｐゴシック" pitchFamily="1" charset="-128"/>
              </a:rPr>
              <a:t>Introduction (if applicable)		3 pages</a:t>
            </a:r>
          </a:p>
          <a:p>
            <a:pPr lvl="2">
              <a:lnSpc>
                <a:spcPct val="90000"/>
              </a:lnSpc>
              <a:buClr>
                <a:schemeClr val="tx1"/>
              </a:buClr>
              <a:buFont typeface="Arial" panose="020B0604020202020204" pitchFamily="34" charset="0"/>
              <a:buChar char="•"/>
            </a:pPr>
            <a:r>
              <a:rPr lang="en-US" sz="2000" dirty="0" smtClean="0">
                <a:ea typeface="ＭＳ Ｐゴシック" pitchFamily="1" charset="-128"/>
              </a:rPr>
              <a:t>Program Plan					25 pages</a:t>
            </a:r>
          </a:p>
          <a:p>
            <a:pPr lvl="2">
              <a:lnSpc>
                <a:spcPct val="90000"/>
              </a:lnSpc>
              <a:buClr>
                <a:schemeClr val="tx1"/>
              </a:buClr>
              <a:buFont typeface="Arial" panose="020B0604020202020204" pitchFamily="34" charset="0"/>
              <a:buChar char="•"/>
            </a:pPr>
            <a:r>
              <a:rPr lang="en-US" sz="2000" dirty="0" smtClean="0">
                <a:ea typeface="ＭＳ Ｐゴシック" pitchFamily="1" charset="-128"/>
              </a:rPr>
              <a:t>Plan for the Instruction in RCR 	3 pages</a:t>
            </a:r>
          </a:p>
          <a:p>
            <a:pPr lvl="2">
              <a:lnSpc>
                <a:spcPct val="90000"/>
              </a:lnSpc>
              <a:buClr>
                <a:schemeClr val="tx1"/>
              </a:buClr>
              <a:buFont typeface="Arial" panose="020B0604020202020204" pitchFamily="34" charset="0"/>
              <a:buChar char="•"/>
            </a:pPr>
            <a:r>
              <a:rPr lang="en-US" sz="2000" dirty="0" smtClean="0">
                <a:ea typeface="ＭＳ Ｐゴシック" pitchFamily="1" charset="-128"/>
              </a:rPr>
              <a:t>Biographical Sketch				5 pages</a:t>
            </a:r>
          </a:p>
          <a:p>
            <a:pPr lvl="2">
              <a:lnSpc>
                <a:spcPct val="90000"/>
              </a:lnSpc>
              <a:buClr>
                <a:schemeClr val="tx1"/>
              </a:buClr>
              <a:buFont typeface="Arial" panose="020B0604020202020204" pitchFamily="34" charset="0"/>
              <a:buChar char="•"/>
            </a:pPr>
            <a:r>
              <a:rPr lang="en-US" sz="2000" dirty="0" smtClean="0">
                <a:ea typeface="ＭＳ Ｐゴシック" pitchFamily="1" charset="-128"/>
              </a:rPr>
              <a:t>Required data tables 1-8		   	No page limit</a:t>
            </a:r>
          </a:p>
          <a:p>
            <a:pPr lvl="2">
              <a:lnSpc>
                <a:spcPct val="90000"/>
              </a:lnSpc>
              <a:buClr>
                <a:schemeClr val="tx1"/>
              </a:buClr>
              <a:buFont typeface="Arial" panose="020B0604020202020204" pitchFamily="34" charset="0"/>
              <a:buChar char="•"/>
            </a:pPr>
            <a:r>
              <a:rPr lang="en-US" sz="2000" dirty="0" smtClean="0">
                <a:ea typeface="ＭＳ Ｐゴシック" pitchFamily="1" charset="-128"/>
              </a:rPr>
              <a:t>Additional tables				Within the 25 pages above</a:t>
            </a:r>
          </a:p>
          <a:p>
            <a:pPr lvl="2">
              <a:lnSpc>
                <a:spcPct val="90000"/>
              </a:lnSpc>
              <a:buClr>
                <a:schemeClr val="tx1"/>
              </a:buClr>
              <a:buFont typeface="Arial" panose="020B0604020202020204" pitchFamily="34" charset="0"/>
              <a:buChar char="•"/>
            </a:pPr>
            <a:endParaRPr lang="en-US" sz="2000" dirty="0" smtClean="0">
              <a:ea typeface="ＭＳ Ｐゴシック" pitchFamily="1" charset="-128"/>
            </a:endParaRPr>
          </a:p>
          <a:p>
            <a:pPr marL="914400" lvl="2" indent="0">
              <a:lnSpc>
                <a:spcPct val="90000"/>
              </a:lnSpc>
              <a:buClr>
                <a:schemeClr val="tx1"/>
              </a:buClr>
              <a:buNone/>
            </a:pPr>
            <a:endParaRPr lang="en-US" sz="2000" dirty="0" smtClean="0">
              <a:ea typeface="ＭＳ Ｐゴシック" pitchFamily="1" charset="-128"/>
            </a:endParaRPr>
          </a:p>
          <a:p>
            <a:pPr eaLnBrk="1" hangingPunct="1">
              <a:lnSpc>
                <a:spcPct val="90000"/>
              </a:lnSpc>
              <a:buFont typeface="Wingdings" pitchFamily="2" charset="2"/>
              <a:buNone/>
            </a:pPr>
            <a:endParaRPr lang="en-US" dirty="0" smtClean="0">
              <a:ea typeface="ＭＳ Ｐゴシック" pitchFamily="1" charset="-128"/>
            </a:endParaRP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36</a:t>
            </a:fld>
            <a:endParaRPr lang="en-US">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385175" cy="1366837"/>
          </a:xfrm>
        </p:spPr>
        <p:txBody>
          <a:bodyPr>
            <a:noAutofit/>
          </a:bodyPr>
          <a:lstStyle/>
          <a:p>
            <a:r>
              <a:rPr lang="en-US" sz="3600" b="1" dirty="0" smtClean="0"/>
              <a:t>Changes in existing Institutional Training Grant Requirements Issued October 13, 2015 via NOT-OD-16-007</a:t>
            </a:r>
            <a:endParaRPr lang="en-US" sz="3600" b="1"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182511835"/>
              </p:ext>
            </p:extLst>
          </p:nvPr>
        </p:nvGraphicFramePr>
        <p:xfrm>
          <a:off x="571283" y="3033713"/>
          <a:ext cx="8053388" cy="284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280555" y="1944915"/>
            <a:ext cx="8634845" cy="1015663"/>
          </a:xfrm>
          <a:prstGeom prst="rect">
            <a:avLst/>
          </a:prstGeom>
        </p:spPr>
        <p:txBody>
          <a:bodyPr wrap="square">
            <a:spAutoFit/>
          </a:bodyPr>
          <a:lstStyle/>
          <a:p>
            <a:pPr defTabSz="914400" fontAlgn="base">
              <a:spcBef>
                <a:spcPct val="0"/>
              </a:spcBef>
              <a:spcAft>
                <a:spcPct val="0"/>
              </a:spcAft>
            </a:pPr>
            <a:r>
              <a:rPr lang="en-US" sz="2000" dirty="0">
                <a:solidFill>
                  <a:srgbClr val="292934"/>
                </a:solidFill>
                <a:latin typeface="Tahoma" pitchFamily="34" charset="0"/>
                <a:ea typeface="ＭＳ Ｐゴシック" pitchFamily="1" charset="-128"/>
              </a:rPr>
              <a:t>In conjunction with the development of </a:t>
            </a:r>
            <a:r>
              <a:rPr lang="en-US" sz="2000" dirty="0" err="1">
                <a:solidFill>
                  <a:srgbClr val="292934"/>
                </a:solidFill>
                <a:latin typeface="Tahoma" pitchFamily="34" charset="0"/>
                <a:ea typeface="ＭＳ Ｐゴシック" pitchFamily="1" charset="-128"/>
              </a:rPr>
              <a:t>xTRACT</a:t>
            </a:r>
            <a:r>
              <a:rPr lang="en-US" sz="2000" dirty="0">
                <a:solidFill>
                  <a:srgbClr val="292934"/>
                </a:solidFill>
                <a:latin typeface="Tahoma" pitchFamily="34" charset="0"/>
                <a:ea typeface="ＭＳ Ｐゴシック" pitchFamily="1" charset="-128"/>
              </a:rPr>
              <a:t>, and to implement related recommendations from the Working Group, </a:t>
            </a:r>
            <a:r>
              <a:rPr lang="en-US" sz="2000" dirty="0" smtClean="0">
                <a:solidFill>
                  <a:srgbClr val="292934"/>
                </a:solidFill>
                <a:latin typeface="Tahoma" pitchFamily="34" charset="0"/>
                <a:ea typeface="ＭＳ Ｐゴシック" pitchFamily="1" charset="-128"/>
              </a:rPr>
              <a:t>NIH has revised </a:t>
            </a:r>
            <a:r>
              <a:rPr lang="en-US" sz="2000" dirty="0">
                <a:solidFill>
                  <a:srgbClr val="292934"/>
                </a:solidFill>
                <a:latin typeface="Tahoma" pitchFamily="34" charset="0"/>
                <a:ea typeface="ＭＳ Ｐゴシック" pitchFamily="1" charset="-128"/>
              </a:rPr>
              <a:t>existing </a:t>
            </a:r>
            <a:r>
              <a:rPr lang="en-US" sz="2000" dirty="0" smtClean="0">
                <a:solidFill>
                  <a:srgbClr val="292934"/>
                </a:solidFill>
                <a:latin typeface="Tahoma" pitchFamily="34" charset="0"/>
                <a:ea typeface="ＭＳ Ｐゴシック" pitchFamily="1" charset="-128"/>
              </a:rPr>
              <a:t> </a:t>
            </a:r>
          </a:p>
          <a:p>
            <a:pPr defTabSz="914400" fontAlgn="base">
              <a:spcBef>
                <a:spcPct val="0"/>
              </a:spcBef>
              <a:spcAft>
                <a:spcPct val="0"/>
              </a:spcAft>
            </a:pPr>
            <a:r>
              <a:rPr lang="en-US" sz="2000" dirty="0">
                <a:solidFill>
                  <a:srgbClr val="292934"/>
                </a:solidFill>
                <a:latin typeface="Tahoma" pitchFamily="34" charset="0"/>
                <a:ea typeface="ＭＳ Ｐゴシック" pitchFamily="1" charset="-128"/>
              </a:rPr>
              <a:t> </a:t>
            </a:r>
            <a:r>
              <a:rPr lang="en-US" sz="2000" dirty="0" smtClean="0">
                <a:solidFill>
                  <a:srgbClr val="292934"/>
                </a:solidFill>
                <a:latin typeface="Tahoma" pitchFamily="34" charset="0"/>
                <a:ea typeface="ＭＳ Ｐゴシック" pitchFamily="1" charset="-128"/>
              </a:rPr>
              <a:t>                          research </a:t>
            </a:r>
            <a:r>
              <a:rPr lang="en-US" sz="2000" dirty="0">
                <a:solidFill>
                  <a:srgbClr val="292934"/>
                </a:solidFill>
                <a:latin typeface="Tahoma" pitchFamily="34" charset="0"/>
                <a:ea typeface="ＭＳ Ｐゴシック" pitchFamily="1" charset="-128"/>
              </a:rPr>
              <a:t>training data tables to:</a:t>
            </a:r>
          </a:p>
        </p:txBody>
      </p:sp>
      <p:sp>
        <p:nvSpPr>
          <p:cNvPr id="3" name="TextBox 2"/>
          <p:cNvSpPr txBox="1"/>
          <p:nvPr/>
        </p:nvSpPr>
        <p:spPr>
          <a:xfrm>
            <a:off x="8385175" y="6461760"/>
            <a:ext cx="530225" cy="369332"/>
          </a:xfrm>
          <a:prstGeom prst="rect">
            <a:avLst/>
          </a:prstGeom>
          <a:noFill/>
        </p:spPr>
        <p:txBody>
          <a:bodyPr wrap="square" rtlCol="0">
            <a:spAutoFit/>
          </a:bodyPr>
          <a:lstStyle/>
          <a:p>
            <a:r>
              <a:rPr lang="en-US" dirty="0" smtClean="0"/>
              <a:t>37</a:t>
            </a:r>
            <a:endParaRPr lang="en-US" dirty="0"/>
          </a:p>
        </p:txBody>
      </p:sp>
    </p:spTree>
    <p:extLst>
      <p:ext uri="{BB962C8B-B14F-4D97-AF65-F5344CB8AC3E}">
        <p14:creationId xmlns:p14="http://schemas.microsoft.com/office/powerpoint/2010/main" val="15827610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0" y="228600"/>
            <a:ext cx="9144000" cy="1143000"/>
          </a:xfrm>
        </p:spPr>
        <p:txBody>
          <a:bodyPr/>
          <a:lstStyle/>
          <a:p>
            <a:pPr eaLnBrk="1" hangingPunct="1"/>
            <a:r>
              <a:rPr lang="en-US" sz="3200" dirty="0" smtClean="0">
                <a:ea typeface="ＭＳ Ｐゴシック" pitchFamily="1" charset="-128"/>
              </a:rPr>
              <a:t>   </a:t>
            </a:r>
            <a:r>
              <a:rPr lang="en-US" sz="3600" b="1" dirty="0" smtClean="0">
                <a:ea typeface="ＭＳ Ｐゴシック" pitchFamily="1" charset="-128"/>
              </a:rPr>
              <a:t>SF 424 Training Instructions, T. 420</a:t>
            </a:r>
          </a:p>
        </p:txBody>
      </p:sp>
      <p:sp>
        <p:nvSpPr>
          <p:cNvPr id="35843" name="Rectangle 3"/>
          <p:cNvSpPr>
            <a:spLocks noGrp="1" noChangeArrowheads="1"/>
          </p:cNvSpPr>
          <p:nvPr>
            <p:ph idx="4294967295"/>
          </p:nvPr>
        </p:nvSpPr>
        <p:spPr>
          <a:xfrm>
            <a:off x="224852" y="1371600"/>
            <a:ext cx="7912673" cy="4876800"/>
          </a:xfrm>
        </p:spPr>
        <p:txBody>
          <a:bodyPr>
            <a:normAutofit/>
          </a:bodyPr>
          <a:lstStyle/>
          <a:p>
            <a:pPr marL="0" indent="0" eaLnBrk="1" hangingPunct="1">
              <a:lnSpc>
                <a:spcPct val="90000"/>
              </a:lnSpc>
              <a:buClr>
                <a:schemeClr val="tx1"/>
              </a:buClr>
              <a:buFont typeface="Wingdings" pitchFamily="2" charset="2"/>
              <a:buNone/>
            </a:pPr>
            <a:r>
              <a:rPr lang="en-US" sz="2800" b="1" dirty="0" smtClean="0">
                <a:ea typeface="ＭＳ Ｐゴシック" pitchFamily="1" charset="-128"/>
              </a:rPr>
              <a:t>Research Training Program Plan </a:t>
            </a:r>
          </a:p>
          <a:p>
            <a:pPr eaLnBrk="1" hangingPunct="1">
              <a:lnSpc>
                <a:spcPct val="90000"/>
              </a:lnSpc>
              <a:buClr>
                <a:schemeClr val="tx1"/>
              </a:buClr>
              <a:buFont typeface="Wingdings" pitchFamily="2" charset="2"/>
              <a:buNone/>
            </a:pPr>
            <a:r>
              <a:rPr lang="en-US" sz="2800" b="1" dirty="0">
                <a:ea typeface="ＭＳ Ｐゴシック" pitchFamily="1" charset="-128"/>
              </a:rPr>
              <a:t> </a:t>
            </a:r>
            <a:r>
              <a:rPr lang="en-US" sz="2800" b="1" dirty="0" smtClean="0">
                <a:ea typeface="ＭＳ Ｐゴシック" pitchFamily="1" charset="-128"/>
              </a:rPr>
              <a:t>      </a:t>
            </a:r>
            <a:r>
              <a:rPr lang="en-US" sz="2800" b="1" u="sng" dirty="0" smtClean="0">
                <a:ea typeface="ＭＳ Ｐゴシック" pitchFamily="1" charset="-128"/>
              </a:rPr>
              <a:t>Required</a:t>
            </a:r>
            <a:r>
              <a:rPr lang="en-US" sz="2800" u="sng" dirty="0" smtClean="0">
                <a:ea typeface="ＭＳ Ｐゴシック" pitchFamily="1" charset="-128"/>
              </a:rPr>
              <a:t> </a:t>
            </a:r>
            <a:r>
              <a:rPr lang="en-US" sz="2800" dirty="0" smtClean="0">
                <a:ea typeface="ＭＳ Ｐゴシック" pitchFamily="1" charset="-128"/>
              </a:rPr>
              <a:t>data tables   </a:t>
            </a:r>
          </a:p>
          <a:p>
            <a:pPr eaLnBrk="1" hangingPunct="1">
              <a:lnSpc>
                <a:spcPct val="90000"/>
              </a:lnSpc>
              <a:buClr>
                <a:schemeClr val="tx1"/>
              </a:buClr>
              <a:buFont typeface="Wingdings" pitchFamily="2" charset="2"/>
              <a:buNone/>
            </a:pPr>
            <a:r>
              <a:rPr lang="en-US" sz="2400" dirty="0" smtClean="0">
                <a:ea typeface="ＭＳ Ｐゴシック" pitchFamily="1" charset="-128"/>
              </a:rPr>
              <a:t> </a:t>
            </a:r>
          </a:p>
          <a:p>
            <a:pPr lvl="1" eaLnBrk="1" hangingPunct="1">
              <a:lnSpc>
                <a:spcPct val="90000"/>
              </a:lnSpc>
              <a:buClr>
                <a:schemeClr val="tx1"/>
              </a:buClr>
              <a:buFont typeface="Arial" panose="020B0604020202020204" pitchFamily="34" charset="0"/>
              <a:buChar char="•"/>
            </a:pPr>
            <a:r>
              <a:rPr lang="en-US" sz="2400" dirty="0" smtClean="0">
                <a:ea typeface="ＭＳ Ｐゴシック" pitchFamily="1" charset="-128"/>
              </a:rPr>
              <a:t>Sponsored Office, Graduate Studies and/or Department Administrators are key offices to acquire data</a:t>
            </a:r>
          </a:p>
          <a:p>
            <a:pPr lvl="1" eaLnBrk="1" hangingPunct="1">
              <a:lnSpc>
                <a:spcPct val="90000"/>
              </a:lnSpc>
              <a:buClr>
                <a:schemeClr val="tx1"/>
              </a:buClr>
              <a:buFont typeface="Arial" panose="020B0604020202020204" pitchFamily="34" charset="0"/>
              <a:buChar char="•"/>
            </a:pPr>
            <a:r>
              <a:rPr lang="en-US" sz="2400" dirty="0" smtClean="0">
                <a:ea typeface="ＭＳ Ｐゴシック" pitchFamily="1" charset="-128"/>
              </a:rPr>
              <a:t>Use the faculty other support pages as a resource</a:t>
            </a:r>
          </a:p>
          <a:p>
            <a:pPr marL="914400" lvl="2" indent="0" eaLnBrk="1" hangingPunct="1">
              <a:lnSpc>
                <a:spcPct val="90000"/>
              </a:lnSpc>
              <a:buClr>
                <a:schemeClr val="tx1"/>
              </a:buClr>
              <a:buNone/>
            </a:pPr>
            <a:r>
              <a:rPr lang="en-US" dirty="0" smtClean="0">
                <a:ea typeface="ＭＳ Ｐゴシック" pitchFamily="1" charset="-128"/>
              </a:rPr>
              <a:t>(NOT submitted with the application)</a:t>
            </a:r>
          </a:p>
          <a:p>
            <a:pPr lvl="1" eaLnBrk="1" hangingPunct="1">
              <a:lnSpc>
                <a:spcPct val="90000"/>
              </a:lnSpc>
              <a:buClr>
                <a:schemeClr val="tx1"/>
              </a:buClr>
              <a:buFont typeface="Arial" panose="020B0604020202020204" pitchFamily="34" charset="0"/>
              <a:buChar char="•"/>
            </a:pPr>
            <a:r>
              <a:rPr lang="en-US" sz="2400" dirty="0" smtClean="0">
                <a:ea typeface="ＭＳ Ｐゴシック" pitchFamily="1" charset="-128"/>
              </a:rPr>
              <a:t>Faculty’s CV should identify list of trainees</a:t>
            </a:r>
          </a:p>
          <a:p>
            <a:pPr lvl="1" eaLnBrk="1" hangingPunct="1">
              <a:lnSpc>
                <a:spcPct val="90000"/>
              </a:lnSpc>
              <a:buClr>
                <a:schemeClr val="tx1"/>
              </a:buClr>
              <a:buFont typeface="Arial" panose="020B0604020202020204" pitchFamily="34" charset="0"/>
              <a:buChar char="•"/>
            </a:pPr>
            <a:r>
              <a:rPr lang="en-US" sz="2400" dirty="0" smtClean="0">
                <a:ea typeface="ＭＳ Ｐゴシック" pitchFamily="1" charset="-128"/>
              </a:rPr>
              <a:t>Training program directors will be your resource for information about trainees and publications</a:t>
            </a:r>
          </a:p>
          <a:p>
            <a:pPr lvl="1" eaLnBrk="1" hangingPunct="1">
              <a:lnSpc>
                <a:spcPct val="90000"/>
              </a:lnSpc>
              <a:buClr>
                <a:schemeClr val="tx1"/>
              </a:buClr>
              <a:buFont typeface="Arial" panose="020B0604020202020204" pitchFamily="34" charset="0"/>
              <a:buChar char="•"/>
            </a:pPr>
            <a:r>
              <a:rPr lang="en-US" sz="2400" dirty="0" smtClean="0">
                <a:ea typeface="ＭＳ Ｐゴシック" pitchFamily="1" charset="-128"/>
              </a:rPr>
              <a:t>Realistically - the internet</a:t>
            </a:r>
          </a:p>
          <a:p>
            <a:pPr eaLnBrk="1" hangingPunct="1">
              <a:lnSpc>
                <a:spcPct val="90000"/>
              </a:lnSpc>
              <a:buFont typeface="Wingdings" pitchFamily="2" charset="2"/>
              <a:buNone/>
            </a:pPr>
            <a:endParaRPr lang="en-US" dirty="0" smtClean="0">
              <a:ea typeface="ＭＳ Ｐゴシック" pitchFamily="1" charset="-128"/>
            </a:endParaRP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38</a:t>
            </a:fld>
            <a:endParaRPr lang="en-US">
              <a:solidFill>
                <a:srgbClr val="F3F2DC">
                  <a:shade val="50000"/>
                  <a:satMod val="200000"/>
                </a:srgbClr>
              </a:solidFill>
            </a:endParaRPr>
          </a:p>
        </p:txBody>
      </p:sp>
      <p:pic>
        <p:nvPicPr>
          <p:cNvPr id="7" name="Picture 1" descr="C:\Documents and Settings\bkavanaugh\Local Settings\Temporary Internet Files\Content.IE5\DW6QKGOY\MP900424412[1].jpg"/>
          <p:cNvPicPr>
            <a:picLocks noChangeAspect="1" noChangeArrowheads="1"/>
          </p:cNvPicPr>
          <p:nvPr/>
        </p:nvPicPr>
        <p:blipFill>
          <a:blip r:embed="rId3" cstate="print"/>
          <a:srcRect/>
          <a:stretch>
            <a:fillRect/>
          </a:stretch>
        </p:blipFill>
        <p:spPr bwMode="auto">
          <a:xfrm>
            <a:off x="6212114" y="1371601"/>
            <a:ext cx="1785257" cy="1033248"/>
          </a:xfrm>
          <a:prstGeom prst="rect">
            <a:avLst/>
          </a:prstGeom>
          <a:noFill/>
        </p:spPr>
      </p:pic>
    </p:spTree>
    <p:extLst>
      <p:ext uri="{BB962C8B-B14F-4D97-AF65-F5344CB8AC3E}">
        <p14:creationId xmlns:p14="http://schemas.microsoft.com/office/powerpoint/2010/main" val="4512931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228600"/>
            <a:ext cx="8428038" cy="1143000"/>
          </a:xfrm>
        </p:spPr>
        <p:txBody>
          <a:bodyPr>
            <a:normAutofit/>
          </a:bodyPr>
          <a:lstStyle/>
          <a:p>
            <a:pPr eaLnBrk="1" hangingPunct="1"/>
            <a:r>
              <a:rPr lang="en-US" sz="3200" dirty="0" smtClean="0">
                <a:ea typeface="ＭＳ Ｐゴシック" pitchFamily="1" charset="-128"/>
              </a:rPr>
              <a:t>    </a:t>
            </a:r>
            <a:r>
              <a:rPr lang="en-US" sz="3600" b="1" dirty="0" smtClean="0">
                <a:ea typeface="ＭＳ Ｐゴシック" pitchFamily="1" charset="-128"/>
              </a:rPr>
              <a:t>SF 424 Training Instructions, T. 420</a:t>
            </a:r>
          </a:p>
        </p:txBody>
      </p:sp>
      <p:sp>
        <p:nvSpPr>
          <p:cNvPr id="36867" name="Rectangle 3"/>
          <p:cNvSpPr>
            <a:spLocks noGrp="1" noChangeArrowheads="1"/>
          </p:cNvSpPr>
          <p:nvPr>
            <p:ph idx="4294967295"/>
          </p:nvPr>
        </p:nvSpPr>
        <p:spPr>
          <a:xfrm>
            <a:off x="809625" y="1447800"/>
            <a:ext cx="8334375" cy="4506913"/>
          </a:xfrm>
        </p:spPr>
        <p:txBody>
          <a:bodyPr>
            <a:normAutofit/>
          </a:bodyPr>
          <a:lstStyle/>
          <a:p>
            <a:pPr eaLnBrk="1" hangingPunct="1">
              <a:lnSpc>
                <a:spcPct val="90000"/>
              </a:lnSpc>
              <a:buClr>
                <a:schemeClr val="tx1"/>
              </a:buClr>
              <a:buFont typeface="Wingdings" pitchFamily="2" charset="2"/>
              <a:buNone/>
            </a:pPr>
            <a:r>
              <a:rPr lang="en-US" sz="2800" b="1" dirty="0" smtClean="0">
                <a:ea typeface="ＭＳ Ｐゴシック" pitchFamily="1" charset="-128"/>
              </a:rPr>
              <a:t>Research Training Program Plan Component</a:t>
            </a:r>
          </a:p>
          <a:p>
            <a:pPr eaLnBrk="1" hangingPunct="1">
              <a:lnSpc>
                <a:spcPct val="90000"/>
              </a:lnSpc>
              <a:buClr>
                <a:schemeClr val="tx1"/>
              </a:buClr>
              <a:buFont typeface="Wingdings" pitchFamily="2" charset="2"/>
              <a:buNone/>
            </a:pPr>
            <a:endParaRPr lang="en-US" sz="2400" b="1" u="sng" dirty="0" smtClean="0">
              <a:ea typeface="ＭＳ Ｐゴシック" pitchFamily="1" charset="-128"/>
            </a:endParaRPr>
          </a:p>
          <a:p>
            <a:pPr eaLnBrk="1" hangingPunct="1">
              <a:lnSpc>
                <a:spcPct val="90000"/>
              </a:lnSpc>
              <a:buClr>
                <a:schemeClr val="tx1"/>
              </a:buClr>
              <a:buFont typeface="Wingdings" pitchFamily="2" charset="2"/>
              <a:buNone/>
            </a:pPr>
            <a:r>
              <a:rPr lang="en-US" sz="2400" b="1" u="sng" dirty="0" smtClean="0">
                <a:ea typeface="ＭＳ Ｐゴシック" pitchFamily="1" charset="-128"/>
              </a:rPr>
              <a:t>Required</a:t>
            </a:r>
            <a:r>
              <a:rPr lang="en-US" sz="2400" dirty="0" smtClean="0">
                <a:ea typeface="ＭＳ Ｐゴシック" pitchFamily="1" charset="-128"/>
              </a:rPr>
              <a:t> data tables identified by number</a:t>
            </a:r>
          </a:p>
          <a:p>
            <a:pPr lvl="1" eaLnBrk="1" hangingPunct="1">
              <a:lnSpc>
                <a:spcPct val="90000"/>
              </a:lnSpc>
              <a:buClr>
                <a:schemeClr val="tx1"/>
              </a:buClr>
              <a:buSzTx/>
              <a:buFont typeface="Arial" panose="020B0604020202020204" pitchFamily="34" charset="0"/>
              <a:buChar char="•"/>
            </a:pPr>
            <a:r>
              <a:rPr lang="en-US" sz="2000" dirty="0" smtClean="0">
                <a:ea typeface="ＭＳ Ｐゴシック" pitchFamily="1" charset="-128"/>
              </a:rPr>
              <a:t>Pre-numbered, formatted tables available online</a:t>
            </a:r>
          </a:p>
          <a:p>
            <a:pPr lvl="1" eaLnBrk="1" hangingPunct="1">
              <a:lnSpc>
                <a:spcPct val="90000"/>
              </a:lnSpc>
              <a:buClr>
                <a:schemeClr val="tx1"/>
              </a:buClr>
              <a:buSzTx/>
              <a:buFont typeface="Arial" panose="020B0604020202020204" pitchFamily="34" charset="0"/>
              <a:buChar char="•"/>
            </a:pPr>
            <a:r>
              <a:rPr lang="en-US" sz="2000" dirty="0" smtClean="0">
                <a:ea typeface="ＭＳ Ｐゴシック" pitchFamily="1" charset="-128"/>
              </a:rPr>
              <a:t>Tables not required by particular grant mechanism or FOA and intentionally left blank should be included and titled appropriately.</a:t>
            </a:r>
          </a:p>
          <a:p>
            <a:pPr marL="0" lvl="1" indent="0" eaLnBrk="1" hangingPunct="1">
              <a:lnSpc>
                <a:spcPct val="90000"/>
              </a:lnSpc>
              <a:buClr>
                <a:schemeClr val="tx1"/>
              </a:buClr>
              <a:buSzTx/>
              <a:buNone/>
            </a:pPr>
            <a:endParaRPr lang="en-US" sz="2400" b="1" u="sng" dirty="0" smtClean="0">
              <a:ea typeface="ＭＳ Ｐゴシック" pitchFamily="1" charset="-128"/>
            </a:endParaRPr>
          </a:p>
          <a:p>
            <a:pPr marL="0" lvl="1" indent="0" eaLnBrk="1" hangingPunct="1">
              <a:lnSpc>
                <a:spcPct val="90000"/>
              </a:lnSpc>
              <a:buClr>
                <a:schemeClr val="tx1"/>
              </a:buClr>
              <a:buSzTx/>
              <a:buNone/>
            </a:pPr>
            <a:r>
              <a:rPr lang="en-US" sz="2400" b="1" dirty="0">
                <a:ea typeface="ＭＳ Ｐゴシック" pitchFamily="1" charset="-128"/>
              </a:rPr>
              <a:t> </a:t>
            </a:r>
            <a:r>
              <a:rPr lang="en-US" sz="2400" b="1" u="sng" dirty="0" smtClean="0">
                <a:ea typeface="ＭＳ Ｐゴシック" pitchFamily="1" charset="-128"/>
              </a:rPr>
              <a:t>Additional</a:t>
            </a:r>
            <a:r>
              <a:rPr lang="en-US" sz="2400" dirty="0" smtClean="0">
                <a:ea typeface="ＭＳ Ｐゴシック" pitchFamily="1" charset="-128"/>
              </a:rPr>
              <a:t> tables identified by letter</a:t>
            </a:r>
          </a:p>
          <a:p>
            <a:pPr marL="400050" lvl="2" indent="0" eaLnBrk="1" hangingPunct="1">
              <a:lnSpc>
                <a:spcPct val="90000"/>
              </a:lnSpc>
              <a:buClr>
                <a:schemeClr val="tx1"/>
              </a:buClr>
              <a:buSzTx/>
            </a:pPr>
            <a:r>
              <a:rPr lang="en-US" sz="2000" dirty="0" smtClean="0">
                <a:ea typeface="ＭＳ Ｐゴシック" pitchFamily="1" charset="-128"/>
              </a:rPr>
              <a:t> not required, may be included </a:t>
            </a:r>
          </a:p>
          <a:p>
            <a:pPr marL="914400" lvl="3" indent="0" eaLnBrk="1" hangingPunct="1">
              <a:lnSpc>
                <a:spcPct val="90000"/>
              </a:lnSpc>
              <a:buClr>
                <a:schemeClr val="tx1"/>
              </a:buClr>
              <a:buSzTx/>
            </a:pPr>
            <a:r>
              <a:rPr lang="en-US" dirty="0" smtClean="0">
                <a:ea typeface="ＭＳ Ｐゴシック" pitchFamily="1" charset="-128"/>
              </a:rPr>
              <a:t>  </a:t>
            </a:r>
            <a:r>
              <a:rPr lang="en-US" u="sng" dirty="0" smtClean="0">
                <a:ea typeface="ＭＳ Ｐゴシック" pitchFamily="1" charset="-128"/>
              </a:rPr>
              <a:t>Will be </a:t>
            </a:r>
            <a:r>
              <a:rPr lang="en-US" dirty="0" smtClean="0">
                <a:ea typeface="ＭＳ Ｐゴシック" pitchFamily="1" charset="-128"/>
              </a:rPr>
              <a:t>counted as part of the 25 page limit</a:t>
            </a:r>
          </a:p>
          <a:p>
            <a:pPr marL="914400" lvl="2" indent="0" eaLnBrk="1" hangingPunct="1">
              <a:lnSpc>
                <a:spcPct val="90000"/>
              </a:lnSpc>
              <a:buClr>
                <a:schemeClr val="tx1"/>
              </a:buClr>
              <a:buSzTx/>
            </a:pPr>
            <a:r>
              <a:rPr lang="en-US" sz="2000" dirty="0" smtClean="0">
                <a:ea typeface="ＭＳ Ｐゴシック" pitchFamily="1" charset="-128"/>
              </a:rPr>
              <a:t>  Identify by letter, not number to avoid confusion</a:t>
            </a: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39</a:t>
            </a:fld>
            <a:endParaRPr lang="en-US">
              <a:solidFill>
                <a:srgbClr val="F3F2DC">
                  <a:shade val="50000"/>
                  <a:satMod val="200000"/>
                </a:srgbClr>
              </a:solidFill>
            </a:endParaRPr>
          </a:p>
        </p:txBody>
      </p:sp>
      <p:pic>
        <p:nvPicPr>
          <p:cNvPr id="177153" name="Picture 1" descr="C:\Documents and Settings\bkavanaugh\Local Settings\Temporary Internet Files\Content.IE5\5WN9387P\MP900424412[1].jpg"/>
          <p:cNvPicPr>
            <a:picLocks noChangeAspect="1" noChangeArrowheads="1"/>
          </p:cNvPicPr>
          <p:nvPr/>
        </p:nvPicPr>
        <p:blipFill>
          <a:blip r:embed="rId3" cstate="print"/>
          <a:srcRect/>
          <a:stretch>
            <a:fillRect/>
          </a:stretch>
        </p:blipFill>
        <p:spPr bwMode="auto">
          <a:xfrm>
            <a:off x="7356765" y="1995055"/>
            <a:ext cx="1028700" cy="77931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502920" y="304800"/>
            <a:ext cx="8183880" cy="1524000"/>
          </a:xfrm>
        </p:spPr>
        <p:txBody>
          <a:bodyPr>
            <a:normAutofit/>
          </a:bodyPr>
          <a:lstStyle/>
          <a:p>
            <a:pPr eaLnBrk="1" hangingPunct="1"/>
            <a:r>
              <a:rPr lang="en-US" dirty="0" smtClean="0">
                <a:ea typeface="ＭＳ Ｐゴシック" pitchFamily="1" charset="-128"/>
              </a:rPr>
              <a:t>  </a:t>
            </a:r>
            <a:r>
              <a:rPr lang="en-US" sz="3600" b="1" dirty="0" smtClean="0">
                <a:ea typeface="ＭＳ Ｐゴシック" pitchFamily="1" charset="-128"/>
              </a:rPr>
              <a:t>What is an NIH “Institutional</a:t>
            </a:r>
            <a:br>
              <a:rPr lang="en-US" sz="3600" b="1" dirty="0" smtClean="0">
                <a:ea typeface="ＭＳ Ｐゴシック" pitchFamily="1" charset="-128"/>
              </a:rPr>
            </a:br>
            <a:r>
              <a:rPr lang="en-US" sz="3600" b="1" dirty="0" smtClean="0">
                <a:ea typeface="ＭＳ Ｐゴシック" pitchFamily="1" charset="-128"/>
              </a:rPr>
              <a:t>   </a:t>
            </a:r>
            <a:r>
              <a:rPr lang="en-US" altLang="ja-JP" sz="3600" b="1" dirty="0" smtClean="0">
                <a:ea typeface="ＭＳ Ｐゴシック" pitchFamily="1" charset="-128"/>
              </a:rPr>
              <a:t>training grant</a:t>
            </a:r>
            <a:r>
              <a:rPr lang="ja-JP" altLang="en-US" sz="3600" b="1" dirty="0" smtClean="0">
                <a:ea typeface="ＭＳ Ｐゴシック" pitchFamily="1" charset="-128"/>
              </a:rPr>
              <a:t>”</a:t>
            </a:r>
            <a:r>
              <a:rPr lang="en-US" altLang="ja-JP" sz="3600" b="1" dirty="0" smtClean="0">
                <a:ea typeface="ＭＳ Ｐゴシック" pitchFamily="1" charset="-128"/>
              </a:rPr>
              <a:t>?</a:t>
            </a:r>
            <a:endParaRPr lang="en-US" sz="3600" b="1" dirty="0" smtClean="0">
              <a:ea typeface="ＭＳ Ｐゴシック" pitchFamily="1" charset="-128"/>
            </a:endParaRPr>
          </a:p>
        </p:txBody>
      </p:sp>
      <p:sp>
        <p:nvSpPr>
          <p:cNvPr id="6147" name="Rectangle 3"/>
          <p:cNvSpPr>
            <a:spLocks noGrp="1" noChangeArrowheads="1"/>
          </p:cNvSpPr>
          <p:nvPr>
            <p:ph idx="4294967295"/>
          </p:nvPr>
        </p:nvSpPr>
        <p:spPr>
          <a:xfrm>
            <a:off x="0" y="2119313"/>
            <a:ext cx="9144000" cy="3897312"/>
          </a:xfrm>
        </p:spPr>
        <p:txBody>
          <a:bodyPr>
            <a:normAutofit/>
          </a:bodyPr>
          <a:lstStyle/>
          <a:p>
            <a:pPr marL="747713" indent="-228600">
              <a:buClr>
                <a:schemeClr val="tx1"/>
              </a:buClr>
            </a:pPr>
            <a:r>
              <a:rPr lang="en-US" sz="2800" dirty="0" smtClean="0">
                <a:ea typeface="ＭＳ Ｐゴシック" pitchFamily="1" charset="-128"/>
              </a:rPr>
              <a:t>Assistance award (T32, T34, T35, T36, T90)</a:t>
            </a:r>
          </a:p>
          <a:p>
            <a:pPr marL="571500" indent="-52388" eaLnBrk="1" hangingPunct="1">
              <a:buClr>
                <a:schemeClr val="tx1"/>
              </a:buClr>
            </a:pPr>
            <a:r>
              <a:rPr lang="en-US" sz="2800" dirty="0" smtClean="0">
                <a:ea typeface="ＭＳ Ｐゴシック" pitchFamily="1" charset="-128"/>
              </a:rPr>
              <a:t> Awarded to </a:t>
            </a:r>
            <a:r>
              <a:rPr lang="en-US" altLang="ja-JP" sz="2800" dirty="0" smtClean="0">
                <a:ea typeface="ＭＳ Ｐゴシック" pitchFamily="1" charset="-128"/>
              </a:rPr>
              <a:t>eligible institutions</a:t>
            </a:r>
          </a:p>
          <a:p>
            <a:pPr marL="914400" lvl="1" indent="0" eaLnBrk="1" hangingPunct="1">
              <a:buClr>
                <a:schemeClr val="tx1"/>
              </a:buClr>
              <a:buFont typeface="Arial" panose="020B0604020202020204" pitchFamily="34" charset="0"/>
              <a:buChar char="•"/>
            </a:pPr>
            <a:r>
              <a:rPr lang="en-US" altLang="ja-JP" dirty="0" smtClean="0">
                <a:ea typeface="ＭＳ Ｐゴシック" pitchFamily="1" charset="-128"/>
              </a:rPr>
              <a:t> </a:t>
            </a:r>
            <a:r>
              <a:rPr lang="en-US" altLang="ja-JP" sz="2400" dirty="0" smtClean="0">
                <a:ea typeface="ＭＳ Ｐゴシック" pitchFamily="1" charset="-128"/>
              </a:rPr>
              <a:t>“to develop or enhance research training opportunities for individuals, </a:t>
            </a:r>
            <a:r>
              <a:rPr lang="en-US" altLang="ja-JP" sz="2400" b="1" u="sng" dirty="0" smtClean="0">
                <a:ea typeface="ＭＳ Ｐゴシック" pitchFamily="1" charset="-128"/>
              </a:rPr>
              <a:t>selected by the institution</a:t>
            </a:r>
            <a:r>
              <a:rPr lang="en-US" altLang="ja-JP" sz="2400" dirty="0" smtClean="0">
                <a:ea typeface="ＭＳ Ｐゴシック" pitchFamily="1" charset="-128"/>
              </a:rPr>
              <a:t>, who are training for careers in specified areas of biomedical, behavioral and clinical research</a:t>
            </a:r>
            <a:r>
              <a:rPr lang="ja-JP" altLang="en-US" sz="2400" dirty="0" smtClean="0">
                <a:ea typeface="ＭＳ Ｐゴシック" pitchFamily="1" charset="-128"/>
              </a:rPr>
              <a:t>”</a:t>
            </a:r>
            <a:endParaRPr lang="en-US" altLang="ja-JP" sz="2400" dirty="0" smtClean="0">
              <a:ea typeface="ＭＳ Ｐゴシック" pitchFamily="1" charset="-128"/>
            </a:endParaRPr>
          </a:p>
          <a:p>
            <a:pPr marL="800100" lvl="1" indent="-342900">
              <a:buClr>
                <a:schemeClr val="tx1"/>
              </a:buClr>
              <a:buFont typeface="Arial" panose="020B0604020202020204" pitchFamily="34" charset="0"/>
              <a:buChar char="•"/>
            </a:pPr>
            <a:r>
              <a:rPr lang="en-US" dirty="0" smtClean="0">
                <a:ea typeface="ＭＳ Ｐゴシック" pitchFamily="1" charset="-128"/>
              </a:rPr>
              <a:t>NRSA = National Research Service Award</a:t>
            </a: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4</a:t>
            </a:fld>
            <a:endParaRPr lang="en-US">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106681" y="167640"/>
            <a:ext cx="9037320" cy="1203960"/>
          </a:xfrm>
        </p:spPr>
        <p:txBody>
          <a:bodyPr/>
          <a:lstStyle/>
          <a:p>
            <a:pPr eaLnBrk="1" hangingPunct="1"/>
            <a:r>
              <a:rPr lang="en-US" sz="3200" b="1" dirty="0" smtClean="0">
                <a:ea typeface="ＭＳ Ｐゴシック" pitchFamily="1" charset="-128"/>
              </a:rPr>
              <a:t>    </a:t>
            </a:r>
            <a:r>
              <a:rPr lang="en-US" sz="3600" b="1" dirty="0" smtClean="0">
                <a:ea typeface="ＭＳ Ｐゴシック" pitchFamily="1" charset="-128"/>
              </a:rPr>
              <a:t>SF 424 Training Instructions, T. 420</a:t>
            </a:r>
          </a:p>
        </p:txBody>
      </p:sp>
      <p:sp>
        <p:nvSpPr>
          <p:cNvPr id="39939" name="Rectangle 3"/>
          <p:cNvSpPr>
            <a:spLocks noGrp="1" noChangeArrowheads="1"/>
          </p:cNvSpPr>
          <p:nvPr>
            <p:ph idx="4294967295"/>
          </p:nvPr>
        </p:nvSpPr>
        <p:spPr>
          <a:xfrm>
            <a:off x="404734" y="1447800"/>
            <a:ext cx="8154650" cy="4800600"/>
          </a:xfrm>
        </p:spPr>
        <p:txBody>
          <a:bodyPr>
            <a:normAutofit/>
          </a:bodyPr>
          <a:lstStyle/>
          <a:p>
            <a:pPr eaLnBrk="1" hangingPunct="1">
              <a:lnSpc>
                <a:spcPct val="90000"/>
              </a:lnSpc>
              <a:buClr>
                <a:schemeClr val="tx1"/>
              </a:buClr>
              <a:buFont typeface="Wingdings" pitchFamily="2" charset="2"/>
              <a:buNone/>
            </a:pPr>
            <a:r>
              <a:rPr lang="en-US" sz="2800" b="1" dirty="0" smtClean="0">
                <a:ea typeface="ＭＳ Ｐゴシック" pitchFamily="1" charset="-128"/>
              </a:rPr>
              <a:t>Research Training Program Plan Attachments</a:t>
            </a:r>
          </a:p>
          <a:p>
            <a:pPr marL="82296" indent="0" eaLnBrk="1" hangingPunct="1">
              <a:lnSpc>
                <a:spcPct val="90000"/>
              </a:lnSpc>
              <a:buClr>
                <a:schemeClr val="tx1"/>
              </a:buClr>
              <a:buSzTx/>
              <a:buNone/>
            </a:pPr>
            <a:endParaRPr lang="en-US" sz="2400" dirty="0" smtClean="0">
              <a:ea typeface="ＭＳ Ｐゴシック" pitchFamily="1" charset="-128"/>
            </a:endParaRPr>
          </a:p>
          <a:p>
            <a:pPr marL="82296" indent="0" eaLnBrk="1" hangingPunct="1">
              <a:lnSpc>
                <a:spcPct val="90000"/>
              </a:lnSpc>
              <a:buClr>
                <a:schemeClr val="tx1"/>
              </a:buClr>
              <a:buSzTx/>
              <a:buNone/>
            </a:pPr>
            <a:r>
              <a:rPr lang="en-US" sz="2800" dirty="0" smtClean="0">
                <a:ea typeface="ＭＳ Ｐゴシック" pitchFamily="1" charset="-128"/>
              </a:rPr>
              <a:t>General Guidelines</a:t>
            </a:r>
          </a:p>
          <a:p>
            <a:pPr lvl="1" eaLnBrk="1" hangingPunct="1">
              <a:lnSpc>
                <a:spcPct val="90000"/>
              </a:lnSpc>
              <a:buClr>
                <a:schemeClr val="tx1"/>
              </a:buClr>
              <a:buSzTx/>
              <a:buFont typeface="Arial" panose="020B0604020202020204" pitchFamily="34" charset="0"/>
              <a:buChar char="•"/>
            </a:pPr>
            <a:r>
              <a:rPr lang="en-US" sz="2400" dirty="0" smtClean="0">
                <a:ea typeface="ＭＳ Ｐゴシック" pitchFamily="1" charset="-128"/>
              </a:rPr>
              <a:t>Text attachments should be converted to PDF</a:t>
            </a:r>
          </a:p>
          <a:p>
            <a:pPr marL="402336" lvl="1" indent="0" eaLnBrk="1" hangingPunct="1">
              <a:lnSpc>
                <a:spcPct val="90000"/>
              </a:lnSpc>
              <a:buClr>
                <a:schemeClr val="tx1"/>
              </a:buClr>
              <a:buSzTx/>
              <a:buNone/>
            </a:pPr>
            <a:endParaRPr lang="en-US" sz="2400" dirty="0" smtClean="0">
              <a:ea typeface="ＭＳ Ｐゴシック" pitchFamily="1" charset="-128"/>
            </a:endParaRPr>
          </a:p>
          <a:p>
            <a:pPr lvl="1" eaLnBrk="1" hangingPunct="1">
              <a:lnSpc>
                <a:spcPct val="90000"/>
              </a:lnSpc>
              <a:buClr>
                <a:schemeClr val="tx1"/>
              </a:buClr>
              <a:buSzTx/>
              <a:buFont typeface="Arial" panose="020B0604020202020204" pitchFamily="34" charset="0"/>
              <a:buChar char="•"/>
            </a:pPr>
            <a:r>
              <a:rPr lang="en-US" sz="2400" dirty="0" smtClean="0">
                <a:ea typeface="ＭＳ Ｐゴシック" pitchFamily="1" charset="-128"/>
              </a:rPr>
              <a:t>Avoid scanning text attachments to convert to PDF</a:t>
            </a:r>
          </a:p>
          <a:p>
            <a:pPr marL="402336" lvl="1" indent="0" eaLnBrk="1" hangingPunct="1">
              <a:lnSpc>
                <a:spcPct val="90000"/>
              </a:lnSpc>
              <a:buClr>
                <a:schemeClr val="tx1"/>
              </a:buClr>
              <a:buSzTx/>
              <a:buNone/>
            </a:pPr>
            <a:endParaRPr lang="en-US" dirty="0" smtClean="0">
              <a:ea typeface="ＭＳ Ｐゴシック" pitchFamily="1" charset="-128"/>
            </a:endParaRPr>
          </a:p>
          <a:p>
            <a:pPr lvl="1" eaLnBrk="1" hangingPunct="1">
              <a:lnSpc>
                <a:spcPct val="90000"/>
              </a:lnSpc>
              <a:buClr>
                <a:schemeClr val="tx1"/>
              </a:buClr>
              <a:buSzTx/>
              <a:buFont typeface="Arial" panose="020B0604020202020204" pitchFamily="34" charset="0"/>
              <a:buChar char="•"/>
            </a:pPr>
            <a:r>
              <a:rPr lang="en-US" sz="2400" dirty="0" smtClean="0">
                <a:ea typeface="ＭＳ Ｐゴシック" pitchFamily="1" charset="-128"/>
              </a:rPr>
              <a:t>Save files with descriptive file names like </a:t>
            </a:r>
            <a:r>
              <a:rPr lang="ja-JP" altLang="en-US" sz="2400" dirty="0" smtClean="0">
                <a:ea typeface="ＭＳ Ｐゴシック" pitchFamily="1" charset="-128"/>
              </a:rPr>
              <a:t>“</a:t>
            </a:r>
            <a:r>
              <a:rPr lang="en-US" altLang="ja-JP" sz="2400" dirty="0" smtClean="0">
                <a:ea typeface="ＭＳ Ｐゴシック" pitchFamily="1" charset="-128"/>
              </a:rPr>
              <a:t>Program Plan</a:t>
            </a:r>
            <a:r>
              <a:rPr lang="ja-JP" altLang="en-US" sz="2400" dirty="0" smtClean="0">
                <a:ea typeface="ＭＳ Ｐゴシック" pitchFamily="1" charset="-128"/>
              </a:rPr>
              <a:t>”</a:t>
            </a:r>
            <a:r>
              <a:rPr lang="en-US" altLang="ja-JP" sz="2400" dirty="0" smtClean="0">
                <a:ea typeface="ＭＳ Ｐゴシック" pitchFamily="1" charset="-128"/>
              </a:rPr>
              <a:t>, </a:t>
            </a:r>
            <a:r>
              <a:rPr lang="ja-JP" altLang="en-US" sz="2400" dirty="0" smtClean="0">
                <a:ea typeface="ＭＳ Ｐゴシック" pitchFamily="1" charset="-128"/>
              </a:rPr>
              <a:t>“</a:t>
            </a:r>
            <a:r>
              <a:rPr lang="en-US" altLang="ja-JP" sz="2400" dirty="0" smtClean="0">
                <a:ea typeface="ＭＳ Ｐゴシック" pitchFamily="1" charset="-128"/>
              </a:rPr>
              <a:t>Proposed Training</a:t>
            </a:r>
            <a:r>
              <a:rPr lang="ja-JP" altLang="en-US" sz="2400" dirty="0" smtClean="0">
                <a:ea typeface="ＭＳ Ｐゴシック" pitchFamily="1" charset="-128"/>
              </a:rPr>
              <a:t>”</a:t>
            </a:r>
            <a:r>
              <a:rPr lang="en-US" altLang="ja-JP" sz="2400" dirty="0" smtClean="0">
                <a:ea typeface="ＭＳ Ｐゴシック" pitchFamily="1" charset="-128"/>
              </a:rPr>
              <a:t> etc.</a:t>
            </a:r>
          </a:p>
          <a:p>
            <a:pPr marL="402336" lvl="1" indent="0" eaLnBrk="1" hangingPunct="1">
              <a:lnSpc>
                <a:spcPct val="90000"/>
              </a:lnSpc>
              <a:buClr>
                <a:schemeClr val="tx1"/>
              </a:buClr>
              <a:buSzTx/>
              <a:buNone/>
            </a:pPr>
            <a:endParaRPr lang="en-US" altLang="ja-JP" sz="2400" dirty="0">
              <a:ea typeface="ＭＳ Ｐゴシック" pitchFamily="1" charset="-128"/>
            </a:endParaRPr>
          </a:p>
          <a:p>
            <a:pPr eaLnBrk="1" hangingPunct="1">
              <a:lnSpc>
                <a:spcPct val="90000"/>
              </a:lnSpc>
            </a:pPr>
            <a:endParaRPr lang="en-US" sz="2400" dirty="0" smtClean="0">
              <a:ea typeface="ＭＳ Ｐゴシック" pitchFamily="1" charset="-128"/>
            </a:endParaRP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40</a:t>
            </a:fld>
            <a:endParaRPr lang="en-US">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1" y="274638"/>
            <a:ext cx="9144000" cy="1143000"/>
          </a:xfrm>
        </p:spPr>
        <p:txBody>
          <a:bodyPr>
            <a:normAutofit/>
          </a:bodyPr>
          <a:lstStyle/>
          <a:p>
            <a:pPr eaLnBrk="1" hangingPunct="1"/>
            <a:r>
              <a:rPr lang="en-US" sz="3600" dirty="0" smtClean="0">
                <a:ea typeface="ＭＳ Ｐゴシック" pitchFamily="1" charset="-128"/>
              </a:rPr>
              <a:t>   </a:t>
            </a:r>
            <a:r>
              <a:rPr lang="en-US" sz="3600" b="1" dirty="0" smtClean="0">
                <a:ea typeface="ＭＳ Ｐゴシック" pitchFamily="1" charset="-128"/>
              </a:rPr>
              <a:t>SF 424 Training Instructions, T. 420</a:t>
            </a:r>
          </a:p>
        </p:txBody>
      </p:sp>
      <p:sp>
        <p:nvSpPr>
          <p:cNvPr id="40963" name="Rectangle 3"/>
          <p:cNvSpPr>
            <a:spLocks noGrp="1" noChangeArrowheads="1"/>
          </p:cNvSpPr>
          <p:nvPr>
            <p:ph idx="4294967295"/>
          </p:nvPr>
        </p:nvSpPr>
        <p:spPr>
          <a:xfrm>
            <a:off x="363538" y="1371600"/>
            <a:ext cx="8780462" cy="5029200"/>
          </a:xfrm>
        </p:spPr>
        <p:txBody>
          <a:bodyPr>
            <a:normAutofit/>
          </a:bodyPr>
          <a:lstStyle/>
          <a:p>
            <a:pPr eaLnBrk="1" hangingPunct="1">
              <a:buClr>
                <a:schemeClr val="tx1"/>
              </a:buClr>
              <a:buFont typeface="Wingdings" pitchFamily="2" charset="2"/>
              <a:buNone/>
            </a:pPr>
            <a:r>
              <a:rPr lang="en-US" sz="2800" b="1" dirty="0" smtClean="0">
                <a:ea typeface="ＭＳ Ｐゴシック" pitchFamily="1" charset="-128"/>
              </a:rPr>
              <a:t>Research Training Program Plan Component </a:t>
            </a:r>
          </a:p>
          <a:p>
            <a:pPr eaLnBrk="1" hangingPunct="1">
              <a:buClr>
                <a:schemeClr val="tx1"/>
              </a:buClr>
              <a:buFont typeface="Wingdings" pitchFamily="2" charset="2"/>
              <a:buNone/>
            </a:pPr>
            <a:r>
              <a:rPr lang="en-US" sz="2400" dirty="0" smtClean="0">
                <a:ea typeface="ＭＳ Ｐゴシック" pitchFamily="1" charset="-128"/>
              </a:rPr>
              <a:t>Research Training Program Plan Attachments </a:t>
            </a:r>
          </a:p>
          <a:p>
            <a:pPr lvl="1" eaLnBrk="1" hangingPunct="1">
              <a:buClr>
                <a:schemeClr val="tx1"/>
              </a:buClr>
              <a:buSzTx/>
              <a:buFont typeface="Arial" panose="020B0604020202020204" pitchFamily="34" charset="0"/>
              <a:buChar char="•"/>
            </a:pPr>
            <a:r>
              <a:rPr lang="en-US" sz="2400" dirty="0" smtClean="0">
                <a:ea typeface="ＭＳ Ｐゴシック" pitchFamily="1" charset="-128"/>
              </a:rPr>
              <a:t>No header or footer on attachments - system generated with name of PD/PI</a:t>
            </a:r>
          </a:p>
          <a:p>
            <a:pPr lvl="1" eaLnBrk="1" hangingPunct="1">
              <a:buClr>
                <a:schemeClr val="tx1"/>
              </a:buClr>
              <a:buSzTx/>
              <a:buFont typeface="Arial" panose="020B0604020202020204" pitchFamily="34" charset="0"/>
              <a:buChar char="•"/>
            </a:pPr>
            <a:r>
              <a:rPr lang="en-US" sz="2400" dirty="0" smtClean="0">
                <a:ea typeface="ＭＳ Ｐゴシック" pitchFamily="1" charset="-128"/>
              </a:rPr>
              <a:t>Page numbers – system generated </a:t>
            </a:r>
          </a:p>
          <a:p>
            <a:pPr lvl="1" eaLnBrk="1" hangingPunct="1">
              <a:buClr>
                <a:schemeClr val="tx1"/>
              </a:buClr>
              <a:buSzTx/>
              <a:buFont typeface="Arial" panose="020B0604020202020204" pitchFamily="34" charset="0"/>
              <a:buChar char="•"/>
            </a:pPr>
            <a:r>
              <a:rPr lang="en-US" sz="2400" dirty="0" smtClean="0">
                <a:ea typeface="ＭＳ Ｐゴシック" pitchFamily="1" charset="-128"/>
              </a:rPr>
              <a:t>Attachments are specific to Training Grant Programs</a:t>
            </a:r>
          </a:p>
          <a:p>
            <a:pPr lvl="1" eaLnBrk="1" hangingPunct="1">
              <a:buClr>
                <a:schemeClr val="tx1"/>
              </a:buClr>
              <a:buSzTx/>
              <a:buFont typeface="Arial" panose="020B0604020202020204" pitchFamily="34" charset="0"/>
              <a:buChar char="•"/>
            </a:pPr>
            <a:r>
              <a:rPr lang="en-US" sz="2400" dirty="0" smtClean="0">
                <a:ea typeface="ＭＳ Ｐゴシック" pitchFamily="1" charset="-128"/>
              </a:rPr>
              <a:t>eRA system will recognize and validate the sections</a:t>
            </a:r>
          </a:p>
          <a:p>
            <a:pPr lvl="1" eaLnBrk="1" hangingPunct="1">
              <a:buClr>
                <a:schemeClr val="tx1"/>
              </a:buClr>
              <a:buSzTx/>
              <a:buFont typeface="Arial" panose="020B0604020202020204" pitchFamily="34" charset="0"/>
              <a:buChar char="•"/>
            </a:pPr>
            <a:r>
              <a:rPr lang="en-US" sz="2400" dirty="0">
                <a:ea typeface="ＭＳ Ｐゴシック" pitchFamily="1" charset="-128"/>
              </a:rPr>
              <a:t>I</a:t>
            </a:r>
            <a:r>
              <a:rPr lang="en-US" sz="2400" dirty="0" smtClean="0">
                <a:ea typeface="ＭＳ Ｐゴシック" pitchFamily="1" charset="-128"/>
              </a:rPr>
              <a:t>n eRA Commons, all will be linked together as a single Research Plan</a:t>
            </a:r>
          </a:p>
          <a:p>
            <a:pPr lvl="1" eaLnBrk="1" hangingPunct="1">
              <a:buClr>
                <a:schemeClr val="tx1"/>
              </a:buClr>
              <a:buSzTx/>
              <a:buFont typeface="Arial" panose="020B0604020202020204" pitchFamily="34" charset="0"/>
              <a:buChar char="•"/>
            </a:pPr>
            <a:r>
              <a:rPr lang="en-US" sz="2400" dirty="0" smtClean="0">
                <a:ea typeface="ＭＳ Ｐゴシック" pitchFamily="1" charset="-128"/>
              </a:rPr>
              <a:t>Begin each text section with a section header (Introduction, Background, Program Plan, etc.)</a:t>
            </a: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41</a:t>
            </a:fld>
            <a:endParaRPr lang="en-US">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a:bodyPr>
          <a:lstStyle/>
          <a:p>
            <a:r>
              <a:rPr lang="en-US" sz="3600" b="1" dirty="0" smtClean="0"/>
              <a:t>SF424 Training Instructions, T. 420</a:t>
            </a:r>
            <a:endParaRPr lang="en-US" sz="3600" b="1" dirty="0"/>
          </a:p>
        </p:txBody>
      </p:sp>
      <p:sp>
        <p:nvSpPr>
          <p:cNvPr id="3" name="Content Placeholder 2"/>
          <p:cNvSpPr>
            <a:spLocks noGrp="1"/>
          </p:cNvSpPr>
          <p:nvPr>
            <p:ph idx="1"/>
          </p:nvPr>
        </p:nvSpPr>
        <p:spPr/>
        <p:txBody>
          <a:bodyPr/>
          <a:lstStyle/>
          <a:p>
            <a:r>
              <a:rPr lang="en-US" b="1" dirty="0" smtClean="0"/>
              <a:t>Research Training Program Plan </a:t>
            </a:r>
            <a:endParaRPr lang="en-US" dirty="0"/>
          </a:p>
          <a:p>
            <a:pPr lvl="1">
              <a:buFont typeface="Arial" panose="020B0604020202020204" pitchFamily="34" charset="0"/>
              <a:buChar char="•"/>
            </a:pPr>
            <a:r>
              <a:rPr lang="en-US" dirty="0" smtClean="0"/>
              <a:t>include sufficient information to evaluate the proposed program independent of any other document</a:t>
            </a:r>
          </a:p>
          <a:p>
            <a:pPr lvl="1">
              <a:buFont typeface="Arial" panose="020B0604020202020204" pitchFamily="34" charset="0"/>
              <a:buChar char="•"/>
            </a:pPr>
            <a:r>
              <a:rPr lang="en-US" dirty="0" smtClean="0"/>
              <a:t>Be specific, informative</a:t>
            </a:r>
          </a:p>
          <a:p>
            <a:pPr lvl="1">
              <a:buFont typeface="Arial" panose="020B0604020202020204" pitchFamily="34" charset="0"/>
              <a:buChar char="•"/>
            </a:pPr>
            <a:r>
              <a:rPr lang="en-US" dirty="0" smtClean="0"/>
              <a:t>Avoid Redundancies</a:t>
            </a:r>
            <a:endParaRPr lang="en-US" dirty="0"/>
          </a:p>
        </p:txBody>
      </p:sp>
      <p:sp>
        <p:nvSpPr>
          <p:cNvPr id="4" name="TextBox 3"/>
          <p:cNvSpPr txBox="1"/>
          <p:nvPr/>
        </p:nvSpPr>
        <p:spPr>
          <a:xfrm>
            <a:off x="8360229" y="6444343"/>
            <a:ext cx="783771" cy="369332"/>
          </a:xfrm>
          <a:prstGeom prst="rect">
            <a:avLst/>
          </a:prstGeom>
          <a:noFill/>
        </p:spPr>
        <p:txBody>
          <a:bodyPr wrap="square" rtlCol="0">
            <a:spAutoFit/>
          </a:bodyPr>
          <a:lstStyle/>
          <a:p>
            <a:r>
              <a:rPr lang="en-US" dirty="0" smtClean="0"/>
              <a:t>42</a:t>
            </a:r>
            <a:endParaRPr lang="en-US" dirty="0"/>
          </a:p>
        </p:txBody>
      </p:sp>
    </p:spTree>
    <p:extLst>
      <p:ext uri="{BB962C8B-B14F-4D97-AF65-F5344CB8AC3E}">
        <p14:creationId xmlns:p14="http://schemas.microsoft.com/office/powerpoint/2010/main" val="37119003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SF424 Training Instructions, T. 420</a:t>
            </a:r>
            <a:endParaRPr lang="en-US" sz="3600" b="1" dirty="0"/>
          </a:p>
        </p:txBody>
      </p:sp>
      <p:sp>
        <p:nvSpPr>
          <p:cNvPr id="3" name="Content Placeholder 2"/>
          <p:cNvSpPr>
            <a:spLocks noGrp="1"/>
          </p:cNvSpPr>
          <p:nvPr>
            <p:ph idx="1"/>
          </p:nvPr>
        </p:nvSpPr>
        <p:spPr/>
        <p:txBody>
          <a:bodyPr/>
          <a:lstStyle/>
          <a:p>
            <a:pPr marL="0" indent="0">
              <a:buNone/>
            </a:pPr>
            <a:r>
              <a:rPr lang="en-US" sz="2800" b="1" dirty="0" smtClean="0"/>
              <a:t>1.  Introduction</a:t>
            </a:r>
          </a:p>
          <a:p>
            <a:pPr lvl="1">
              <a:buFont typeface="Arial" panose="020B0604020202020204" pitchFamily="34" charset="0"/>
              <a:buChar char="•"/>
            </a:pPr>
            <a:r>
              <a:rPr lang="en-US" dirty="0" smtClean="0"/>
              <a:t>Required for resubmission and revisions</a:t>
            </a:r>
          </a:p>
          <a:p>
            <a:pPr lvl="1">
              <a:buFont typeface="Arial" panose="020B0604020202020204" pitchFamily="34" charset="0"/>
              <a:buChar char="•"/>
            </a:pPr>
            <a:r>
              <a:rPr lang="en-US" dirty="0" smtClean="0"/>
              <a:t>Summarize substantial additions, deletions and changes</a:t>
            </a:r>
          </a:p>
          <a:p>
            <a:pPr lvl="1">
              <a:buFont typeface="Arial" panose="020B0604020202020204" pitchFamily="34" charset="0"/>
              <a:buChar char="•"/>
            </a:pPr>
            <a:r>
              <a:rPr lang="en-US" dirty="0" smtClean="0"/>
              <a:t>Respond to issues and criticism raised in the summary statement</a:t>
            </a:r>
          </a:p>
          <a:p>
            <a:pPr lvl="1">
              <a:buFont typeface="Arial" panose="020B0604020202020204" pitchFamily="34" charset="0"/>
              <a:buChar char="•"/>
            </a:pPr>
            <a:r>
              <a:rPr lang="en-US" dirty="0" smtClean="0"/>
              <a:t>Separate pdf upload</a:t>
            </a:r>
          </a:p>
          <a:p>
            <a:pPr marL="457200" lvl="1" indent="0">
              <a:buNone/>
            </a:pPr>
            <a:endParaRPr lang="en-US" dirty="0" smtClean="0"/>
          </a:p>
          <a:p>
            <a:pPr lvl="1"/>
            <a:endParaRPr lang="en-US" dirty="0"/>
          </a:p>
        </p:txBody>
      </p:sp>
      <p:sp>
        <p:nvSpPr>
          <p:cNvPr id="4" name="TextBox 3"/>
          <p:cNvSpPr txBox="1"/>
          <p:nvPr/>
        </p:nvSpPr>
        <p:spPr>
          <a:xfrm>
            <a:off x="8418286" y="6126163"/>
            <a:ext cx="595084" cy="369332"/>
          </a:xfrm>
          <a:prstGeom prst="rect">
            <a:avLst/>
          </a:prstGeom>
          <a:noFill/>
        </p:spPr>
        <p:txBody>
          <a:bodyPr wrap="square" rtlCol="0">
            <a:spAutoFit/>
          </a:bodyPr>
          <a:lstStyle/>
          <a:p>
            <a:r>
              <a:rPr lang="en-US" dirty="0" smtClean="0"/>
              <a:t>43</a:t>
            </a:r>
            <a:endParaRPr lang="en-US" dirty="0"/>
          </a:p>
        </p:txBody>
      </p:sp>
    </p:spTree>
    <p:extLst>
      <p:ext uri="{BB962C8B-B14F-4D97-AF65-F5344CB8AC3E}">
        <p14:creationId xmlns:p14="http://schemas.microsoft.com/office/powerpoint/2010/main" val="14730952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228600"/>
            <a:ext cx="8375650" cy="1066800"/>
          </a:xfrm>
        </p:spPr>
        <p:txBody>
          <a:bodyPr>
            <a:normAutofit/>
          </a:bodyPr>
          <a:lstStyle/>
          <a:p>
            <a:pPr eaLnBrk="1" hangingPunct="1"/>
            <a:r>
              <a:rPr lang="en-US" sz="4000" b="1" dirty="0" smtClean="0">
                <a:ea typeface="ＭＳ Ｐゴシック" pitchFamily="1" charset="-128"/>
              </a:rPr>
              <a:t>   </a:t>
            </a:r>
            <a:r>
              <a:rPr lang="en-US" sz="3600" b="1" dirty="0" smtClean="0">
                <a:ea typeface="ＭＳ Ｐゴシック" pitchFamily="1" charset="-128"/>
              </a:rPr>
              <a:t>SF 424 Training Instructions, </a:t>
            </a:r>
            <a:r>
              <a:rPr lang="en-US" sz="3600" b="1" dirty="0">
                <a:ea typeface="ＭＳ Ｐゴシック" pitchFamily="1" charset="-128"/>
              </a:rPr>
              <a:t>T</a:t>
            </a:r>
            <a:r>
              <a:rPr lang="en-US" sz="3600" b="1" dirty="0" smtClean="0">
                <a:ea typeface="ＭＳ Ｐゴシック" pitchFamily="1" charset="-128"/>
              </a:rPr>
              <a:t>. 420</a:t>
            </a:r>
          </a:p>
        </p:txBody>
      </p:sp>
      <p:sp>
        <p:nvSpPr>
          <p:cNvPr id="41987" name="Rectangle 3"/>
          <p:cNvSpPr>
            <a:spLocks noGrp="1" noChangeArrowheads="1"/>
          </p:cNvSpPr>
          <p:nvPr>
            <p:ph idx="4294967295"/>
          </p:nvPr>
        </p:nvSpPr>
        <p:spPr>
          <a:xfrm>
            <a:off x="488950" y="1176338"/>
            <a:ext cx="8655050" cy="5072062"/>
          </a:xfrm>
        </p:spPr>
        <p:txBody>
          <a:bodyPr>
            <a:normAutofit/>
          </a:bodyPr>
          <a:lstStyle/>
          <a:p>
            <a:pPr eaLnBrk="1" hangingPunct="1">
              <a:buClr>
                <a:schemeClr val="tx1"/>
              </a:buClr>
              <a:buFont typeface="Wingdings" pitchFamily="2" charset="2"/>
              <a:buNone/>
            </a:pPr>
            <a:r>
              <a:rPr lang="en-US" sz="2800" b="1" dirty="0" smtClean="0">
                <a:ea typeface="ＭＳ Ｐゴシック" pitchFamily="1" charset="-128"/>
              </a:rPr>
              <a:t>2.  Program Plan </a:t>
            </a:r>
          </a:p>
          <a:p>
            <a:pPr marL="82296" lvl="1" indent="0">
              <a:buClr>
                <a:schemeClr val="tx1"/>
              </a:buClr>
              <a:buNone/>
            </a:pPr>
            <a:r>
              <a:rPr lang="en-US" sz="2400" dirty="0">
                <a:ea typeface="ＭＳ Ｐゴシック" pitchFamily="1" charset="-128"/>
              </a:rPr>
              <a:t>Part of the 25 page limit, unless otherwise stated in </a:t>
            </a:r>
            <a:r>
              <a:rPr lang="en-US" sz="2400" dirty="0" smtClean="0">
                <a:ea typeface="ＭＳ Ｐゴシック" pitchFamily="1" charset="-128"/>
              </a:rPr>
              <a:t>FOA</a:t>
            </a:r>
          </a:p>
          <a:p>
            <a:pPr marL="82296" lvl="1" indent="0">
              <a:buClr>
                <a:schemeClr val="tx1"/>
              </a:buClr>
              <a:buNone/>
            </a:pPr>
            <a:r>
              <a:rPr lang="en-US" sz="2400" dirty="0" smtClean="0">
                <a:ea typeface="ＭＳ Ｐゴシック" pitchFamily="1" charset="-128"/>
              </a:rPr>
              <a:t>	</a:t>
            </a:r>
            <a:r>
              <a:rPr lang="en-US" sz="2400" b="1" dirty="0" smtClean="0">
                <a:ea typeface="ＭＳ Ｐゴシック" pitchFamily="1" charset="-128"/>
              </a:rPr>
              <a:t>A.  Background</a:t>
            </a:r>
            <a:endParaRPr lang="en-US" sz="2400" b="1" dirty="0">
              <a:ea typeface="ＭＳ Ｐゴシック" pitchFamily="1" charset="-128"/>
            </a:endParaRPr>
          </a:p>
          <a:p>
            <a:pPr marL="82296" indent="0">
              <a:buClr>
                <a:schemeClr val="tx1"/>
              </a:buClr>
              <a:buSzTx/>
              <a:buNone/>
            </a:pPr>
            <a:endParaRPr lang="en-US" sz="1000" dirty="0" smtClean="0">
              <a:ea typeface="ＭＳ Ｐゴシック" pitchFamily="1" charset="-128"/>
            </a:endParaRPr>
          </a:p>
          <a:p>
            <a:pPr lvl="1" eaLnBrk="1" hangingPunct="1">
              <a:buClr>
                <a:schemeClr val="tx1"/>
              </a:buClr>
              <a:buSzTx/>
              <a:buFont typeface="Arial" panose="020B0604020202020204" pitchFamily="34" charset="0"/>
              <a:buChar char="•"/>
            </a:pPr>
            <a:r>
              <a:rPr lang="en-US" sz="2400" dirty="0" smtClean="0">
                <a:ea typeface="ＭＳ Ｐゴシック" pitchFamily="1" charset="-128"/>
              </a:rPr>
              <a:t>Rationale for the proposed research training program, relevant background history, need</a:t>
            </a:r>
          </a:p>
          <a:p>
            <a:pPr lvl="1" eaLnBrk="1" hangingPunct="1">
              <a:buClr>
                <a:schemeClr val="tx1"/>
              </a:buClr>
              <a:buSzTx/>
              <a:buFont typeface="Arial" panose="020B0604020202020204" pitchFamily="34" charset="0"/>
              <a:buChar char="•"/>
            </a:pPr>
            <a:r>
              <a:rPr lang="en-US" sz="2400" dirty="0" smtClean="0">
                <a:ea typeface="ＭＳ Ｐゴシック" pitchFamily="1" charset="-128"/>
              </a:rPr>
              <a:t>How does proposed program relates to current training at institution</a:t>
            </a:r>
          </a:p>
          <a:p>
            <a:pPr lvl="1">
              <a:buClr>
                <a:schemeClr val="tx1"/>
              </a:buClr>
              <a:buFont typeface="Arial" panose="020B0604020202020204" pitchFamily="34" charset="0"/>
              <a:buChar char="•"/>
            </a:pPr>
            <a:r>
              <a:rPr lang="en-US" sz="2400" dirty="0">
                <a:ea typeface="ＭＳ Ｐゴシック" pitchFamily="1" charset="-128"/>
              </a:rPr>
              <a:t>Summarize the research training activities of the participating  units/departments</a:t>
            </a:r>
          </a:p>
          <a:p>
            <a:pPr lvl="1" eaLnBrk="1" hangingPunct="1">
              <a:buClr>
                <a:schemeClr val="tx1"/>
              </a:buClr>
              <a:buSzTx/>
              <a:buFont typeface="Arial" panose="020B0604020202020204" pitchFamily="34" charset="0"/>
              <a:buChar char="•"/>
            </a:pPr>
            <a:endParaRPr lang="en-US" sz="2400" dirty="0" smtClean="0">
              <a:ea typeface="ＭＳ Ｐゴシック" pitchFamily="1" charset="-128"/>
            </a:endParaRPr>
          </a:p>
          <a:p>
            <a:pPr eaLnBrk="1" hangingPunct="1">
              <a:buSzTx/>
              <a:buFont typeface="Wingdings" pitchFamily="2" charset="2"/>
              <a:buNone/>
            </a:pPr>
            <a:endParaRPr lang="en-US" dirty="0" smtClean="0">
              <a:ea typeface="ＭＳ Ｐゴシック" pitchFamily="1" charset="-128"/>
            </a:endParaRP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44</a:t>
            </a:fld>
            <a:endParaRPr lang="en-US">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0" y="152400"/>
            <a:ext cx="8718550" cy="1143000"/>
          </a:xfrm>
        </p:spPr>
        <p:txBody>
          <a:bodyPr>
            <a:normAutofit/>
          </a:bodyPr>
          <a:lstStyle/>
          <a:p>
            <a:pPr eaLnBrk="1" hangingPunct="1"/>
            <a:r>
              <a:rPr lang="en-US" sz="3200" b="1" dirty="0" smtClean="0">
                <a:ea typeface="ＭＳ Ｐゴシック" pitchFamily="1" charset="-128"/>
              </a:rPr>
              <a:t>    </a:t>
            </a:r>
            <a:r>
              <a:rPr lang="en-US" sz="3600" b="1" dirty="0" smtClean="0">
                <a:ea typeface="ＭＳ Ｐゴシック" pitchFamily="1" charset="-128"/>
              </a:rPr>
              <a:t>SF 424 Training  Instructions, T. 420</a:t>
            </a:r>
          </a:p>
        </p:txBody>
      </p:sp>
      <p:sp>
        <p:nvSpPr>
          <p:cNvPr id="43011" name="Rectangle 3"/>
          <p:cNvSpPr>
            <a:spLocks noGrp="1" noChangeArrowheads="1"/>
          </p:cNvSpPr>
          <p:nvPr>
            <p:ph idx="4294967295"/>
          </p:nvPr>
        </p:nvSpPr>
        <p:spPr>
          <a:xfrm>
            <a:off x="528638" y="1295400"/>
            <a:ext cx="8615362" cy="4876800"/>
          </a:xfrm>
        </p:spPr>
        <p:txBody>
          <a:bodyPr>
            <a:normAutofit fontScale="92500" lnSpcReduction="10000"/>
          </a:bodyPr>
          <a:lstStyle/>
          <a:p>
            <a:pPr eaLnBrk="1" hangingPunct="1">
              <a:buClr>
                <a:schemeClr val="tx1"/>
              </a:buClr>
              <a:buFont typeface="Wingdings" pitchFamily="2" charset="2"/>
              <a:buNone/>
            </a:pPr>
            <a:r>
              <a:rPr lang="en-US" sz="3000" b="1" dirty="0" smtClean="0">
                <a:ea typeface="ＭＳ Ｐゴシック" pitchFamily="1" charset="-128"/>
              </a:rPr>
              <a:t>2.   Program Plan  A. Background (cont’d)</a:t>
            </a:r>
          </a:p>
          <a:p>
            <a:pPr marL="82296" indent="0" eaLnBrk="1" hangingPunct="1">
              <a:buClr>
                <a:schemeClr val="tx1"/>
              </a:buClr>
              <a:buNone/>
            </a:pPr>
            <a:r>
              <a:rPr lang="en-US" sz="2600" b="1" u="sng" dirty="0" smtClean="0"/>
              <a:t>Use </a:t>
            </a:r>
            <a:r>
              <a:rPr lang="en-US" sz="2600" b="1" u="sng" dirty="0"/>
              <a:t>the narrative to describe</a:t>
            </a:r>
            <a:r>
              <a:rPr lang="en-US" sz="2600" b="1" dirty="0"/>
              <a:t>:</a:t>
            </a:r>
          </a:p>
          <a:p>
            <a:pPr>
              <a:buFont typeface="Arial" panose="020B0604020202020204" pitchFamily="34" charset="0"/>
              <a:buChar char="•"/>
            </a:pPr>
            <a:r>
              <a:rPr lang="en-US" sz="2600" dirty="0"/>
              <a:t>the organization of the proposed training program, </a:t>
            </a:r>
          </a:p>
          <a:p>
            <a:pPr>
              <a:buFont typeface="Arial" panose="020B0604020202020204" pitchFamily="34" charset="0"/>
              <a:buChar char="•"/>
            </a:pPr>
            <a:r>
              <a:rPr lang="en-US" sz="2600" dirty="0"/>
              <a:t>the participating departments and interdepartmental programs, </a:t>
            </a:r>
          </a:p>
          <a:p>
            <a:pPr>
              <a:buFont typeface="Arial" panose="020B0604020202020204" pitchFamily="34" charset="0"/>
              <a:buChar char="•"/>
            </a:pPr>
            <a:r>
              <a:rPr lang="en-US" sz="2600" dirty="0"/>
              <a:t>the extent to which faculty, graduate students, and/or </a:t>
            </a:r>
            <a:r>
              <a:rPr lang="en-US" sz="2600" dirty="0" smtClean="0"/>
              <a:t>postdocs </a:t>
            </a:r>
            <a:r>
              <a:rPr lang="en-US" sz="2600" dirty="0"/>
              <a:t>from those departments/interdepartmental programs participate in the programmatic activities to be supported by the training grant. </a:t>
            </a:r>
          </a:p>
          <a:p>
            <a:pPr eaLnBrk="1" hangingPunct="1">
              <a:buClr>
                <a:schemeClr val="tx1"/>
              </a:buClr>
            </a:pPr>
            <a:r>
              <a:rPr lang="en-US" sz="2000" dirty="0" smtClean="0">
                <a:ea typeface="ＭＳ Ｐゴシック" pitchFamily="1" charset="-128"/>
              </a:rPr>
              <a:t>Refer to the data in the following tables</a:t>
            </a:r>
          </a:p>
          <a:p>
            <a:pPr lvl="2">
              <a:buClr>
                <a:schemeClr val="tx1"/>
              </a:buClr>
            </a:pPr>
            <a:r>
              <a:rPr lang="en-US" sz="1800" dirty="0" smtClean="0">
                <a:ea typeface="ＭＳ Ｐゴシック" pitchFamily="1" charset="-128"/>
              </a:rPr>
              <a:t>Table </a:t>
            </a:r>
            <a:r>
              <a:rPr lang="en-US" sz="1800" dirty="0">
                <a:ea typeface="ＭＳ Ｐゴシック" pitchFamily="1" charset="-128"/>
              </a:rPr>
              <a:t>1 – </a:t>
            </a:r>
            <a:r>
              <a:rPr lang="en-US" sz="1800" dirty="0"/>
              <a:t>Census of Participating Departments and Interdepartmental Programs</a:t>
            </a:r>
            <a:endParaRPr lang="en-US" sz="1800" dirty="0">
              <a:ea typeface="ＭＳ Ｐゴシック" pitchFamily="1" charset="-128"/>
            </a:endParaRPr>
          </a:p>
          <a:p>
            <a:pPr lvl="2" eaLnBrk="1" hangingPunct="1">
              <a:buClr>
                <a:schemeClr val="tx1"/>
              </a:buClr>
            </a:pPr>
            <a:r>
              <a:rPr lang="en-US" sz="1800" dirty="0">
                <a:ea typeface="ＭＳ Ｐゴシック" pitchFamily="1" charset="-128"/>
              </a:rPr>
              <a:t>Table 2 – Participating Faculty Members</a:t>
            </a:r>
          </a:p>
          <a:p>
            <a:pPr lvl="2">
              <a:buClr>
                <a:schemeClr val="tx1"/>
              </a:buClr>
            </a:pPr>
            <a:r>
              <a:rPr lang="en-US" sz="1800" dirty="0">
                <a:ea typeface="ＭＳ Ｐゴシック" pitchFamily="1" charset="-128"/>
              </a:rPr>
              <a:t>Table 3 – </a:t>
            </a:r>
            <a:r>
              <a:rPr lang="en-US" sz="1800" dirty="0"/>
              <a:t>Federal Institutional Research Training Grants and Related Support Available to Participating Faculty Members</a:t>
            </a:r>
            <a:endParaRPr lang="en-US" sz="2000" dirty="0" smtClean="0">
              <a:ea typeface="ＭＳ Ｐゴシック" pitchFamily="1" charset="-128"/>
            </a:endParaRPr>
          </a:p>
          <a:p>
            <a:pPr eaLnBrk="1" hangingPunct="1">
              <a:buFont typeface="Wingdings" pitchFamily="2" charset="2"/>
              <a:buNone/>
            </a:pPr>
            <a:endParaRPr lang="en-US" dirty="0" smtClean="0">
              <a:ea typeface="ＭＳ Ｐゴシック" pitchFamily="1" charset="-128"/>
            </a:endParaRP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45</a:t>
            </a:fld>
            <a:endParaRPr lang="en-US">
              <a:solidFill>
                <a:srgbClr val="F3F2DC">
                  <a:shade val="50000"/>
                  <a:satMod val="200000"/>
                </a:srgbClr>
              </a:solidFill>
            </a:endParaRPr>
          </a:p>
        </p:txBody>
      </p:sp>
      <p:pic>
        <p:nvPicPr>
          <p:cNvPr id="419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419" y="4880552"/>
            <a:ext cx="8382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1934"/>
          </a:xfrm>
        </p:spPr>
        <p:txBody>
          <a:bodyPr>
            <a:noAutofit/>
          </a:bodyPr>
          <a:lstStyle/>
          <a:p>
            <a:r>
              <a:rPr lang="en-US" sz="3600" b="1" dirty="0" smtClean="0"/>
              <a:t>Table 1 – Census of Participating Departments and Interdepartmental Programs</a:t>
            </a:r>
            <a:endParaRPr lang="en-US" sz="3600" b="1" dirty="0"/>
          </a:p>
        </p:txBody>
      </p:sp>
      <p:sp>
        <p:nvSpPr>
          <p:cNvPr id="3" name="Content Placeholder 2"/>
          <p:cNvSpPr>
            <a:spLocks noGrp="1"/>
          </p:cNvSpPr>
          <p:nvPr>
            <p:ph idx="1"/>
          </p:nvPr>
        </p:nvSpPr>
        <p:spPr>
          <a:xfrm>
            <a:off x="457200" y="1770743"/>
            <a:ext cx="8229600" cy="4355420"/>
          </a:xfrm>
        </p:spPr>
        <p:txBody>
          <a:bodyPr>
            <a:normAutofit/>
          </a:bodyPr>
          <a:lstStyle/>
          <a:p>
            <a:pPr marL="0" indent="0">
              <a:buNone/>
            </a:pPr>
            <a:endParaRPr lang="en-US" sz="2800" b="1" u="sng" dirty="0" smtClean="0"/>
          </a:p>
          <a:p>
            <a:pPr marL="0" indent="0">
              <a:buNone/>
            </a:pPr>
            <a:r>
              <a:rPr lang="en-US" b="1" u="sng" dirty="0" smtClean="0"/>
              <a:t>Rationale </a:t>
            </a:r>
            <a:r>
              <a:rPr lang="en-US" b="1" u="sng" dirty="0" smtClean="0"/>
              <a:t>for the table: </a:t>
            </a:r>
          </a:p>
          <a:p>
            <a:r>
              <a:rPr lang="en-US" b="0" dirty="0" smtClean="0"/>
              <a:t>Insight into the environment in which the proposed training will take place. </a:t>
            </a:r>
          </a:p>
          <a:p>
            <a:r>
              <a:rPr lang="en-US" b="0" dirty="0" smtClean="0"/>
              <a:t>Allows reviewers to assess whether the program has the "critical mass" of trainees and faculty  </a:t>
            </a:r>
          </a:p>
          <a:p>
            <a:pPr marL="0" indent="0">
              <a:buNone/>
            </a:pPr>
            <a:endParaRPr lang="en-US" dirty="0"/>
          </a:p>
        </p:txBody>
      </p:sp>
      <p:sp>
        <p:nvSpPr>
          <p:cNvPr id="4" name="TextBox 3"/>
          <p:cNvSpPr txBox="1"/>
          <p:nvPr/>
        </p:nvSpPr>
        <p:spPr>
          <a:xfrm>
            <a:off x="8440056" y="6241143"/>
            <a:ext cx="457200" cy="369332"/>
          </a:xfrm>
          <a:prstGeom prst="rect">
            <a:avLst/>
          </a:prstGeom>
          <a:noFill/>
        </p:spPr>
        <p:txBody>
          <a:bodyPr wrap="square" rtlCol="0">
            <a:spAutoFit/>
          </a:bodyPr>
          <a:lstStyle/>
          <a:p>
            <a:r>
              <a:rPr lang="en-US" dirty="0" smtClean="0"/>
              <a:t>46</a:t>
            </a:r>
            <a:endParaRPr lang="en-US" dirty="0"/>
          </a:p>
        </p:txBody>
      </p:sp>
    </p:spTree>
    <p:extLst>
      <p:ext uri="{BB962C8B-B14F-4D97-AF65-F5344CB8AC3E}">
        <p14:creationId xmlns:p14="http://schemas.microsoft.com/office/powerpoint/2010/main" val="17645120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75" y="268721"/>
            <a:ext cx="8229600" cy="1143000"/>
          </a:xfrm>
        </p:spPr>
        <p:txBody>
          <a:bodyPr>
            <a:normAutofit/>
          </a:bodyPr>
          <a:lstStyle/>
          <a:p>
            <a:r>
              <a:rPr lang="en-US" sz="3100" b="1" dirty="0" smtClean="0"/>
              <a:t>Table 1 – Census of Participating Departments and Interdepartmental Programs</a:t>
            </a:r>
            <a:endParaRPr lang="en-US" sz="3100" b="1"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961" t="3285" r="2472" b="11475"/>
          <a:stretch/>
        </p:blipFill>
        <p:spPr>
          <a:xfrm>
            <a:off x="304800" y="1257300"/>
            <a:ext cx="7973786" cy="4152898"/>
          </a:xfrm>
          <a:prstGeom prst="rect">
            <a:avLst/>
          </a:prstGeom>
        </p:spPr>
      </p:pic>
      <p:sp>
        <p:nvSpPr>
          <p:cNvPr id="8" name="Rectangle 7"/>
          <p:cNvSpPr/>
          <p:nvPr/>
        </p:nvSpPr>
        <p:spPr>
          <a:xfrm>
            <a:off x="529937" y="5362757"/>
            <a:ext cx="7748649" cy="646331"/>
          </a:xfrm>
          <a:prstGeom prst="rect">
            <a:avLst/>
          </a:prstGeom>
        </p:spPr>
        <p:txBody>
          <a:bodyPr wrap="square">
            <a:spAutoFit/>
          </a:bodyPr>
          <a:lstStyle/>
          <a:p>
            <a:r>
              <a:rPr lang="en-US" dirty="0"/>
              <a:t>Source of information:   Department Administrative Staff and / or Graduate Education Office</a:t>
            </a:r>
          </a:p>
        </p:txBody>
      </p:sp>
      <p:sp>
        <p:nvSpPr>
          <p:cNvPr id="3" name="TextBox 2"/>
          <p:cNvSpPr txBox="1"/>
          <p:nvPr/>
        </p:nvSpPr>
        <p:spPr>
          <a:xfrm>
            <a:off x="8403772" y="6255657"/>
            <a:ext cx="595086" cy="369332"/>
          </a:xfrm>
          <a:prstGeom prst="rect">
            <a:avLst/>
          </a:prstGeom>
          <a:noFill/>
        </p:spPr>
        <p:txBody>
          <a:bodyPr wrap="square" rtlCol="0">
            <a:spAutoFit/>
          </a:bodyPr>
          <a:lstStyle/>
          <a:p>
            <a:r>
              <a:rPr lang="en-US" dirty="0" smtClean="0"/>
              <a:t>47</a:t>
            </a:r>
            <a:endParaRPr lang="en-US" dirty="0"/>
          </a:p>
        </p:txBody>
      </p:sp>
    </p:spTree>
    <p:extLst>
      <p:ext uri="{BB962C8B-B14F-4D97-AF65-F5344CB8AC3E}">
        <p14:creationId xmlns:p14="http://schemas.microsoft.com/office/powerpoint/2010/main" val="38496715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Table 2– Participating Faculty Members</a:t>
            </a:r>
            <a:endParaRPr lang="en-US" sz="3600" b="1" dirty="0"/>
          </a:p>
        </p:txBody>
      </p:sp>
      <p:sp>
        <p:nvSpPr>
          <p:cNvPr id="3" name="Content Placeholder 2"/>
          <p:cNvSpPr>
            <a:spLocks noGrp="1"/>
          </p:cNvSpPr>
          <p:nvPr>
            <p:ph idx="1"/>
          </p:nvPr>
        </p:nvSpPr>
        <p:spPr/>
        <p:txBody>
          <a:bodyPr>
            <a:normAutofit fontScale="77500" lnSpcReduction="20000"/>
          </a:bodyPr>
          <a:lstStyle/>
          <a:p>
            <a:pPr marL="0" indent="0">
              <a:buNone/>
            </a:pPr>
            <a:r>
              <a:rPr lang="en-US" sz="3600" b="1" u="sng" dirty="0" smtClean="0"/>
              <a:t>Rationale for the table</a:t>
            </a:r>
            <a:r>
              <a:rPr lang="en-US" sz="3600" b="1" dirty="0" smtClean="0"/>
              <a:t>: </a:t>
            </a:r>
          </a:p>
          <a:p>
            <a:r>
              <a:rPr lang="en-US" b="0" dirty="0" smtClean="0"/>
              <a:t>Allows reviewers to assess the distribution of participating faculty by rank (junior vs. senior), by research interests, and by department or interdepartmental program. </a:t>
            </a:r>
          </a:p>
          <a:p>
            <a:r>
              <a:rPr lang="en-US" b="0" dirty="0" smtClean="0"/>
              <a:t>In addition, data on the mentoring records of faculty permit an evaluation of the experience of participating faculty in facilitating the progression of </a:t>
            </a:r>
            <a:r>
              <a:rPr lang="en-US" b="0" dirty="0" err="1" smtClean="0"/>
              <a:t>predocs</a:t>
            </a:r>
            <a:r>
              <a:rPr lang="en-US" b="0" dirty="0" smtClean="0"/>
              <a:t> and postdocs in their careers. </a:t>
            </a:r>
          </a:p>
          <a:p>
            <a:r>
              <a:rPr lang="en-US" b="0" dirty="0" smtClean="0"/>
              <a:t>The data concisely summarize information about the training faculty.</a:t>
            </a:r>
          </a:p>
          <a:p>
            <a:r>
              <a:rPr lang="en-US" u="sng" dirty="0" smtClean="0"/>
              <a:t>Source of information</a:t>
            </a:r>
            <a:r>
              <a:rPr lang="en-US" b="0" dirty="0" smtClean="0"/>
              <a:t>: Preceptors and Departmental Administrative Staff</a:t>
            </a:r>
            <a:endParaRPr lang="en-US" b="0" dirty="0"/>
          </a:p>
        </p:txBody>
      </p:sp>
      <p:sp>
        <p:nvSpPr>
          <p:cNvPr id="4" name="TextBox 3"/>
          <p:cNvSpPr txBox="1"/>
          <p:nvPr/>
        </p:nvSpPr>
        <p:spPr>
          <a:xfrm>
            <a:off x="8461829" y="6299200"/>
            <a:ext cx="537028" cy="369332"/>
          </a:xfrm>
          <a:prstGeom prst="rect">
            <a:avLst/>
          </a:prstGeom>
          <a:noFill/>
        </p:spPr>
        <p:txBody>
          <a:bodyPr wrap="square" rtlCol="0">
            <a:spAutoFit/>
          </a:bodyPr>
          <a:lstStyle/>
          <a:p>
            <a:r>
              <a:rPr lang="en-US" dirty="0" smtClean="0"/>
              <a:t>48</a:t>
            </a:r>
            <a:endParaRPr lang="en-US" dirty="0"/>
          </a:p>
        </p:txBody>
      </p:sp>
    </p:spTree>
    <p:extLst>
      <p:ext uri="{BB962C8B-B14F-4D97-AF65-F5344CB8AC3E}">
        <p14:creationId xmlns:p14="http://schemas.microsoft.com/office/powerpoint/2010/main" val="33174226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Table 2– Participating Faculty Members</a:t>
            </a:r>
            <a:endParaRPr lang="en-US" sz="3600" b="1" dirty="0"/>
          </a:p>
        </p:txBody>
      </p:sp>
      <p:sp>
        <p:nvSpPr>
          <p:cNvPr id="3" name="Content Placeholder 2"/>
          <p:cNvSpPr>
            <a:spLocks noGrp="1"/>
          </p:cNvSpPr>
          <p:nvPr>
            <p:ph idx="1"/>
          </p:nvPr>
        </p:nvSpPr>
        <p:spPr/>
        <p:txBody>
          <a:bodyPr>
            <a:normAutofit fontScale="85000" lnSpcReduction="20000"/>
          </a:bodyPr>
          <a:lstStyle/>
          <a:p>
            <a:pPr marL="0" indent="0">
              <a:buNone/>
            </a:pPr>
            <a:r>
              <a:rPr lang="en-US" sz="3300" b="1" u="sng" dirty="0" smtClean="0"/>
              <a:t>Use the narrative to:</a:t>
            </a:r>
          </a:p>
          <a:p>
            <a:pPr marL="342900" indent="-342900">
              <a:buFont typeface="Arial" panose="020B0604020202020204" pitchFamily="34" charset="0"/>
              <a:buChar char="•"/>
            </a:pPr>
            <a:r>
              <a:rPr lang="en-US" b="0" dirty="0" smtClean="0"/>
              <a:t>Describe the </a:t>
            </a:r>
            <a:r>
              <a:rPr lang="en-US" b="0" u="sng" dirty="0" smtClean="0"/>
              <a:t>distribution of participating faculty </a:t>
            </a:r>
            <a:r>
              <a:rPr lang="en-US" b="0" dirty="0" smtClean="0"/>
              <a:t>by academic rank, department or interdepartmental program, areas of research emphasis, and the </a:t>
            </a:r>
            <a:r>
              <a:rPr lang="en-US" b="0" u="sng" dirty="0" smtClean="0"/>
              <a:t>rationale for the faculty </a:t>
            </a:r>
            <a:r>
              <a:rPr lang="en-US" b="0" dirty="0" smtClean="0"/>
              <a:t>selected to participate in the training grant. </a:t>
            </a:r>
          </a:p>
          <a:p>
            <a:pPr marL="342900" indent="-342900">
              <a:buFont typeface="Arial" panose="020B0604020202020204" pitchFamily="34" charset="0"/>
              <a:buChar char="•"/>
            </a:pPr>
            <a:r>
              <a:rPr lang="en-US" b="0" dirty="0" smtClean="0"/>
              <a:t>Analyze the data in terms of the </a:t>
            </a:r>
            <a:r>
              <a:rPr lang="en-US" b="0" u="sng" dirty="0" smtClean="0"/>
              <a:t>overall experience of the faculty</a:t>
            </a:r>
            <a:r>
              <a:rPr lang="en-US" b="0" dirty="0" smtClean="0"/>
              <a:t> in training </a:t>
            </a:r>
            <a:r>
              <a:rPr lang="en-US" b="0" dirty="0" err="1" smtClean="0"/>
              <a:t>predoctorates</a:t>
            </a:r>
            <a:r>
              <a:rPr lang="en-US" b="0" dirty="0" smtClean="0"/>
              <a:t> and/or </a:t>
            </a:r>
            <a:r>
              <a:rPr lang="en-US" b="0" dirty="0" err="1" smtClean="0"/>
              <a:t>postdoctorates</a:t>
            </a:r>
            <a:r>
              <a:rPr lang="en-US" b="0" dirty="0" smtClean="0"/>
              <a:t>. </a:t>
            </a:r>
          </a:p>
          <a:p>
            <a:pPr marL="342900" indent="-342900">
              <a:buFont typeface="Arial" panose="020B0604020202020204" pitchFamily="34" charset="0"/>
              <a:buChar char="•"/>
            </a:pPr>
            <a:r>
              <a:rPr lang="en-US" b="0" dirty="0" smtClean="0"/>
              <a:t>Comment on the </a:t>
            </a:r>
            <a:r>
              <a:rPr lang="en-US" b="0" u="sng" dirty="0" smtClean="0"/>
              <a:t>inclusion of faculty whose mentoring records may suggest limited, recent training experience</a:t>
            </a:r>
            <a:r>
              <a:rPr lang="en-US" b="0" dirty="0" smtClean="0"/>
              <a:t> at either training level (</a:t>
            </a:r>
            <a:r>
              <a:rPr lang="en-US" b="0" dirty="0" err="1" smtClean="0"/>
              <a:t>predoctoral</a:t>
            </a:r>
            <a:r>
              <a:rPr lang="en-US" b="0" dirty="0" smtClean="0"/>
              <a:t> or postdoctoral). </a:t>
            </a:r>
            <a:endParaRPr lang="en-US" b="0" dirty="0"/>
          </a:p>
        </p:txBody>
      </p:sp>
      <p:sp>
        <p:nvSpPr>
          <p:cNvPr id="4" name="TextBox 3"/>
          <p:cNvSpPr txBox="1"/>
          <p:nvPr/>
        </p:nvSpPr>
        <p:spPr>
          <a:xfrm>
            <a:off x="8469086" y="6241143"/>
            <a:ext cx="435428" cy="369332"/>
          </a:xfrm>
          <a:prstGeom prst="rect">
            <a:avLst/>
          </a:prstGeom>
          <a:noFill/>
        </p:spPr>
        <p:txBody>
          <a:bodyPr wrap="square" rtlCol="0">
            <a:spAutoFit/>
          </a:bodyPr>
          <a:lstStyle/>
          <a:p>
            <a:r>
              <a:rPr lang="en-US" dirty="0" smtClean="0"/>
              <a:t>49</a:t>
            </a:r>
            <a:endParaRPr lang="en-US" dirty="0"/>
          </a:p>
        </p:txBody>
      </p:sp>
    </p:spTree>
    <p:extLst>
      <p:ext uri="{BB962C8B-B14F-4D97-AF65-F5344CB8AC3E}">
        <p14:creationId xmlns:p14="http://schemas.microsoft.com/office/powerpoint/2010/main" val="2494532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173038"/>
            <a:ext cx="9144000" cy="1104900"/>
          </a:xfrm>
        </p:spPr>
        <p:txBody>
          <a:bodyPr>
            <a:noAutofit/>
          </a:bodyPr>
          <a:lstStyle/>
          <a:p>
            <a:pPr eaLnBrk="1" hangingPunct="1"/>
            <a:r>
              <a:rPr lang="en-US" sz="3600" b="1" dirty="0" smtClean="0">
                <a:ea typeface="ＭＳ Ｐゴシック" pitchFamily="1" charset="-128"/>
              </a:rPr>
              <a:t>Why does NIH award institutional training grants and why do we want them?  </a:t>
            </a:r>
          </a:p>
        </p:txBody>
      </p:sp>
      <p:sp>
        <p:nvSpPr>
          <p:cNvPr id="8195" name="Rectangle 3"/>
          <p:cNvSpPr>
            <a:spLocks noGrp="1" noChangeArrowheads="1"/>
          </p:cNvSpPr>
          <p:nvPr>
            <p:ph idx="4294967295"/>
          </p:nvPr>
        </p:nvSpPr>
        <p:spPr>
          <a:xfrm>
            <a:off x="457200" y="1600200"/>
            <a:ext cx="8686800" cy="4384675"/>
          </a:xfrm>
        </p:spPr>
        <p:txBody>
          <a:bodyPr>
            <a:normAutofit/>
          </a:bodyPr>
          <a:lstStyle/>
          <a:p>
            <a:pPr eaLnBrk="1" hangingPunct="1">
              <a:lnSpc>
                <a:spcPct val="90000"/>
              </a:lnSpc>
              <a:buClrTx/>
            </a:pPr>
            <a:r>
              <a:rPr lang="en-US" sz="2800" dirty="0" smtClean="0">
                <a:ea typeface="ＭＳ Ｐゴシック" pitchFamily="1" charset="-128"/>
              </a:rPr>
              <a:t>Enhances </a:t>
            </a:r>
            <a:r>
              <a:rPr lang="en-US" sz="2800" dirty="0" err="1" smtClean="0">
                <a:ea typeface="ＭＳ Ｐゴシック" pitchFamily="1" charset="-128"/>
              </a:rPr>
              <a:t>predoctoral</a:t>
            </a:r>
            <a:r>
              <a:rPr lang="en-US" sz="2800" dirty="0" smtClean="0">
                <a:ea typeface="ＭＳ Ｐゴシック" pitchFamily="1" charset="-128"/>
              </a:rPr>
              <a:t> and postdoctoral research training</a:t>
            </a:r>
          </a:p>
          <a:p>
            <a:pPr marL="82296" indent="0" eaLnBrk="1" hangingPunct="1">
              <a:lnSpc>
                <a:spcPct val="90000"/>
              </a:lnSpc>
              <a:buClrTx/>
              <a:buNone/>
            </a:pPr>
            <a:endParaRPr lang="en-US" sz="800" dirty="0" smtClean="0">
              <a:ea typeface="ＭＳ Ｐゴシック" pitchFamily="1" charset="-128"/>
            </a:endParaRPr>
          </a:p>
          <a:p>
            <a:pPr eaLnBrk="1" hangingPunct="1">
              <a:lnSpc>
                <a:spcPct val="90000"/>
              </a:lnSpc>
              <a:buClrTx/>
            </a:pPr>
            <a:r>
              <a:rPr lang="en-US" sz="2800" dirty="0" smtClean="0">
                <a:ea typeface="ＭＳ Ｐゴシック" pitchFamily="1" charset="-128"/>
              </a:rPr>
              <a:t>Helps ensure </a:t>
            </a:r>
            <a:r>
              <a:rPr lang="en-US" sz="2800" b="1" u="sng" dirty="0" smtClean="0">
                <a:ea typeface="ＭＳ Ｐゴシック" pitchFamily="1" charset="-128"/>
              </a:rPr>
              <a:t>adequate numbers of diverse and highly trained scientists to assume leadership roles related to the Nation’</a:t>
            </a:r>
            <a:r>
              <a:rPr lang="en-US" altLang="ja-JP" sz="2800" b="1" u="sng" dirty="0" smtClean="0">
                <a:ea typeface="ＭＳ Ｐゴシック" pitchFamily="1" charset="-128"/>
              </a:rPr>
              <a:t>s biomedical and behavioral research agenda</a:t>
            </a:r>
          </a:p>
          <a:p>
            <a:pPr eaLnBrk="1" hangingPunct="1">
              <a:lnSpc>
                <a:spcPct val="90000"/>
              </a:lnSpc>
              <a:buClrTx/>
              <a:buNone/>
            </a:pPr>
            <a:endParaRPr lang="en-US" altLang="ja-JP" sz="800" dirty="0" smtClean="0">
              <a:ea typeface="ＭＳ Ｐゴシック" pitchFamily="1" charset="-128"/>
            </a:endParaRPr>
          </a:p>
          <a:p>
            <a:pPr eaLnBrk="1" hangingPunct="1">
              <a:lnSpc>
                <a:spcPct val="90000"/>
              </a:lnSpc>
              <a:buClrTx/>
            </a:pPr>
            <a:r>
              <a:rPr lang="en-US" sz="2800" dirty="0" smtClean="0">
                <a:ea typeface="ＭＳ Ｐゴシック" pitchFamily="1" charset="-128"/>
              </a:rPr>
              <a:t>Provides stipend and tuition support for graduate students and post-docs</a:t>
            </a:r>
          </a:p>
          <a:p>
            <a:pPr eaLnBrk="1" hangingPunct="1">
              <a:lnSpc>
                <a:spcPct val="90000"/>
              </a:lnSpc>
              <a:buClr>
                <a:schemeClr val="hlink"/>
              </a:buClr>
              <a:buFont typeface="Wingdings" pitchFamily="2" charset="2"/>
              <a:buNone/>
            </a:pPr>
            <a:endParaRPr lang="en-US" dirty="0" smtClean="0">
              <a:ea typeface="ＭＳ Ｐゴシック" pitchFamily="1" charset="-128"/>
            </a:endParaRP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5</a:t>
            </a:fld>
            <a:endParaRPr lang="en-US">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6244"/>
          </a:xfrm>
        </p:spPr>
        <p:txBody>
          <a:bodyPr>
            <a:normAutofit/>
          </a:bodyPr>
          <a:lstStyle/>
          <a:p>
            <a:r>
              <a:rPr lang="en-US" sz="3600" b="1" dirty="0" smtClean="0"/>
              <a:t>Table 2– Participating Faculty Members</a:t>
            </a:r>
            <a:endParaRPr lang="en-US" sz="3600" b="1"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061" t="4445" r="1919" b="47778"/>
          <a:stretch/>
        </p:blipFill>
        <p:spPr>
          <a:xfrm>
            <a:off x="263751" y="1371600"/>
            <a:ext cx="8610600" cy="3276600"/>
          </a:xfrm>
          <a:prstGeom prst="rect">
            <a:avLst/>
          </a:prstGeom>
        </p:spPr>
      </p:pic>
      <p:sp>
        <p:nvSpPr>
          <p:cNvPr id="8" name="TextBox 7"/>
          <p:cNvSpPr txBox="1"/>
          <p:nvPr/>
        </p:nvSpPr>
        <p:spPr>
          <a:xfrm>
            <a:off x="6240626" y="4929740"/>
            <a:ext cx="1739010" cy="307777"/>
          </a:xfrm>
          <a:prstGeom prst="rect">
            <a:avLst/>
          </a:prstGeom>
          <a:noFill/>
        </p:spPr>
        <p:txBody>
          <a:bodyPr wrap="square" rtlCol="0">
            <a:spAutoFit/>
          </a:bodyPr>
          <a:lstStyle/>
          <a:p>
            <a:r>
              <a:rPr lang="en-US" dirty="0" smtClean="0"/>
              <a:t>For last 10 years</a:t>
            </a:r>
            <a:endParaRPr lang="en-US" dirty="0"/>
          </a:p>
        </p:txBody>
      </p:sp>
      <p:sp>
        <p:nvSpPr>
          <p:cNvPr id="9" name="TextBox 8"/>
          <p:cNvSpPr txBox="1"/>
          <p:nvPr/>
        </p:nvSpPr>
        <p:spPr>
          <a:xfrm>
            <a:off x="5410200" y="1010882"/>
            <a:ext cx="772071" cy="307777"/>
          </a:xfrm>
          <a:prstGeom prst="rect">
            <a:avLst/>
          </a:prstGeom>
          <a:noFill/>
        </p:spPr>
        <p:txBody>
          <a:bodyPr wrap="none" rtlCol="0">
            <a:spAutoFit/>
          </a:bodyPr>
          <a:lstStyle/>
          <a:p>
            <a:r>
              <a:rPr lang="en-US" dirty="0" smtClean="0"/>
              <a:t>Current</a:t>
            </a:r>
            <a:endParaRPr lang="en-US" dirty="0"/>
          </a:p>
        </p:txBody>
      </p:sp>
      <p:cxnSp>
        <p:nvCxnSpPr>
          <p:cNvPr id="11" name="Straight Arrow Connector 10"/>
          <p:cNvCxnSpPr/>
          <p:nvPr/>
        </p:nvCxnSpPr>
        <p:spPr>
          <a:xfrm flipH="1">
            <a:off x="5105400" y="1318659"/>
            <a:ext cx="304800" cy="28154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4" name="Straight Arrow Connector 13"/>
          <p:cNvCxnSpPr/>
          <p:nvPr/>
        </p:nvCxnSpPr>
        <p:spPr>
          <a:xfrm>
            <a:off x="6182271" y="1318659"/>
            <a:ext cx="675729" cy="28154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8" name="Left Brace 17"/>
          <p:cNvSpPr/>
          <p:nvPr/>
        </p:nvSpPr>
        <p:spPr>
          <a:xfrm rot="16200000">
            <a:off x="5703707" y="4234136"/>
            <a:ext cx="457200" cy="124178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Left Brace 18"/>
          <p:cNvSpPr/>
          <p:nvPr/>
        </p:nvSpPr>
        <p:spPr>
          <a:xfrm rot="16200000">
            <a:off x="7783693" y="4245022"/>
            <a:ext cx="457200" cy="124178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8360230" y="6415314"/>
            <a:ext cx="638628" cy="369332"/>
          </a:xfrm>
          <a:prstGeom prst="rect">
            <a:avLst/>
          </a:prstGeom>
          <a:noFill/>
        </p:spPr>
        <p:txBody>
          <a:bodyPr wrap="square" rtlCol="0">
            <a:spAutoFit/>
          </a:bodyPr>
          <a:lstStyle/>
          <a:p>
            <a:r>
              <a:rPr lang="en-US" dirty="0" smtClean="0"/>
              <a:t>50</a:t>
            </a:r>
            <a:endParaRPr lang="en-US" dirty="0"/>
          </a:p>
        </p:txBody>
      </p:sp>
    </p:spTree>
    <p:extLst>
      <p:ext uri="{BB962C8B-B14F-4D97-AF65-F5344CB8AC3E}">
        <p14:creationId xmlns:p14="http://schemas.microsoft.com/office/powerpoint/2010/main" val="40558210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12598"/>
          </a:xfrm>
        </p:spPr>
        <p:txBody>
          <a:bodyPr>
            <a:noAutofit/>
          </a:bodyPr>
          <a:lstStyle/>
          <a:p>
            <a:r>
              <a:rPr lang="en-US" sz="2800" b="1" dirty="0" smtClean="0"/>
              <a:t>Table 3 </a:t>
            </a:r>
            <a:r>
              <a:rPr lang="en-US" sz="2800" b="1" dirty="0"/>
              <a:t>– Federal Institutional Research Training Grants and Related Support Available to Participating Faculty Members</a:t>
            </a:r>
          </a:p>
        </p:txBody>
      </p:sp>
      <p:sp>
        <p:nvSpPr>
          <p:cNvPr id="3" name="Content Placeholder 2"/>
          <p:cNvSpPr>
            <a:spLocks noGrp="1"/>
          </p:cNvSpPr>
          <p:nvPr>
            <p:ph idx="1"/>
          </p:nvPr>
        </p:nvSpPr>
        <p:spPr>
          <a:xfrm>
            <a:off x="457200" y="1911927"/>
            <a:ext cx="8229600" cy="4042064"/>
          </a:xfrm>
        </p:spPr>
        <p:txBody>
          <a:bodyPr>
            <a:normAutofit fontScale="92500" lnSpcReduction="10000"/>
          </a:bodyPr>
          <a:lstStyle/>
          <a:p>
            <a:pPr marL="0" indent="0">
              <a:buNone/>
            </a:pPr>
            <a:r>
              <a:rPr lang="en-US" b="1" u="sng" dirty="0" smtClean="0"/>
              <a:t>Rationale for the table: </a:t>
            </a:r>
          </a:p>
          <a:p>
            <a:pPr marL="342900" indent="-342900">
              <a:buFont typeface="Arial" panose="020B0604020202020204" pitchFamily="34" charset="0"/>
              <a:buChar char="•"/>
            </a:pPr>
            <a:r>
              <a:rPr lang="en-US" b="0" dirty="0"/>
              <a:t>E</a:t>
            </a:r>
            <a:r>
              <a:rPr lang="en-US" b="0" dirty="0" smtClean="0"/>
              <a:t>valuation </a:t>
            </a:r>
            <a:r>
              <a:rPr lang="en-US" b="0" dirty="0"/>
              <a:t>of the current level of support for related research training and the extent to which the proposed training grant has overlap in participating faculty. </a:t>
            </a:r>
            <a:endParaRPr lang="en-US" b="0" dirty="0" smtClean="0"/>
          </a:p>
          <a:p>
            <a:r>
              <a:rPr lang="en-US" u="sng" dirty="0" smtClean="0"/>
              <a:t>Useful </a:t>
            </a:r>
            <a:r>
              <a:rPr lang="en-US" u="sng" dirty="0"/>
              <a:t>in </a:t>
            </a:r>
            <a:r>
              <a:rPr lang="en-US" u="sng" dirty="0" smtClean="0"/>
              <a:t>assessing</a:t>
            </a:r>
            <a:r>
              <a:rPr lang="en-US" dirty="0" smtClean="0"/>
              <a:t>:</a:t>
            </a:r>
          </a:p>
          <a:p>
            <a:pPr marL="800100" lvl="1" indent="-342900"/>
            <a:r>
              <a:rPr lang="en-US" dirty="0" smtClean="0"/>
              <a:t>the </a:t>
            </a:r>
            <a:r>
              <a:rPr lang="en-US" u="sng" dirty="0"/>
              <a:t>institutional </a:t>
            </a:r>
            <a:r>
              <a:rPr lang="en-US" u="sng" dirty="0" smtClean="0"/>
              <a:t>environment</a:t>
            </a:r>
            <a:endParaRPr lang="en-US" dirty="0" smtClean="0"/>
          </a:p>
          <a:p>
            <a:pPr marL="800100" lvl="1" indent="-342900"/>
            <a:r>
              <a:rPr lang="en-US" dirty="0" smtClean="0"/>
              <a:t>determining </a:t>
            </a:r>
            <a:r>
              <a:rPr lang="en-US" dirty="0"/>
              <a:t>the </a:t>
            </a:r>
            <a:r>
              <a:rPr lang="en-US" u="sng" dirty="0"/>
              <a:t>number of training positions </a:t>
            </a:r>
            <a:r>
              <a:rPr lang="en-US" dirty="0"/>
              <a:t>to be awarded. </a:t>
            </a:r>
            <a:endParaRPr lang="en-US" dirty="0" smtClean="0"/>
          </a:p>
          <a:p>
            <a:pPr marL="800100" lvl="1" indent="-342900"/>
            <a:endParaRPr lang="en-US" sz="2400" dirty="0" smtClean="0"/>
          </a:p>
        </p:txBody>
      </p:sp>
      <p:sp>
        <p:nvSpPr>
          <p:cNvPr id="4" name="TextBox 3"/>
          <p:cNvSpPr txBox="1"/>
          <p:nvPr/>
        </p:nvSpPr>
        <p:spPr>
          <a:xfrm>
            <a:off x="8432800" y="6487886"/>
            <a:ext cx="478971" cy="369332"/>
          </a:xfrm>
          <a:prstGeom prst="rect">
            <a:avLst/>
          </a:prstGeom>
          <a:noFill/>
        </p:spPr>
        <p:txBody>
          <a:bodyPr wrap="square" rtlCol="0">
            <a:spAutoFit/>
          </a:bodyPr>
          <a:lstStyle/>
          <a:p>
            <a:r>
              <a:rPr lang="en-US" dirty="0" smtClean="0"/>
              <a:t>51</a:t>
            </a:r>
            <a:endParaRPr lang="en-US" dirty="0"/>
          </a:p>
        </p:txBody>
      </p:sp>
    </p:spTree>
    <p:extLst>
      <p:ext uri="{BB962C8B-B14F-4D97-AF65-F5344CB8AC3E}">
        <p14:creationId xmlns:p14="http://schemas.microsoft.com/office/powerpoint/2010/main" val="19295095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12598"/>
          </a:xfrm>
        </p:spPr>
        <p:txBody>
          <a:bodyPr>
            <a:noAutofit/>
          </a:bodyPr>
          <a:lstStyle/>
          <a:p>
            <a:r>
              <a:rPr lang="en-US" sz="2800" b="1" dirty="0" smtClean="0"/>
              <a:t>Table 3 – Federal Institutional Research Training Grants and Related Support Available to Participating Faculty Members</a:t>
            </a:r>
            <a:endParaRPr lang="en-US" sz="2800" b="1" dirty="0"/>
          </a:p>
        </p:txBody>
      </p:sp>
      <p:sp>
        <p:nvSpPr>
          <p:cNvPr id="3" name="Content Placeholder 2"/>
          <p:cNvSpPr>
            <a:spLocks noGrp="1"/>
          </p:cNvSpPr>
          <p:nvPr>
            <p:ph idx="1"/>
          </p:nvPr>
        </p:nvSpPr>
        <p:spPr>
          <a:xfrm>
            <a:off x="457200" y="1995055"/>
            <a:ext cx="8229600" cy="3823854"/>
          </a:xfrm>
        </p:spPr>
        <p:txBody>
          <a:bodyPr>
            <a:normAutofit/>
          </a:bodyPr>
          <a:lstStyle/>
          <a:p>
            <a:pPr marL="0" indent="0">
              <a:buNone/>
            </a:pPr>
            <a:r>
              <a:rPr lang="en-US" b="1" u="sng" dirty="0"/>
              <a:t>Use the narrative to:</a:t>
            </a:r>
          </a:p>
          <a:p>
            <a:pPr marL="342900" indent="-342900">
              <a:buFont typeface="Arial" panose="020B0604020202020204" pitchFamily="34" charset="0"/>
              <a:buChar char="•"/>
            </a:pPr>
            <a:r>
              <a:rPr lang="en-US" b="0" dirty="0" smtClean="0"/>
              <a:t>Summarize the level of research training support at the institution. </a:t>
            </a:r>
          </a:p>
          <a:p>
            <a:pPr marL="342900" indent="-342900">
              <a:buFont typeface="Arial" panose="020B0604020202020204" pitchFamily="34" charset="0"/>
              <a:buChar char="•"/>
            </a:pPr>
            <a:r>
              <a:rPr lang="en-US" b="0" dirty="0" smtClean="0"/>
              <a:t>Comment on instances where the tabular data indicate that there may be substantial overlap of participating faculty.</a:t>
            </a:r>
            <a:endParaRPr lang="en-US" b="0" dirty="0"/>
          </a:p>
        </p:txBody>
      </p:sp>
      <p:sp>
        <p:nvSpPr>
          <p:cNvPr id="4" name="TextBox 3"/>
          <p:cNvSpPr txBox="1"/>
          <p:nvPr/>
        </p:nvSpPr>
        <p:spPr>
          <a:xfrm>
            <a:off x="8519886" y="6255657"/>
            <a:ext cx="420914" cy="369332"/>
          </a:xfrm>
          <a:prstGeom prst="rect">
            <a:avLst/>
          </a:prstGeom>
          <a:noFill/>
        </p:spPr>
        <p:txBody>
          <a:bodyPr wrap="square" rtlCol="0">
            <a:spAutoFit/>
          </a:bodyPr>
          <a:lstStyle/>
          <a:p>
            <a:r>
              <a:rPr lang="en-US" dirty="0" smtClean="0"/>
              <a:t>52</a:t>
            </a:r>
            <a:endParaRPr lang="en-US" dirty="0"/>
          </a:p>
        </p:txBody>
      </p:sp>
    </p:spTree>
    <p:extLst>
      <p:ext uri="{BB962C8B-B14F-4D97-AF65-F5344CB8AC3E}">
        <p14:creationId xmlns:p14="http://schemas.microsoft.com/office/powerpoint/2010/main" val="3740959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Table 3 </a:t>
            </a:r>
            <a:r>
              <a:rPr lang="en-US" sz="2400" b="1" dirty="0"/>
              <a:t>– Federal Institutional Research Training Grants and Related Support Available to Participating Faculty Members</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637" t="4445" r="3637" b="37777"/>
          <a:stretch/>
        </p:blipFill>
        <p:spPr>
          <a:xfrm>
            <a:off x="424543" y="2039312"/>
            <a:ext cx="8229601" cy="3239270"/>
          </a:xfrm>
          <a:prstGeom prst="rect">
            <a:avLst/>
          </a:prstGeom>
        </p:spPr>
      </p:pic>
      <p:sp>
        <p:nvSpPr>
          <p:cNvPr id="8" name="Rectangle 7"/>
          <p:cNvSpPr/>
          <p:nvPr/>
        </p:nvSpPr>
        <p:spPr>
          <a:xfrm>
            <a:off x="1226127" y="5278583"/>
            <a:ext cx="6861959" cy="338554"/>
          </a:xfrm>
          <a:prstGeom prst="rect">
            <a:avLst/>
          </a:prstGeom>
        </p:spPr>
        <p:txBody>
          <a:bodyPr wrap="square">
            <a:spAutoFit/>
          </a:bodyPr>
          <a:lstStyle/>
          <a:p>
            <a:pPr marL="342900" indent="-342900">
              <a:buFont typeface="Arial" panose="020B0604020202020204" pitchFamily="34" charset="0"/>
              <a:buChar char="•"/>
            </a:pPr>
            <a:r>
              <a:rPr lang="en-US" sz="1600" dirty="0"/>
              <a:t>Source of information: Sponsored Programs Office / NIH Reporter / PD</a:t>
            </a:r>
          </a:p>
        </p:txBody>
      </p:sp>
      <p:sp>
        <p:nvSpPr>
          <p:cNvPr id="9" name="Rectangle 8"/>
          <p:cNvSpPr/>
          <p:nvPr/>
        </p:nvSpPr>
        <p:spPr>
          <a:xfrm>
            <a:off x="424543" y="1208314"/>
            <a:ext cx="8109857" cy="830997"/>
          </a:xfrm>
          <a:prstGeom prst="rect">
            <a:avLst/>
          </a:prstGeom>
        </p:spPr>
        <p:txBody>
          <a:bodyPr wrap="square">
            <a:spAutoFit/>
          </a:bodyPr>
          <a:lstStyle/>
          <a:p>
            <a:r>
              <a:rPr lang="en-US" sz="1600" u="none" dirty="0">
                <a:solidFill>
                  <a:srgbClr val="000000"/>
                </a:solidFill>
                <a:latin typeface="Arial" panose="020B0604020202020204" pitchFamily="34" charset="0"/>
              </a:rPr>
              <a:t>For all currently active, federal institutional training (e.g., NIH T32, T35, AHRQ T32), career development, and research education (e.g., NIH R25, K12/KL2, TL1) support available to the participating faculty </a:t>
            </a:r>
            <a:r>
              <a:rPr lang="en-US" sz="1600" u="none" dirty="0" smtClean="0">
                <a:solidFill>
                  <a:srgbClr val="000000"/>
                </a:solidFill>
                <a:latin typeface="Arial" panose="020B0604020202020204" pitchFamily="34" charset="0"/>
              </a:rPr>
              <a:t>members. </a:t>
            </a:r>
            <a:endParaRPr lang="en-US" sz="1600" dirty="0"/>
          </a:p>
        </p:txBody>
      </p:sp>
      <p:sp>
        <p:nvSpPr>
          <p:cNvPr id="3" name="TextBox 2"/>
          <p:cNvSpPr txBox="1"/>
          <p:nvPr/>
        </p:nvSpPr>
        <p:spPr>
          <a:xfrm>
            <a:off x="8374743" y="6357257"/>
            <a:ext cx="493486" cy="369332"/>
          </a:xfrm>
          <a:prstGeom prst="rect">
            <a:avLst/>
          </a:prstGeom>
          <a:noFill/>
        </p:spPr>
        <p:txBody>
          <a:bodyPr wrap="square" rtlCol="0">
            <a:spAutoFit/>
          </a:bodyPr>
          <a:lstStyle/>
          <a:p>
            <a:r>
              <a:rPr lang="en-US" dirty="0" smtClean="0"/>
              <a:t>53</a:t>
            </a:r>
            <a:endParaRPr lang="en-US" dirty="0"/>
          </a:p>
        </p:txBody>
      </p:sp>
    </p:spTree>
    <p:extLst>
      <p:ext uri="{BB962C8B-B14F-4D97-AF65-F5344CB8AC3E}">
        <p14:creationId xmlns:p14="http://schemas.microsoft.com/office/powerpoint/2010/main" val="31874100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274638"/>
            <a:ext cx="8580120" cy="1143000"/>
          </a:xfrm>
        </p:spPr>
        <p:txBody>
          <a:bodyPr/>
          <a:lstStyle/>
          <a:p>
            <a:r>
              <a:rPr lang="en-US" b="1" dirty="0" smtClean="0"/>
              <a:t>“Mini” Quiz</a:t>
            </a:r>
            <a:endParaRPr lang="en-US" b="1" dirty="0"/>
          </a:p>
        </p:txBody>
      </p:sp>
      <p:sp>
        <p:nvSpPr>
          <p:cNvPr id="3" name="Content Placeholder 2"/>
          <p:cNvSpPr>
            <a:spLocks noGrp="1"/>
          </p:cNvSpPr>
          <p:nvPr>
            <p:ph idx="1"/>
          </p:nvPr>
        </p:nvSpPr>
        <p:spPr/>
        <p:txBody>
          <a:bodyPr/>
          <a:lstStyle/>
          <a:p>
            <a:pPr marL="82296" indent="0" algn="ctr">
              <a:buNone/>
            </a:pPr>
            <a:r>
              <a:rPr lang="en-US" b="1" dirty="0">
                <a:solidFill>
                  <a:srgbClr val="000000"/>
                </a:solidFill>
                <a:latin typeface="Arial" panose="020B0604020202020204" pitchFamily="34" charset="0"/>
              </a:rPr>
              <a:t>As PI, do I have to devote effort to a T32 grant?</a:t>
            </a:r>
          </a:p>
          <a:p>
            <a:pPr marL="82296" indent="0" algn="ctr">
              <a:buNone/>
            </a:pPr>
            <a:r>
              <a:rPr lang="en-US" dirty="0">
                <a:solidFill>
                  <a:srgbClr val="000000"/>
                </a:solidFill>
                <a:latin typeface="Arial" panose="020B0604020202020204" pitchFamily="34" charset="0"/>
              </a:rPr>
              <a:t>     Yes. PIs typically set aside 1.2 person months (or 10 percent effort) of a calendar year appointment towards overseeing the training program.</a:t>
            </a:r>
          </a:p>
          <a:p>
            <a:endParaRPr lang="en-US" dirty="0"/>
          </a:p>
        </p:txBody>
      </p:sp>
      <p:sp>
        <p:nvSpPr>
          <p:cNvPr id="4" name="TextBox 3"/>
          <p:cNvSpPr txBox="1"/>
          <p:nvPr/>
        </p:nvSpPr>
        <p:spPr>
          <a:xfrm>
            <a:off x="8519885" y="6126163"/>
            <a:ext cx="478971" cy="369332"/>
          </a:xfrm>
          <a:prstGeom prst="rect">
            <a:avLst/>
          </a:prstGeom>
          <a:noFill/>
        </p:spPr>
        <p:txBody>
          <a:bodyPr wrap="square" rtlCol="0">
            <a:spAutoFit/>
          </a:bodyPr>
          <a:lstStyle/>
          <a:p>
            <a:r>
              <a:rPr lang="en-US" dirty="0" smtClean="0"/>
              <a:t>54</a:t>
            </a:r>
            <a:endParaRPr lang="en-US" dirty="0"/>
          </a:p>
        </p:txBody>
      </p:sp>
    </p:spTree>
    <p:extLst>
      <p:ext uri="{BB962C8B-B14F-4D97-AF65-F5344CB8AC3E}">
        <p14:creationId xmlns:p14="http://schemas.microsoft.com/office/powerpoint/2010/main" val="197274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0" y="152400"/>
            <a:ext cx="9144000" cy="1143000"/>
          </a:xfrm>
        </p:spPr>
        <p:txBody>
          <a:bodyPr>
            <a:normAutofit/>
          </a:bodyPr>
          <a:lstStyle/>
          <a:p>
            <a:pPr eaLnBrk="1" hangingPunct="1"/>
            <a:r>
              <a:rPr lang="en-US" sz="4000" dirty="0" smtClean="0">
                <a:ea typeface="ＭＳ Ｐゴシック" pitchFamily="1" charset="-128"/>
              </a:rPr>
              <a:t>   </a:t>
            </a:r>
            <a:r>
              <a:rPr lang="en-US" sz="3600" b="1" dirty="0" smtClean="0">
                <a:ea typeface="ＭＳ Ｐゴシック" pitchFamily="1" charset="-128"/>
              </a:rPr>
              <a:t>SF 424 Training Instructions, T. 420</a:t>
            </a:r>
          </a:p>
        </p:txBody>
      </p:sp>
      <p:sp>
        <p:nvSpPr>
          <p:cNvPr id="47107" name="Rectangle 3"/>
          <p:cNvSpPr>
            <a:spLocks noGrp="1" noChangeArrowheads="1"/>
          </p:cNvSpPr>
          <p:nvPr>
            <p:ph idx="4294967295"/>
          </p:nvPr>
        </p:nvSpPr>
        <p:spPr>
          <a:xfrm>
            <a:off x="280988" y="1295400"/>
            <a:ext cx="8863012" cy="4611688"/>
          </a:xfrm>
        </p:spPr>
        <p:txBody>
          <a:bodyPr>
            <a:normAutofit fontScale="77500" lnSpcReduction="20000"/>
          </a:bodyPr>
          <a:lstStyle/>
          <a:p>
            <a:pPr eaLnBrk="1" hangingPunct="1">
              <a:buClr>
                <a:schemeClr val="tx1"/>
              </a:buClr>
              <a:buFont typeface="Wingdings" pitchFamily="2" charset="2"/>
              <a:buNone/>
            </a:pPr>
            <a:r>
              <a:rPr lang="en-US" sz="3000" b="1" dirty="0" smtClean="0">
                <a:ea typeface="ＭＳ Ｐゴシック" pitchFamily="1" charset="-128"/>
              </a:rPr>
              <a:t>2.  Program Plan </a:t>
            </a:r>
          </a:p>
          <a:p>
            <a:pPr marL="82296" indent="0" eaLnBrk="1" hangingPunct="1">
              <a:buClr>
                <a:schemeClr val="tx1"/>
              </a:buClr>
              <a:buSzTx/>
              <a:buNone/>
            </a:pPr>
            <a:r>
              <a:rPr lang="en-US" sz="2600" b="1" dirty="0">
                <a:ea typeface="ＭＳ Ｐゴシック" pitchFamily="1" charset="-128"/>
              </a:rPr>
              <a:t>B</a:t>
            </a:r>
            <a:r>
              <a:rPr lang="en-US" sz="2600" b="1" dirty="0" smtClean="0">
                <a:ea typeface="ＭＳ Ｐゴシック" pitchFamily="1" charset="-128"/>
              </a:rPr>
              <a:t>.  Program Plan</a:t>
            </a:r>
          </a:p>
          <a:p>
            <a:pPr marL="859536" lvl="1" indent="-457200" eaLnBrk="1" hangingPunct="1">
              <a:buClr>
                <a:schemeClr val="tx1"/>
              </a:buClr>
              <a:buSzTx/>
              <a:buAutoNum type="alphaLcParenR"/>
            </a:pPr>
            <a:r>
              <a:rPr lang="en-US" sz="2600" dirty="0" smtClean="0">
                <a:ea typeface="ＭＳ Ｐゴシック" pitchFamily="1" charset="-128"/>
              </a:rPr>
              <a:t>Program Administration </a:t>
            </a:r>
            <a:endParaRPr lang="en-US" sz="2600" dirty="0">
              <a:ea typeface="ＭＳ Ｐゴシック" pitchFamily="1" charset="-128"/>
            </a:endParaRPr>
          </a:p>
          <a:p>
            <a:pPr marL="402336" lvl="1" indent="0" eaLnBrk="1" hangingPunct="1">
              <a:buClr>
                <a:schemeClr val="tx1"/>
              </a:buClr>
              <a:buSzTx/>
              <a:buNone/>
            </a:pPr>
            <a:r>
              <a:rPr lang="en-US" sz="2600" dirty="0" smtClean="0">
                <a:ea typeface="ＭＳ Ｐゴシック" pitchFamily="1" charset="-128"/>
              </a:rPr>
              <a:t>Program Director’s</a:t>
            </a:r>
            <a:r>
              <a:rPr lang="en-US" altLang="ja-JP" sz="2600" dirty="0" smtClean="0">
                <a:ea typeface="ＭＳ Ｐゴシック" pitchFamily="1" charset="-128"/>
              </a:rPr>
              <a:t> qualifications for providing leadership, scientific background, current research areas, experience in research training.  </a:t>
            </a:r>
            <a:r>
              <a:rPr lang="en-US" altLang="ja-JP" sz="2600" b="1" dirty="0" smtClean="0">
                <a:ea typeface="ＭＳ Ｐゴシック" pitchFamily="1" charset="-128"/>
              </a:rPr>
              <a:t>Show PD/PI</a:t>
            </a:r>
            <a:r>
              <a:rPr lang="ja-JP" altLang="en-US" sz="2600" b="1" dirty="0" smtClean="0">
                <a:ea typeface="ＭＳ Ｐゴシック" pitchFamily="1" charset="-128"/>
              </a:rPr>
              <a:t>’</a:t>
            </a:r>
            <a:r>
              <a:rPr lang="en-US" altLang="ja-JP" sz="2600" b="1" dirty="0" smtClean="0">
                <a:ea typeface="ＭＳ Ｐゴシック" pitchFamily="1" charset="-128"/>
              </a:rPr>
              <a:t>s effort devoted to the program</a:t>
            </a:r>
          </a:p>
          <a:p>
            <a:pPr marL="402336" lvl="1" indent="0" eaLnBrk="1" hangingPunct="1">
              <a:buClr>
                <a:schemeClr val="tx1"/>
              </a:buClr>
              <a:buSzTx/>
              <a:buNone/>
            </a:pPr>
            <a:r>
              <a:rPr lang="en-US" altLang="ja-JP" sz="2600" dirty="0" smtClean="0">
                <a:ea typeface="ＭＳ Ｐゴシック" pitchFamily="1" charset="-128"/>
              </a:rPr>
              <a:t>Describe the administrative structure and the distribution of responsibilities within it, including the means by which the Program Director will obtain continuing advice with respect to the operation of the program </a:t>
            </a:r>
          </a:p>
          <a:p>
            <a:pPr marL="402336" lvl="1" indent="0" eaLnBrk="1" hangingPunct="1">
              <a:buClr>
                <a:schemeClr val="tx1"/>
              </a:buClr>
              <a:buSzTx/>
              <a:buNone/>
            </a:pPr>
            <a:endParaRPr lang="en-US" altLang="ja-JP" sz="2600" dirty="0" smtClean="0">
              <a:ea typeface="ＭＳ Ｐゴシック" pitchFamily="1" charset="-128"/>
            </a:endParaRPr>
          </a:p>
          <a:p>
            <a:pPr marL="402336" lvl="1" indent="0" eaLnBrk="1" hangingPunct="1">
              <a:buClr>
                <a:schemeClr val="tx1"/>
              </a:buClr>
              <a:buSzTx/>
              <a:buNone/>
            </a:pPr>
            <a:r>
              <a:rPr lang="en-US" sz="2600" dirty="0" smtClean="0">
                <a:ea typeface="ＭＳ Ｐゴシック" pitchFamily="1" charset="-128"/>
              </a:rPr>
              <a:t>b)   Program Faculty – reference Table 2, Participating Faculty</a:t>
            </a:r>
          </a:p>
          <a:p>
            <a:pPr marL="457200" lvl="4" indent="0">
              <a:buClr>
                <a:schemeClr val="tx1"/>
              </a:buClr>
              <a:buNone/>
            </a:pPr>
            <a:r>
              <a:rPr lang="en-US" sz="2600" dirty="0" smtClean="0">
                <a:ea typeface="ＭＳ Ｐゴシック" pitchFamily="1" charset="-128"/>
              </a:rPr>
              <a:t>Describe each faculty member’s research that is relevant to the program and indicate how trainees will participate in that research</a:t>
            </a:r>
          </a:p>
          <a:p>
            <a:pPr marL="457200" lvl="4" indent="0">
              <a:buClr>
                <a:schemeClr val="tx1"/>
              </a:buClr>
              <a:buNone/>
            </a:pPr>
            <a:r>
              <a:rPr lang="en-US" sz="2600" dirty="0" smtClean="0">
                <a:ea typeface="ＭＳ Ｐゴシック" pitchFamily="1" charset="-128"/>
              </a:rPr>
              <a:t>Provide information on how faculty members have cooperated, interacted and collaborated in the past (joint publications and joint sponsorship of students, etc.)  Complete and refer to data in Tables 4-5</a:t>
            </a:r>
          </a:p>
          <a:p>
            <a:pPr marL="457200" lvl="4" indent="0">
              <a:buClr>
                <a:schemeClr val="tx1"/>
              </a:buClr>
              <a:buNone/>
            </a:pPr>
            <a:endParaRPr lang="en-US" dirty="0">
              <a:ea typeface="ＭＳ Ｐゴシック" pitchFamily="1" charset="-128"/>
            </a:endParaRPr>
          </a:p>
          <a:p>
            <a:pPr marL="457200" lvl="4" indent="0">
              <a:buClr>
                <a:schemeClr val="tx1"/>
              </a:buClr>
              <a:buNone/>
            </a:pPr>
            <a:endParaRPr lang="en-US" dirty="0" smtClean="0">
              <a:ea typeface="ＭＳ Ｐゴシック" pitchFamily="1" charset="-128"/>
            </a:endParaRPr>
          </a:p>
          <a:p>
            <a:pPr marL="457200" lvl="4" indent="0">
              <a:buClr>
                <a:schemeClr val="tx1"/>
              </a:buClr>
              <a:buNone/>
            </a:pPr>
            <a:endParaRPr lang="en-US" dirty="0" smtClean="0">
              <a:ea typeface="ＭＳ Ｐゴシック" pitchFamily="1" charset="-128"/>
            </a:endParaRPr>
          </a:p>
          <a:p>
            <a:pPr marL="457200" lvl="4" indent="0">
              <a:buClr>
                <a:schemeClr val="tx1"/>
              </a:buClr>
              <a:buNone/>
            </a:pPr>
            <a:endParaRPr lang="en-US" dirty="0">
              <a:ea typeface="ＭＳ Ｐゴシック" pitchFamily="1" charset="-128"/>
            </a:endParaRPr>
          </a:p>
          <a:p>
            <a:pPr marL="457200" lvl="4" indent="0">
              <a:buClr>
                <a:schemeClr val="tx1"/>
              </a:buClr>
              <a:buNone/>
            </a:pPr>
            <a:endParaRPr lang="en-US" dirty="0" smtClean="0">
              <a:ea typeface="ＭＳ Ｐゴシック" pitchFamily="1" charset="-128"/>
            </a:endParaRPr>
          </a:p>
          <a:p>
            <a:pPr marL="0" indent="0" algn="ctr">
              <a:buNone/>
            </a:pPr>
            <a:endParaRPr lang="en-US" sz="1200" b="1" dirty="0" smtClean="0">
              <a:solidFill>
                <a:srgbClr val="000000"/>
              </a:solidFill>
              <a:latin typeface="Arial" panose="020B0604020202020204" pitchFamily="34" charset="0"/>
            </a:endParaRPr>
          </a:p>
          <a:p>
            <a:pPr eaLnBrk="1" hangingPunct="1">
              <a:buClr>
                <a:schemeClr val="hlink"/>
              </a:buClr>
              <a:buSzTx/>
              <a:buFont typeface="Wingdings" pitchFamily="2" charset="2"/>
              <a:buNone/>
            </a:pPr>
            <a:endParaRPr lang="en-US" sz="2000" dirty="0" smtClean="0">
              <a:ea typeface="ＭＳ Ｐゴシック" pitchFamily="1" charset="-128"/>
            </a:endParaRP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55</a:t>
            </a:fld>
            <a:endParaRPr lang="en-US">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0" y="152400"/>
            <a:ext cx="9144000" cy="1143000"/>
          </a:xfrm>
        </p:spPr>
        <p:txBody>
          <a:bodyPr>
            <a:normAutofit/>
          </a:bodyPr>
          <a:lstStyle/>
          <a:p>
            <a:pPr eaLnBrk="1" hangingPunct="1"/>
            <a:r>
              <a:rPr lang="en-US" sz="4000" dirty="0" smtClean="0">
                <a:ea typeface="ＭＳ Ｐゴシック" pitchFamily="1" charset="-128"/>
              </a:rPr>
              <a:t>   </a:t>
            </a:r>
            <a:r>
              <a:rPr lang="en-US" sz="3600" b="1" dirty="0" smtClean="0">
                <a:ea typeface="ＭＳ Ｐゴシック" pitchFamily="1" charset="-128"/>
              </a:rPr>
              <a:t>SF 424 Training Instructions, T. 420</a:t>
            </a:r>
          </a:p>
        </p:txBody>
      </p:sp>
      <p:sp>
        <p:nvSpPr>
          <p:cNvPr id="47107" name="Rectangle 3"/>
          <p:cNvSpPr>
            <a:spLocks noGrp="1" noChangeArrowheads="1"/>
          </p:cNvSpPr>
          <p:nvPr>
            <p:ph idx="4294967295"/>
          </p:nvPr>
        </p:nvSpPr>
        <p:spPr>
          <a:xfrm>
            <a:off x="280988" y="1184275"/>
            <a:ext cx="8527732" cy="4748213"/>
          </a:xfrm>
        </p:spPr>
        <p:txBody>
          <a:bodyPr>
            <a:normAutofit/>
          </a:bodyPr>
          <a:lstStyle/>
          <a:p>
            <a:pPr eaLnBrk="1" hangingPunct="1">
              <a:buClr>
                <a:schemeClr val="tx1"/>
              </a:buClr>
              <a:buFont typeface="Wingdings" pitchFamily="2" charset="2"/>
              <a:buNone/>
            </a:pPr>
            <a:r>
              <a:rPr lang="en-US" sz="2800" b="1" dirty="0" smtClean="0">
                <a:ea typeface="ＭＳ Ｐゴシック" pitchFamily="1" charset="-128"/>
              </a:rPr>
              <a:t>2.  Program Plan </a:t>
            </a:r>
          </a:p>
          <a:p>
            <a:pPr marL="82296" indent="0" eaLnBrk="1" hangingPunct="1">
              <a:buClr>
                <a:schemeClr val="tx1"/>
              </a:buClr>
              <a:buSzTx/>
              <a:buNone/>
            </a:pPr>
            <a:r>
              <a:rPr lang="en-US" sz="2800" b="1" dirty="0">
                <a:ea typeface="ＭＳ Ｐゴシック" pitchFamily="1" charset="-128"/>
              </a:rPr>
              <a:t>B</a:t>
            </a:r>
            <a:r>
              <a:rPr lang="en-US" sz="2800" b="1" dirty="0" smtClean="0">
                <a:ea typeface="ＭＳ Ｐゴシック" pitchFamily="1" charset="-128"/>
              </a:rPr>
              <a:t>.  Program Plan</a:t>
            </a:r>
          </a:p>
          <a:p>
            <a:pPr marL="402336" lvl="1" indent="0" eaLnBrk="1" hangingPunct="1">
              <a:buClr>
                <a:schemeClr val="tx1"/>
              </a:buClr>
              <a:buSzTx/>
              <a:buNone/>
            </a:pPr>
            <a:endParaRPr lang="en-US" altLang="ja-JP" sz="900" dirty="0" smtClean="0">
              <a:ea typeface="ＭＳ Ｐゴシック" pitchFamily="1" charset="-128"/>
            </a:endParaRPr>
          </a:p>
          <a:p>
            <a:pPr marL="859536" lvl="1" indent="-457200" eaLnBrk="1" hangingPunct="1">
              <a:buClr>
                <a:schemeClr val="tx1"/>
              </a:buClr>
              <a:buSzTx/>
              <a:buFont typeface="Arial" panose="020B0604020202020204" pitchFamily="34" charset="0"/>
              <a:buChar char="•"/>
            </a:pPr>
            <a:r>
              <a:rPr lang="en-US" sz="2400" dirty="0" smtClean="0">
                <a:ea typeface="ＭＳ Ｐゴシック" pitchFamily="1" charset="-128"/>
              </a:rPr>
              <a:t>Goal:  to document the ability of the faculty to support the research activities of the proposed trainees, the training record of faculty members and the success of their trainees in generating publishable research results.</a:t>
            </a:r>
          </a:p>
          <a:p>
            <a:pPr marL="859536" lvl="1" indent="-457200">
              <a:buClr>
                <a:schemeClr val="tx1"/>
              </a:buClr>
              <a:buFont typeface="Arial" panose="020B0604020202020204" pitchFamily="34" charset="0"/>
              <a:buChar char="•"/>
            </a:pPr>
            <a:r>
              <a:rPr lang="en-US" sz="2400" dirty="0" smtClean="0">
                <a:ea typeface="ＭＳ Ｐゴシック" pitchFamily="1" charset="-128"/>
              </a:rPr>
              <a:t>For faculty lacking research training experience, present a plan to ensure successful trainee guidance.</a:t>
            </a:r>
          </a:p>
          <a:p>
            <a:pPr marL="859536" lvl="1" indent="-457200">
              <a:buClr>
                <a:schemeClr val="tx1"/>
              </a:buClr>
              <a:buFont typeface="Arial" panose="020B0604020202020204" pitchFamily="34" charset="0"/>
              <a:buChar char="•"/>
            </a:pPr>
            <a:r>
              <a:rPr lang="en-US" sz="2400" dirty="0" smtClean="0">
                <a:ea typeface="ＭＳ Ｐゴシック" pitchFamily="1" charset="-128"/>
              </a:rPr>
              <a:t>Describe criteria used to appoint and remove faculty and to evaluate their performance.</a:t>
            </a:r>
          </a:p>
          <a:p>
            <a:pPr marL="457200" lvl="4" indent="0">
              <a:buClr>
                <a:schemeClr val="tx1"/>
              </a:buClr>
              <a:buNone/>
            </a:pPr>
            <a:endParaRPr lang="en-US" dirty="0">
              <a:ea typeface="ＭＳ Ｐゴシック" pitchFamily="1" charset="-128"/>
            </a:endParaRPr>
          </a:p>
          <a:p>
            <a:pPr marL="457200" lvl="4" indent="0">
              <a:buClr>
                <a:schemeClr val="tx1"/>
              </a:buClr>
              <a:buNone/>
            </a:pPr>
            <a:endParaRPr lang="en-US" dirty="0" smtClean="0">
              <a:ea typeface="ＭＳ Ｐゴシック" pitchFamily="1" charset="-128"/>
            </a:endParaRPr>
          </a:p>
          <a:p>
            <a:pPr marL="457200" lvl="4" indent="0">
              <a:buClr>
                <a:schemeClr val="tx1"/>
              </a:buClr>
              <a:buNone/>
            </a:pPr>
            <a:endParaRPr lang="en-US" dirty="0" smtClean="0">
              <a:ea typeface="ＭＳ Ｐゴシック" pitchFamily="1" charset="-128"/>
            </a:endParaRPr>
          </a:p>
          <a:p>
            <a:pPr marL="457200" lvl="4" indent="0">
              <a:buClr>
                <a:schemeClr val="tx1"/>
              </a:buClr>
              <a:buNone/>
            </a:pPr>
            <a:endParaRPr lang="en-US" dirty="0">
              <a:ea typeface="ＭＳ Ｐゴシック" pitchFamily="1" charset="-128"/>
            </a:endParaRPr>
          </a:p>
          <a:p>
            <a:pPr marL="457200" lvl="4" indent="0">
              <a:buClr>
                <a:schemeClr val="tx1"/>
              </a:buClr>
              <a:buNone/>
            </a:pPr>
            <a:endParaRPr lang="en-US" dirty="0" smtClean="0">
              <a:ea typeface="ＭＳ Ｐゴシック" pitchFamily="1" charset="-128"/>
            </a:endParaRPr>
          </a:p>
          <a:p>
            <a:pPr marL="0" indent="0" algn="ctr">
              <a:buNone/>
            </a:pPr>
            <a:endParaRPr lang="en-US" sz="1200" b="1" dirty="0" smtClean="0">
              <a:solidFill>
                <a:srgbClr val="000000"/>
              </a:solidFill>
              <a:latin typeface="Arial" panose="020B0604020202020204" pitchFamily="34" charset="0"/>
            </a:endParaRPr>
          </a:p>
          <a:p>
            <a:pPr eaLnBrk="1" hangingPunct="1">
              <a:buClr>
                <a:schemeClr val="hlink"/>
              </a:buClr>
              <a:buSzTx/>
              <a:buFont typeface="Wingdings" pitchFamily="2" charset="2"/>
              <a:buNone/>
            </a:pPr>
            <a:endParaRPr lang="en-US" sz="2000" dirty="0" smtClean="0">
              <a:ea typeface="ＭＳ Ｐゴシック" pitchFamily="1" charset="-128"/>
            </a:endParaRP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56</a:t>
            </a:fld>
            <a:endParaRPr lang="en-US">
              <a:solidFill>
                <a:srgbClr val="F3F2DC">
                  <a:shade val="50000"/>
                  <a:satMod val="200000"/>
                </a:srgbClr>
              </a:solidFill>
            </a:endParaRPr>
          </a:p>
        </p:txBody>
      </p:sp>
    </p:spTree>
    <p:extLst>
      <p:ext uri="{BB962C8B-B14F-4D97-AF65-F5344CB8AC3E}">
        <p14:creationId xmlns:p14="http://schemas.microsoft.com/office/powerpoint/2010/main" val="18377039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0" y="152400"/>
            <a:ext cx="8385175" cy="1143000"/>
          </a:xfrm>
        </p:spPr>
        <p:txBody>
          <a:bodyPr>
            <a:normAutofit/>
          </a:bodyPr>
          <a:lstStyle/>
          <a:p>
            <a:pPr eaLnBrk="1" hangingPunct="1"/>
            <a:r>
              <a:rPr lang="en-US" sz="3200" dirty="0" smtClean="0">
                <a:ea typeface="ＭＳ Ｐゴシック" pitchFamily="1" charset="-128"/>
              </a:rPr>
              <a:t> </a:t>
            </a:r>
            <a:r>
              <a:rPr lang="en-US" sz="3600" b="1" dirty="0" smtClean="0">
                <a:ea typeface="ＭＳ Ｐゴシック" pitchFamily="1" charset="-128"/>
              </a:rPr>
              <a:t>SF 424 Training Instructions, T. 420</a:t>
            </a:r>
          </a:p>
        </p:txBody>
      </p:sp>
      <p:sp>
        <p:nvSpPr>
          <p:cNvPr id="48131" name="Rectangle 3"/>
          <p:cNvSpPr>
            <a:spLocks noGrp="1" noChangeArrowheads="1"/>
          </p:cNvSpPr>
          <p:nvPr>
            <p:ph idx="4294967295"/>
          </p:nvPr>
        </p:nvSpPr>
        <p:spPr>
          <a:xfrm>
            <a:off x="301625" y="1524000"/>
            <a:ext cx="8842375" cy="3235325"/>
          </a:xfrm>
        </p:spPr>
        <p:txBody>
          <a:bodyPr/>
          <a:lstStyle/>
          <a:p>
            <a:pPr eaLnBrk="1" hangingPunct="1">
              <a:buClr>
                <a:schemeClr val="tx1"/>
              </a:buClr>
              <a:buFont typeface="Wingdings" pitchFamily="2" charset="2"/>
              <a:buNone/>
            </a:pPr>
            <a:r>
              <a:rPr lang="en-US" sz="2800" b="1" dirty="0" smtClean="0">
                <a:ea typeface="ＭＳ Ｐゴシック" pitchFamily="1" charset="-128"/>
              </a:rPr>
              <a:t>Research Training Program Plan Component </a:t>
            </a:r>
          </a:p>
          <a:p>
            <a:pPr marL="82296" indent="0" eaLnBrk="1" hangingPunct="1">
              <a:buClr>
                <a:schemeClr val="tx1"/>
              </a:buClr>
              <a:buSzTx/>
              <a:buNone/>
            </a:pPr>
            <a:r>
              <a:rPr lang="en-US" sz="2800" b="1" dirty="0">
                <a:ea typeface="ＭＳ Ｐゴシック" pitchFamily="1" charset="-128"/>
              </a:rPr>
              <a:t>B</a:t>
            </a:r>
            <a:r>
              <a:rPr lang="en-US" sz="2800" b="1" dirty="0" smtClean="0">
                <a:ea typeface="ＭＳ Ｐゴシック" pitchFamily="1" charset="-128"/>
              </a:rPr>
              <a:t>.  Program Plan</a:t>
            </a:r>
          </a:p>
          <a:p>
            <a:pPr marL="82296" indent="0" eaLnBrk="1" hangingPunct="1">
              <a:buClr>
                <a:schemeClr val="tx1"/>
              </a:buClr>
              <a:buSzTx/>
              <a:buNone/>
            </a:pPr>
            <a:endParaRPr lang="en-US" sz="2400" dirty="0" smtClean="0">
              <a:ea typeface="ＭＳ Ｐゴシック" pitchFamily="1" charset="-128"/>
            </a:endParaRPr>
          </a:p>
          <a:p>
            <a:pPr lvl="1">
              <a:buClr>
                <a:schemeClr val="tx1"/>
              </a:buClr>
              <a:buFont typeface="Arial" panose="020B0604020202020204" pitchFamily="34" charset="0"/>
              <a:buChar char="•"/>
            </a:pPr>
            <a:r>
              <a:rPr lang="en-US" sz="2400" dirty="0" smtClean="0">
                <a:ea typeface="ＭＳ Ｐゴシック" pitchFamily="1" charset="-128"/>
              </a:rPr>
              <a:t>Table 4 – </a:t>
            </a:r>
            <a:r>
              <a:rPr lang="en-US" sz="2400" dirty="0"/>
              <a:t>Research Support of Participating Faculty </a:t>
            </a:r>
            <a:r>
              <a:rPr lang="en-US" sz="2400" dirty="0" smtClean="0"/>
              <a:t>Members</a:t>
            </a:r>
          </a:p>
          <a:p>
            <a:pPr lvl="1">
              <a:buClr>
                <a:schemeClr val="tx1"/>
              </a:buClr>
              <a:buFont typeface="Arial" panose="020B0604020202020204" pitchFamily="34" charset="0"/>
              <a:buChar char="•"/>
            </a:pPr>
            <a:r>
              <a:rPr lang="en-US" sz="2400" dirty="0" smtClean="0">
                <a:ea typeface="ＭＳ Ｐゴシック" pitchFamily="1" charset="-128"/>
              </a:rPr>
              <a:t>Tables 5A &amp; 5B – </a:t>
            </a:r>
            <a:r>
              <a:rPr lang="en-US" sz="2400" dirty="0"/>
              <a:t>Publications of Those in </a:t>
            </a:r>
            <a:r>
              <a:rPr lang="en-US" sz="2400" dirty="0" smtClean="0"/>
              <a:t>Training</a:t>
            </a:r>
          </a:p>
          <a:p>
            <a:pPr eaLnBrk="1" hangingPunct="1">
              <a:buFont typeface="Wingdings" pitchFamily="2" charset="2"/>
              <a:buNone/>
            </a:pPr>
            <a:endParaRPr lang="en-US" dirty="0" smtClean="0">
              <a:ea typeface="ＭＳ Ｐゴシック" pitchFamily="1" charset="-128"/>
            </a:endParaRP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57</a:t>
            </a:fld>
            <a:endParaRPr lang="en-US">
              <a:solidFill>
                <a:srgbClr val="F3F2DC">
                  <a:shade val="50000"/>
                  <a:satMod val="200000"/>
                </a:srgbClr>
              </a:solidFill>
            </a:endParaRPr>
          </a:p>
        </p:txBody>
      </p:sp>
      <p:pic>
        <p:nvPicPr>
          <p:cNvPr id="154625" name="Picture 1" descr="C:\Documents and Settings\bkavanaugh\Local Settings\Temporary Internet Files\Content.IE5\5WN9387P\MP900424412[1].jpg"/>
          <p:cNvPicPr>
            <a:picLocks noChangeAspect="1" noChangeArrowheads="1"/>
          </p:cNvPicPr>
          <p:nvPr/>
        </p:nvPicPr>
        <p:blipFill>
          <a:blip r:embed="rId3" cstate="print"/>
          <a:srcRect/>
          <a:stretch>
            <a:fillRect/>
          </a:stretch>
        </p:blipFill>
        <p:spPr bwMode="auto">
          <a:xfrm>
            <a:off x="3958937" y="4610100"/>
            <a:ext cx="990600" cy="9906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Table 4 – Research Support of Participating Faculty Members</a:t>
            </a:r>
            <a:endParaRPr lang="en-US" sz="3200" b="1" dirty="0"/>
          </a:p>
        </p:txBody>
      </p:sp>
      <p:sp>
        <p:nvSpPr>
          <p:cNvPr id="3" name="Content Placeholder 2"/>
          <p:cNvSpPr>
            <a:spLocks noGrp="1"/>
          </p:cNvSpPr>
          <p:nvPr>
            <p:ph idx="1"/>
          </p:nvPr>
        </p:nvSpPr>
        <p:spPr/>
        <p:txBody>
          <a:bodyPr>
            <a:normAutofit lnSpcReduction="10000"/>
          </a:bodyPr>
          <a:lstStyle/>
          <a:p>
            <a:pPr marL="0" indent="0">
              <a:buNone/>
            </a:pPr>
            <a:r>
              <a:rPr lang="en-US" b="1" u="sng" dirty="0" smtClean="0"/>
              <a:t>Rationale for the table</a:t>
            </a:r>
            <a:r>
              <a:rPr lang="en-US" u="sng" dirty="0" smtClean="0"/>
              <a:t>: </a:t>
            </a:r>
          </a:p>
          <a:p>
            <a:pPr marL="342900" indent="-342900">
              <a:buFont typeface="Arial" panose="020B0604020202020204" pitchFamily="34" charset="0"/>
              <a:buChar char="•"/>
            </a:pPr>
            <a:r>
              <a:rPr lang="en-US" b="0" dirty="0" smtClean="0"/>
              <a:t>Evidence </a:t>
            </a:r>
            <a:r>
              <a:rPr lang="en-US" b="0" dirty="0"/>
              <a:t>of the strength of the research </a:t>
            </a:r>
            <a:r>
              <a:rPr lang="en-US" b="0" dirty="0" smtClean="0"/>
              <a:t>environment  </a:t>
            </a:r>
          </a:p>
          <a:p>
            <a:pPr marL="342900" indent="-342900">
              <a:buFont typeface="Arial" panose="020B0604020202020204" pitchFamily="34" charset="0"/>
              <a:buChar char="•"/>
            </a:pPr>
            <a:r>
              <a:rPr lang="en-US" b="0" dirty="0" smtClean="0"/>
              <a:t>the </a:t>
            </a:r>
            <a:r>
              <a:rPr lang="en-US" b="0" dirty="0"/>
              <a:t>availability of funds to support research conducted by the </a:t>
            </a:r>
            <a:r>
              <a:rPr lang="en-US" b="0" dirty="0" smtClean="0"/>
              <a:t>trainees </a:t>
            </a:r>
          </a:p>
          <a:p>
            <a:pPr marL="342900" indent="-342900">
              <a:buFont typeface="Arial" panose="020B0604020202020204" pitchFamily="34" charset="0"/>
              <a:buChar char="•"/>
            </a:pPr>
            <a:r>
              <a:rPr lang="en-US" b="0" dirty="0" smtClean="0"/>
              <a:t>the </a:t>
            </a:r>
            <a:r>
              <a:rPr lang="en-US" b="0" dirty="0"/>
              <a:t>appropriateness of the participating faculty in terms of their active research support.</a:t>
            </a:r>
            <a:endParaRPr lang="en-US" b="0" dirty="0" smtClean="0"/>
          </a:p>
          <a:p>
            <a:pPr marL="0" indent="0">
              <a:buNone/>
            </a:pPr>
            <a:r>
              <a:rPr lang="en-US" dirty="0" smtClean="0"/>
              <a:t> </a:t>
            </a:r>
            <a:endParaRPr lang="en-US" dirty="0"/>
          </a:p>
        </p:txBody>
      </p:sp>
      <p:sp>
        <p:nvSpPr>
          <p:cNvPr id="4" name="TextBox 3"/>
          <p:cNvSpPr txBox="1"/>
          <p:nvPr/>
        </p:nvSpPr>
        <p:spPr>
          <a:xfrm>
            <a:off x="8548915" y="6299200"/>
            <a:ext cx="431474" cy="369332"/>
          </a:xfrm>
          <a:prstGeom prst="rect">
            <a:avLst/>
          </a:prstGeom>
          <a:noFill/>
        </p:spPr>
        <p:txBody>
          <a:bodyPr wrap="square" rtlCol="0">
            <a:spAutoFit/>
          </a:bodyPr>
          <a:lstStyle/>
          <a:p>
            <a:r>
              <a:rPr lang="en-US" dirty="0" smtClean="0"/>
              <a:t>58</a:t>
            </a:r>
            <a:endParaRPr lang="en-US" dirty="0"/>
          </a:p>
        </p:txBody>
      </p:sp>
    </p:spTree>
    <p:extLst>
      <p:ext uri="{BB962C8B-B14F-4D97-AF65-F5344CB8AC3E}">
        <p14:creationId xmlns:p14="http://schemas.microsoft.com/office/powerpoint/2010/main" val="28999791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Table 4 – Research Support of Participating Faculty Members</a:t>
            </a:r>
            <a:endParaRPr lang="en-US" sz="2800" b="1" dirty="0"/>
          </a:p>
        </p:txBody>
      </p:sp>
      <p:sp>
        <p:nvSpPr>
          <p:cNvPr id="3" name="Content Placeholder 2"/>
          <p:cNvSpPr>
            <a:spLocks noGrp="1"/>
          </p:cNvSpPr>
          <p:nvPr>
            <p:ph idx="1"/>
          </p:nvPr>
        </p:nvSpPr>
        <p:spPr/>
        <p:txBody>
          <a:bodyPr>
            <a:normAutofit/>
          </a:bodyPr>
          <a:lstStyle/>
          <a:p>
            <a:pPr marL="0" indent="0">
              <a:buNone/>
            </a:pPr>
            <a:r>
              <a:rPr lang="en-US" sz="2800" u="sng" dirty="0"/>
              <a:t>Use the narrative to:</a:t>
            </a:r>
          </a:p>
          <a:p>
            <a:pPr marL="342900" indent="-342900">
              <a:buFont typeface="Arial" panose="020B0604020202020204" pitchFamily="34" charset="0"/>
              <a:buChar char="•"/>
            </a:pPr>
            <a:endParaRPr lang="en-US" sz="2400" b="0" dirty="0" smtClean="0"/>
          </a:p>
          <a:p>
            <a:pPr marL="342900" indent="-342900">
              <a:buFont typeface="Arial" panose="020B0604020202020204" pitchFamily="34" charset="0"/>
              <a:buChar char="•"/>
            </a:pPr>
            <a:r>
              <a:rPr lang="en-US" sz="2400" b="0" dirty="0" smtClean="0"/>
              <a:t>Analyze </a:t>
            </a:r>
            <a:r>
              <a:rPr lang="en-US" sz="2400" b="0" dirty="0"/>
              <a:t>the data in terms of </a:t>
            </a:r>
            <a:r>
              <a:rPr lang="en-US" sz="2400" b="0" u="sng" dirty="0"/>
              <a:t>total and average grant </a:t>
            </a:r>
            <a:r>
              <a:rPr lang="en-US" sz="2400" b="0" u="sng" dirty="0" smtClean="0"/>
              <a:t>support</a:t>
            </a:r>
          </a:p>
          <a:p>
            <a:pPr marL="0" indent="0">
              <a:buNone/>
            </a:pPr>
            <a:endParaRPr lang="en-US" sz="2400" dirty="0"/>
          </a:p>
          <a:p>
            <a:pPr marL="342900" indent="-342900">
              <a:buFont typeface="Arial" panose="020B0604020202020204" pitchFamily="34" charset="0"/>
              <a:buChar char="•"/>
            </a:pPr>
            <a:r>
              <a:rPr lang="en-US" sz="2400" b="0" dirty="0" smtClean="0"/>
              <a:t>Comment </a:t>
            </a:r>
            <a:r>
              <a:rPr lang="en-US" sz="2400" b="0" dirty="0"/>
              <a:t>on the inclusion of faculty without research grant support in the proposed training program and explain how the research of trainees who may work with these faculty members would be supported. </a:t>
            </a:r>
            <a:endParaRPr lang="en-US" sz="2400" b="0" u="sng" dirty="0"/>
          </a:p>
        </p:txBody>
      </p:sp>
      <p:sp>
        <p:nvSpPr>
          <p:cNvPr id="4" name="TextBox 3"/>
          <p:cNvSpPr txBox="1"/>
          <p:nvPr/>
        </p:nvSpPr>
        <p:spPr>
          <a:xfrm>
            <a:off x="8621485" y="6299200"/>
            <a:ext cx="420915" cy="369332"/>
          </a:xfrm>
          <a:prstGeom prst="rect">
            <a:avLst/>
          </a:prstGeom>
          <a:noFill/>
        </p:spPr>
        <p:txBody>
          <a:bodyPr wrap="square" rtlCol="0">
            <a:spAutoFit/>
          </a:bodyPr>
          <a:lstStyle/>
          <a:p>
            <a:r>
              <a:rPr lang="en-US" dirty="0" smtClean="0"/>
              <a:t>59</a:t>
            </a:r>
            <a:endParaRPr lang="en-US" dirty="0"/>
          </a:p>
        </p:txBody>
      </p:sp>
    </p:spTree>
    <p:extLst>
      <p:ext uri="{BB962C8B-B14F-4D97-AF65-F5344CB8AC3E}">
        <p14:creationId xmlns:p14="http://schemas.microsoft.com/office/powerpoint/2010/main" val="3774662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173038"/>
            <a:ext cx="9144000" cy="1427162"/>
          </a:xfrm>
        </p:spPr>
        <p:txBody>
          <a:bodyPr>
            <a:normAutofit/>
          </a:bodyPr>
          <a:lstStyle/>
          <a:p>
            <a:pPr eaLnBrk="1" hangingPunct="1"/>
            <a:r>
              <a:rPr lang="en-US" sz="3600" b="1" dirty="0" smtClean="0">
                <a:ea typeface="ＭＳ Ｐゴシック" pitchFamily="1" charset="-128"/>
              </a:rPr>
              <a:t>Acceptable Training Activities</a:t>
            </a:r>
          </a:p>
        </p:txBody>
      </p:sp>
      <p:sp>
        <p:nvSpPr>
          <p:cNvPr id="8195" name="Rectangle 3"/>
          <p:cNvSpPr>
            <a:spLocks noGrp="1" noChangeArrowheads="1"/>
          </p:cNvSpPr>
          <p:nvPr>
            <p:ph idx="4294967295"/>
          </p:nvPr>
        </p:nvSpPr>
        <p:spPr>
          <a:xfrm>
            <a:off x="457200" y="1600200"/>
            <a:ext cx="8686800" cy="4384675"/>
          </a:xfrm>
        </p:spPr>
        <p:txBody>
          <a:bodyPr>
            <a:normAutofit/>
          </a:bodyPr>
          <a:lstStyle/>
          <a:p>
            <a:pPr lvl="1">
              <a:lnSpc>
                <a:spcPct val="90000"/>
              </a:lnSpc>
              <a:buFont typeface="Arial" panose="020B0604020202020204" pitchFamily="34" charset="0"/>
              <a:buChar char="•"/>
            </a:pPr>
            <a:r>
              <a:rPr lang="en-US" dirty="0" smtClean="0">
                <a:ea typeface="ＭＳ Ｐゴシック" pitchFamily="1" charset="-128"/>
              </a:rPr>
              <a:t>Basic Biomedical</a:t>
            </a:r>
          </a:p>
          <a:p>
            <a:pPr lvl="1">
              <a:lnSpc>
                <a:spcPct val="90000"/>
              </a:lnSpc>
              <a:buFont typeface="Arial" panose="020B0604020202020204" pitchFamily="34" charset="0"/>
              <a:buChar char="•"/>
            </a:pPr>
            <a:r>
              <a:rPr lang="en-US" dirty="0" smtClean="0">
                <a:ea typeface="ＭＳ Ｐゴシック" pitchFamily="1" charset="-128"/>
              </a:rPr>
              <a:t>Clinical</a:t>
            </a:r>
          </a:p>
          <a:p>
            <a:pPr lvl="1">
              <a:lnSpc>
                <a:spcPct val="90000"/>
              </a:lnSpc>
              <a:buFont typeface="Arial" panose="020B0604020202020204" pitchFamily="34" charset="0"/>
              <a:buChar char="•"/>
            </a:pPr>
            <a:r>
              <a:rPr lang="en-US" dirty="0" smtClean="0">
                <a:ea typeface="ＭＳ Ｐゴシック" pitchFamily="1" charset="-128"/>
              </a:rPr>
              <a:t>Behavioral </a:t>
            </a:r>
          </a:p>
          <a:p>
            <a:pPr lvl="1">
              <a:lnSpc>
                <a:spcPct val="90000"/>
              </a:lnSpc>
              <a:buFont typeface="Arial" panose="020B0604020202020204" pitchFamily="34" charset="0"/>
              <a:buChar char="•"/>
            </a:pPr>
            <a:r>
              <a:rPr lang="en-US" dirty="0" smtClean="0">
                <a:ea typeface="ＭＳ Ｐゴシック" pitchFamily="1" charset="-128"/>
              </a:rPr>
              <a:t>Social</a:t>
            </a:r>
          </a:p>
          <a:p>
            <a:pPr lvl="1">
              <a:lnSpc>
                <a:spcPct val="90000"/>
              </a:lnSpc>
              <a:buFont typeface="Arial" panose="020B0604020202020204" pitchFamily="34" charset="0"/>
              <a:buChar char="•"/>
            </a:pPr>
            <a:r>
              <a:rPr lang="en-US" dirty="0" smtClean="0">
                <a:ea typeface="ＭＳ Ｐゴシック" pitchFamily="1" charset="-128"/>
              </a:rPr>
              <a:t>Other if relevant to the NIH Mission</a:t>
            </a: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6</a:t>
            </a:fld>
            <a:endParaRPr lang="en-US">
              <a:solidFill>
                <a:srgbClr val="F3F2DC">
                  <a:shade val="50000"/>
                  <a:satMod val="200000"/>
                </a:srgbClr>
              </a:solidFill>
            </a:endParaRPr>
          </a:p>
        </p:txBody>
      </p:sp>
    </p:spTree>
    <p:extLst>
      <p:ext uri="{BB962C8B-B14F-4D97-AF65-F5344CB8AC3E}">
        <p14:creationId xmlns:p14="http://schemas.microsoft.com/office/powerpoint/2010/main" val="32745445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036"/>
            <a:ext cx="8229600" cy="935182"/>
          </a:xfrm>
        </p:spPr>
        <p:txBody>
          <a:bodyPr>
            <a:noAutofit/>
          </a:bodyPr>
          <a:lstStyle/>
          <a:p>
            <a:r>
              <a:rPr lang="en-US" sz="2800" b="1" dirty="0" smtClean="0"/>
              <a:t>Table 4 – Research Support of Participating Faculty Members</a:t>
            </a:r>
            <a:endParaRPr lang="en-US" sz="2800" b="1"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3636" t="4445" r="2779" b="35555"/>
          <a:stretch/>
        </p:blipFill>
        <p:spPr>
          <a:xfrm>
            <a:off x="166369" y="1049482"/>
            <a:ext cx="8444231" cy="4360717"/>
          </a:xfrm>
          <a:prstGeom prst="rect">
            <a:avLst/>
          </a:prstGeom>
        </p:spPr>
      </p:pic>
      <p:sp>
        <p:nvSpPr>
          <p:cNvPr id="8" name="Rectangle 7"/>
          <p:cNvSpPr/>
          <p:nvPr/>
        </p:nvSpPr>
        <p:spPr>
          <a:xfrm>
            <a:off x="1496290" y="5185065"/>
            <a:ext cx="6089073" cy="677108"/>
          </a:xfrm>
          <a:prstGeom prst="rect">
            <a:avLst/>
          </a:prstGeom>
        </p:spPr>
        <p:txBody>
          <a:bodyPr wrap="square">
            <a:spAutoFit/>
          </a:bodyPr>
          <a:lstStyle/>
          <a:p>
            <a:endParaRPr lang="en-US" sz="2000" u="none" dirty="0">
              <a:solidFill>
                <a:srgbClr val="000000"/>
              </a:solidFill>
              <a:latin typeface="Arial" panose="020B0604020202020204" pitchFamily="34" charset="0"/>
            </a:endParaRPr>
          </a:p>
          <a:p>
            <a:r>
              <a:rPr lang="en-US" sz="1800" b="1" u="none" dirty="0">
                <a:solidFill>
                  <a:srgbClr val="000000"/>
                </a:solidFill>
                <a:latin typeface="Arial" panose="020B0604020202020204" pitchFamily="34" charset="0"/>
              </a:rPr>
              <a:t>Exclude applications pending review or award. </a:t>
            </a:r>
            <a:endParaRPr lang="en-US" sz="1800" u="none" dirty="0">
              <a:solidFill>
                <a:srgbClr val="000000"/>
              </a:solidFill>
              <a:latin typeface="Arial" panose="020B0604020202020204" pitchFamily="34" charset="0"/>
            </a:endParaRPr>
          </a:p>
        </p:txBody>
      </p:sp>
      <p:sp>
        <p:nvSpPr>
          <p:cNvPr id="3" name="TextBox 2"/>
          <p:cNvSpPr txBox="1"/>
          <p:nvPr/>
        </p:nvSpPr>
        <p:spPr>
          <a:xfrm>
            <a:off x="8490858" y="6183086"/>
            <a:ext cx="449942" cy="369332"/>
          </a:xfrm>
          <a:prstGeom prst="rect">
            <a:avLst/>
          </a:prstGeom>
          <a:noFill/>
        </p:spPr>
        <p:txBody>
          <a:bodyPr wrap="square" rtlCol="0">
            <a:spAutoFit/>
          </a:bodyPr>
          <a:lstStyle/>
          <a:p>
            <a:r>
              <a:rPr lang="en-US" dirty="0" smtClean="0"/>
              <a:t>60</a:t>
            </a:r>
            <a:endParaRPr lang="en-US" dirty="0"/>
          </a:p>
        </p:txBody>
      </p:sp>
    </p:spTree>
    <p:extLst>
      <p:ext uri="{BB962C8B-B14F-4D97-AF65-F5344CB8AC3E}">
        <p14:creationId xmlns:p14="http://schemas.microsoft.com/office/powerpoint/2010/main" val="36534792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Table 5 </a:t>
            </a:r>
            <a:r>
              <a:rPr lang="en-US" sz="3600" b="1" dirty="0"/>
              <a:t>– Publications of Those in Training</a:t>
            </a:r>
          </a:p>
        </p:txBody>
      </p:sp>
      <p:sp>
        <p:nvSpPr>
          <p:cNvPr id="3" name="Content Placeholder 2"/>
          <p:cNvSpPr>
            <a:spLocks noGrp="1"/>
          </p:cNvSpPr>
          <p:nvPr>
            <p:ph idx="1"/>
          </p:nvPr>
        </p:nvSpPr>
        <p:spPr/>
        <p:txBody>
          <a:bodyPr>
            <a:normAutofit/>
          </a:bodyPr>
          <a:lstStyle/>
          <a:p>
            <a:pPr marL="0" indent="0">
              <a:buNone/>
            </a:pPr>
            <a:r>
              <a:rPr lang="en-US" sz="2800" b="1" u="sng" dirty="0" smtClean="0"/>
              <a:t>Rationale for the table: </a:t>
            </a:r>
          </a:p>
          <a:p>
            <a:pPr marL="342900" indent="-342900">
              <a:buFont typeface="Arial" panose="020B0604020202020204" pitchFamily="34" charset="0"/>
              <a:buChar char="•"/>
            </a:pPr>
            <a:r>
              <a:rPr lang="en-US" sz="2400" b="0" dirty="0" smtClean="0"/>
              <a:t>Provides </a:t>
            </a:r>
            <a:r>
              <a:rPr lang="en-US" sz="2400" b="0" dirty="0"/>
              <a:t>an indicator of the ability of each faculty member to foster trainee productivity through generation of publishable results </a:t>
            </a:r>
          </a:p>
          <a:p>
            <a:pPr marL="342900" indent="-342900">
              <a:buFont typeface="Arial" panose="020B0604020202020204" pitchFamily="34" charset="0"/>
              <a:buChar char="•"/>
            </a:pPr>
            <a:r>
              <a:rPr lang="en-US" sz="2400" b="0" dirty="0" smtClean="0"/>
              <a:t>Allows </a:t>
            </a:r>
            <a:r>
              <a:rPr lang="en-US" sz="2400" b="0" dirty="0"/>
              <a:t>assessment of the research quality and authorship priority of trainees</a:t>
            </a:r>
            <a:r>
              <a:rPr lang="en-US" sz="2400" b="0" dirty="0" smtClean="0"/>
              <a:t>.</a:t>
            </a:r>
          </a:p>
          <a:p>
            <a:r>
              <a:rPr lang="en-US" sz="2400" dirty="0" smtClean="0"/>
              <a:t>Source of information: Preceptors / lab websites</a:t>
            </a:r>
            <a:endParaRPr lang="en-US" sz="2400" dirty="0"/>
          </a:p>
        </p:txBody>
      </p:sp>
      <p:sp>
        <p:nvSpPr>
          <p:cNvPr id="13" name="TextBox 12"/>
          <p:cNvSpPr txBox="1"/>
          <p:nvPr/>
        </p:nvSpPr>
        <p:spPr>
          <a:xfrm>
            <a:off x="2400300" y="4613564"/>
            <a:ext cx="4665517" cy="1015663"/>
          </a:xfrm>
          <a:prstGeom prst="rect">
            <a:avLst/>
          </a:prstGeom>
          <a:noFill/>
        </p:spPr>
        <p:txBody>
          <a:bodyPr wrap="square" rtlCol="0">
            <a:spAutoFit/>
          </a:bodyPr>
          <a:lstStyle/>
          <a:p>
            <a:pPr algn="ctr"/>
            <a:r>
              <a:rPr lang="en-US" sz="2000" u="none" dirty="0" smtClean="0">
                <a:latin typeface="+mn-lt"/>
              </a:rPr>
              <a:t>5A – </a:t>
            </a:r>
            <a:r>
              <a:rPr lang="en-US" sz="2000" u="none" dirty="0" err="1" smtClean="0">
                <a:latin typeface="+mn-lt"/>
              </a:rPr>
              <a:t>Predoctoral</a:t>
            </a:r>
            <a:endParaRPr lang="en-US" sz="2000" u="none" dirty="0" smtClean="0">
              <a:latin typeface="+mn-lt"/>
            </a:endParaRPr>
          </a:p>
          <a:p>
            <a:pPr algn="ctr"/>
            <a:r>
              <a:rPr lang="en-US" sz="2000" u="none" dirty="0" smtClean="0">
                <a:latin typeface="+mn-lt"/>
              </a:rPr>
              <a:t>5B – Postdoctoral</a:t>
            </a:r>
          </a:p>
          <a:p>
            <a:pPr algn="ctr"/>
            <a:r>
              <a:rPr lang="en-US" sz="2000" u="none" dirty="0" smtClean="0">
                <a:latin typeface="+mn-lt"/>
              </a:rPr>
              <a:t>5C - Undergraduate</a:t>
            </a:r>
            <a:endParaRPr lang="en-US" sz="2000" u="none" dirty="0">
              <a:latin typeface="+mn-lt"/>
            </a:endParaRPr>
          </a:p>
        </p:txBody>
      </p:sp>
      <p:sp>
        <p:nvSpPr>
          <p:cNvPr id="4" name="TextBox 3"/>
          <p:cNvSpPr txBox="1"/>
          <p:nvPr/>
        </p:nvSpPr>
        <p:spPr>
          <a:xfrm>
            <a:off x="8548914" y="6299200"/>
            <a:ext cx="464457" cy="369332"/>
          </a:xfrm>
          <a:prstGeom prst="rect">
            <a:avLst/>
          </a:prstGeom>
          <a:noFill/>
        </p:spPr>
        <p:txBody>
          <a:bodyPr wrap="square" rtlCol="0">
            <a:spAutoFit/>
          </a:bodyPr>
          <a:lstStyle/>
          <a:p>
            <a:r>
              <a:rPr lang="en-US" dirty="0" smtClean="0"/>
              <a:t>61</a:t>
            </a:r>
            <a:endParaRPr lang="en-US" dirty="0"/>
          </a:p>
        </p:txBody>
      </p:sp>
    </p:spTree>
    <p:extLst>
      <p:ext uri="{BB962C8B-B14F-4D97-AF65-F5344CB8AC3E}">
        <p14:creationId xmlns:p14="http://schemas.microsoft.com/office/powerpoint/2010/main" val="18719577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Table 5 </a:t>
            </a:r>
            <a:r>
              <a:rPr lang="en-US" sz="3600" b="1" dirty="0"/>
              <a:t>– Publications of Those in Training</a:t>
            </a:r>
          </a:p>
        </p:txBody>
      </p:sp>
      <p:sp>
        <p:nvSpPr>
          <p:cNvPr id="3" name="Content Placeholder 2"/>
          <p:cNvSpPr>
            <a:spLocks noGrp="1"/>
          </p:cNvSpPr>
          <p:nvPr>
            <p:ph idx="1"/>
          </p:nvPr>
        </p:nvSpPr>
        <p:spPr/>
        <p:txBody>
          <a:bodyPr>
            <a:normAutofit/>
          </a:bodyPr>
          <a:lstStyle/>
          <a:p>
            <a:pPr marL="0" indent="0">
              <a:buNone/>
            </a:pPr>
            <a:r>
              <a:rPr lang="en-US" b="1" u="sng" dirty="0"/>
              <a:t>Use the narrative to:</a:t>
            </a:r>
          </a:p>
          <a:p>
            <a:pPr marL="0" indent="0">
              <a:buNone/>
            </a:pPr>
            <a:r>
              <a:rPr lang="en-US" dirty="0" smtClean="0"/>
              <a:t>Summarize these data </a:t>
            </a:r>
          </a:p>
          <a:p>
            <a:pPr marL="0" indent="0">
              <a:buNone/>
            </a:pPr>
            <a:r>
              <a:rPr lang="en-US" b="0" dirty="0" smtClean="0"/>
              <a:t>Include, </a:t>
            </a:r>
            <a:r>
              <a:rPr lang="en-US" b="0" dirty="0"/>
              <a:t>for </a:t>
            </a:r>
            <a:r>
              <a:rPr lang="en-US" b="0" dirty="0" smtClean="0"/>
              <a:t>example: </a:t>
            </a:r>
          </a:p>
          <a:p>
            <a:pPr lvl="1" indent="-342900">
              <a:buFont typeface="Arial" panose="020B0604020202020204" pitchFamily="34" charset="0"/>
              <a:buChar char="•"/>
            </a:pPr>
            <a:r>
              <a:rPr lang="en-US" b="0" dirty="0" smtClean="0"/>
              <a:t>The </a:t>
            </a:r>
            <a:r>
              <a:rPr lang="en-US" b="0" dirty="0"/>
              <a:t>average number of </a:t>
            </a:r>
            <a:r>
              <a:rPr lang="en-US" b="0" dirty="0" smtClean="0"/>
              <a:t>publications</a:t>
            </a:r>
          </a:p>
          <a:p>
            <a:pPr lvl="1" indent="-342900">
              <a:buFont typeface="Arial" panose="020B0604020202020204" pitchFamily="34" charset="0"/>
              <a:buChar char="•"/>
            </a:pPr>
            <a:r>
              <a:rPr lang="en-US" b="0" dirty="0" smtClean="0"/>
              <a:t>How </a:t>
            </a:r>
            <a:r>
              <a:rPr lang="en-US" b="0" dirty="0"/>
              <a:t>many students published as first </a:t>
            </a:r>
            <a:r>
              <a:rPr lang="en-US" b="0" dirty="0" smtClean="0"/>
              <a:t>author</a:t>
            </a:r>
          </a:p>
          <a:p>
            <a:pPr lvl="1" indent="-342900">
              <a:buFont typeface="Arial" panose="020B0604020202020204" pitchFamily="34" charset="0"/>
              <a:buChar char="•"/>
            </a:pPr>
            <a:r>
              <a:rPr lang="en-US" b="0" dirty="0" smtClean="0"/>
              <a:t>How </a:t>
            </a:r>
            <a:r>
              <a:rPr lang="en-US" b="0" dirty="0"/>
              <a:t>many students completed doctoral training without any first-author publication resulting from their graduate research.</a:t>
            </a:r>
          </a:p>
        </p:txBody>
      </p:sp>
      <p:sp>
        <p:nvSpPr>
          <p:cNvPr id="4" name="TextBox 3"/>
          <p:cNvSpPr txBox="1"/>
          <p:nvPr/>
        </p:nvSpPr>
        <p:spPr>
          <a:xfrm>
            <a:off x="8418286" y="6126164"/>
            <a:ext cx="508000" cy="369332"/>
          </a:xfrm>
          <a:prstGeom prst="rect">
            <a:avLst/>
          </a:prstGeom>
          <a:noFill/>
        </p:spPr>
        <p:txBody>
          <a:bodyPr wrap="square" rtlCol="0">
            <a:spAutoFit/>
          </a:bodyPr>
          <a:lstStyle/>
          <a:p>
            <a:r>
              <a:rPr lang="en-US" dirty="0" smtClean="0"/>
              <a:t>62</a:t>
            </a:r>
            <a:endParaRPr lang="en-US" dirty="0"/>
          </a:p>
        </p:txBody>
      </p:sp>
    </p:spTree>
    <p:extLst>
      <p:ext uri="{BB962C8B-B14F-4D97-AF65-F5344CB8AC3E}">
        <p14:creationId xmlns:p14="http://schemas.microsoft.com/office/powerpoint/2010/main" val="5710281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3676"/>
          </a:xfrm>
        </p:spPr>
        <p:txBody>
          <a:bodyPr>
            <a:normAutofit/>
          </a:bodyPr>
          <a:lstStyle/>
          <a:p>
            <a:r>
              <a:rPr lang="en-US" sz="3600" b="1" dirty="0" smtClean="0"/>
              <a:t>Table 5 </a:t>
            </a:r>
            <a:r>
              <a:rPr lang="en-US" sz="3600" b="1" dirty="0"/>
              <a:t>– Publications of Those in Training</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779" t="4444" r="3636" b="53333"/>
          <a:stretch/>
        </p:blipFill>
        <p:spPr>
          <a:xfrm>
            <a:off x="293914" y="997527"/>
            <a:ext cx="8305800" cy="2847109"/>
          </a:xfrm>
          <a:prstGeom prst="rect">
            <a:avLst/>
          </a:prstGeom>
        </p:spPr>
      </p:pic>
      <p:sp>
        <p:nvSpPr>
          <p:cNvPr id="11" name="Rectangle 10"/>
          <p:cNvSpPr/>
          <p:nvPr/>
        </p:nvSpPr>
        <p:spPr>
          <a:xfrm>
            <a:off x="293914" y="3844637"/>
            <a:ext cx="8138556" cy="2062103"/>
          </a:xfrm>
          <a:prstGeom prst="rect">
            <a:avLst/>
          </a:prstGeom>
        </p:spPr>
        <p:txBody>
          <a:bodyPr wrap="square">
            <a:spAutoFit/>
          </a:bodyPr>
          <a:lstStyle/>
          <a:p>
            <a:r>
              <a:rPr lang="en-US" sz="1600" b="1" u="none" dirty="0" smtClean="0">
                <a:solidFill>
                  <a:srgbClr val="000000"/>
                </a:solidFill>
                <a:latin typeface="Arial" panose="020B0604020202020204" pitchFamily="34" charset="0"/>
              </a:rPr>
              <a:t>New </a:t>
            </a:r>
            <a:r>
              <a:rPr lang="en-US" sz="1600" b="1" u="none" dirty="0">
                <a:solidFill>
                  <a:srgbClr val="000000"/>
                </a:solidFill>
                <a:latin typeface="Arial" panose="020B0604020202020204" pitchFamily="34" charset="0"/>
              </a:rPr>
              <a:t>applications. </a:t>
            </a:r>
            <a:r>
              <a:rPr lang="en-US" sz="1600" u="none" dirty="0" smtClean="0">
                <a:solidFill>
                  <a:srgbClr val="000000"/>
                </a:solidFill>
                <a:latin typeface="Arial" panose="020B0604020202020204" pitchFamily="34" charset="0"/>
              </a:rPr>
              <a:t>list </a:t>
            </a:r>
            <a:r>
              <a:rPr lang="en-US" sz="1600" u="none" dirty="0">
                <a:solidFill>
                  <a:srgbClr val="000000"/>
                </a:solidFill>
                <a:latin typeface="Arial" panose="020B0604020202020204" pitchFamily="34" charset="0"/>
              </a:rPr>
              <a:t>all publications of representative, previous </a:t>
            </a:r>
            <a:r>
              <a:rPr lang="en-US" sz="1600" u="none" dirty="0" err="1">
                <a:solidFill>
                  <a:srgbClr val="000000"/>
                </a:solidFill>
                <a:latin typeface="Arial" panose="020B0604020202020204" pitchFamily="34" charset="0"/>
              </a:rPr>
              <a:t>predoctorates</a:t>
            </a:r>
            <a:r>
              <a:rPr lang="en-US" sz="1600" u="none" dirty="0">
                <a:solidFill>
                  <a:srgbClr val="000000"/>
                </a:solidFill>
                <a:latin typeface="Arial" panose="020B0604020202020204" pitchFamily="34" charset="0"/>
              </a:rPr>
              <a:t> </a:t>
            </a:r>
            <a:r>
              <a:rPr lang="en-US" sz="1600" u="none" dirty="0" smtClean="0">
                <a:solidFill>
                  <a:srgbClr val="000000"/>
                </a:solidFill>
                <a:latin typeface="Arial" panose="020B0604020202020204" pitchFamily="34" charset="0"/>
              </a:rPr>
              <a:t>from the </a:t>
            </a:r>
            <a:r>
              <a:rPr lang="en-US" sz="1600" u="none" dirty="0">
                <a:solidFill>
                  <a:srgbClr val="000000"/>
                </a:solidFill>
                <a:latin typeface="Arial" panose="020B0604020202020204" pitchFamily="34" charset="0"/>
              </a:rPr>
              <a:t>last 10 years and </a:t>
            </a:r>
            <a:r>
              <a:rPr lang="en-US" sz="1600" b="1" u="none" dirty="0">
                <a:solidFill>
                  <a:srgbClr val="000000"/>
                </a:solidFill>
                <a:latin typeface="Arial" panose="020B0604020202020204" pitchFamily="34" charset="0"/>
              </a:rPr>
              <a:t>all </a:t>
            </a:r>
            <a:r>
              <a:rPr lang="en-US" sz="1600" u="none" dirty="0">
                <a:solidFill>
                  <a:srgbClr val="000000"/>
                </a:solidFill>
                <a:latin typeface="Arial" panose="020B0604020202020204" pitchFamily="34" charset="0"/>
              </a:rPr>
              <a:t>current </a:t>
            </a:r>
            <a:r>
              <a:rPr lang="en-US" sz="1600" u="none" dirty="0" err="1">
                <a:solidFill>
                  <a:srgbClr val="000000"/>
                </a:solidFill>
                <a:latin typeface="Arial" panose="020B0604020202020204" pitchFamily="34" charset="0"/>
              </a:rPr>
              <a:t>predoctorates</a:t>
            </a:r>
            <a:r>
              <a:rPr lang="en-US" sz="1600" u="none" dirty="0">
                <a:solidFill>
                  <a:srgbClr val="000000"/>
                </a:solidFill>
                <a:latin typeface="Arial" panose="020B0604020202020204" pitchFamily="34" charset="0"/>
              </a:rPr>
              <a:t>. </a:t>
            </a:r>
            <a:r>
              <a:rPr lang="en-US" sz="1600" b="1" u="none" dirty="0">
                <a:solidFill>
                  <a:srgbClr val="0070C0"/>
                </a:solidFill>
                <a:latin typeface="Arial" panose="020B0604020202020204" pitchFamily="34" charset="0"/>
              </a:rPr>
              <a:t>Only include individuals who would have been eligible for appointment to this training program</a:t>
            </a:r>
            <a:r>
              <a:rPr lang="en-US" sz="1600" b="1" u="none" dirty="0" smtClean="0">
                <a:solidFill>
                  <a:srgbClr val="0070C0"/>
                </a:solidFill>
                <a:latin typeface="Arial" panose="020B0604020202020204" pitchFamily="34" charset="0"/>
              </a:rPr>
              <a:t>.</a:t>
            </a:r>
            <a:r>
              <a:rPr lang="en-US" sz="1600" u="none" dirty="0" smtClean="0">
                <a:solidFill>
                  <a:srgbClr val="000000"/>
                </a:solidFill>
                <a:latin typeface="Arial" panose="020B0604020202020204" pitchFamily="34" charset="0"/>
              </a:rPr>
              <a:t> Exclude </a:t>
            </a:r>
            <a:r>
              <a:rPr lang="en-US" sz="1600" u="none" dirty="0">
                <a:solidFill>
                  <a:srgbClr val="000000"/>
                </a:solidFill>
                <a:latin typeface="Arial" panose="020B0604020202020204" pitchFamily="34" charset="0"/>
              </a:rPr>
              <a:t>individuals undertaking short-term (12 week or less) training experiences with a faculty member.</a:t>
            </a:r>
          </a:p>
          <a:p>
            <a:endParaRPr lang="en-US" sz="1600" u="none" dirty="0" smtClean="0">
              <a:solidFill>
                <a:srgbClr val="000000"/>
              </a:solidFill>
              <a:latin typeface="Arial" panose="020B0604020202020204" pitchFamily="34" charset="0"/>
            </a:endParaRPr>
          </a:p>
          <a:p>
            <a:r>
              <a:rPr lang="en-US" sz="1600" b="1" u="none" dirty="0" smtClean="0">
                <a:solidFill>
                  <a:srgbClr val="000000"/>
                </a:solidFill>
                <a:latin typeface="Arial" panose="020B0604020202020204" pitchFamily="34" charset="0"/>
              </a:rPr>
              <a:t>Renewal/revision </a:t>
            </a:r>
            <a:r>
              <a:rPr lang="en-US" sz="1600" b="1" u="none" dirty="0">
                <a:solidFill>
                  <a:srgbClr val="000000"/>
                </a:solidFill>
                <a:latin typeface="Arial" panose="020B0604020202020204" pitchFamily="34" charset="0"/>
              </a:rPr>
              <a:t>applications. </a:t>
            </a:r>
            <a:r>
              <a:rPr lang="en-US" sz="1600" u="none" dirty="0" smtClean="0">
                <a:solidFill>
                  <a:srgbClr val="000000"/>
                </a:solidFill>
                <a:latin typeface="Arial" panose="020B0604020202020204" pitchFamily="34" charset="0"/>
              </a:rPr>
              <a:t>list </a:t>
            </a:r>
            <a:r>
              <a:rPr lang="en-US" sz="1600" u="none" dirty="0">
                <a:solidFill>
                  <a:srgbClr val="000000"/>
                </a:solidFill>
                <a:latin typeface="Arial" panose="020B0604020202020204" pitchFamily="34" charset="0"/>
              </a:rPr>
              <a:t>the publications of all current </a:t>
            </a:r>
            <a:r>
              <a:rPr lang="en-US" sz="1600" u="none" dirty="0" smtClean="0">
                <a:solidFill>
                  <a:srgbClr val="000000"/>
                </a:solidFill>
                <a:latin typeface="Arial" panose="020B0604020202020204" pitchFamily="34" charset="0"/>
              </a:rPr>
              <a:t>trainees and </a:t>
            </a:r>
            <a:r>
              <a:rPr lang="en-US" sz="1600" u="none" dirty="0">
                <a:solidFill>
                  <a:srgbClr val="000000"/>
                </a:solidFill>
                <a:latin typeface="Arial" panose="020B0604020202020204" pitchFamily="34" charset="0"/>
              </a:rPr>
              <a:t>those appointed to the grant for up to the past 10 years, with the exception of those appointed to short-term training positions.</a:t>
            </a:r>
          </a:p>
        </p:txBody>
      </p:sp>
      <p:sp>
        <p:nvSpPr>
          <p:cNvPr id="3" name="TextBox 2"/>
          <p:cNvSpPr txBox="1"/>
          <p:nvPr/>
        </p:nvSpPr>
        <p:spPr>
          <a:xfrm>
            <a:off x="8599714" y="6299200"/>
            <a:ext cx="544286" cy="369332"/>
          </a:xfrm>
          <a:prstGeom prst="rect">
            <a:avLst/>
          </a:prstGeom>
          <a:noFill/>
        </p:spPr>
        <p:txBody>
          <a:bodyPr wrap="square" rtlCol="0">
            <a:spAutoFit/>
          </a:bodyPr>
          <a:lstStyle/>
          <a:p>
            <a:r>
              <a:rPr lang="en-US" dirty="0" smtClean="0"/>
              <a:t>63</a:t>
            </a:r>
            <a:endParaRPr lang="en-US" dirty="0"/>
          </a:p>
        </p:txBody>
      </p:sp>
    </p:spTree>
    <p:extLst>
      <p:ext uri="{BB962C8B-B14F-4D97-AF65-F5344CB8AC3E}">
        <p14:creationId xmlns:p14="http://schemas.microsoft.com/office/powerpoint/2010/main" val="21253034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1880"/>
          </a:xfrm>
        </p:spPr>
        <p:txBody>
          <a:bodyPr>
            <a:noAutofit/>
          </a:bodyPr>
          <a:lstStyle/>
          <a:p>
            <a:r>
              <a:rPr lang="en-US" sz="3600" b="1" dirty="0" smtClean="0"/>
              <a:t>Publication Tables:</a:t>
            </a:r>
            <a:br>
              <a:rPr lang="en-US" sz="3600" b="1" dirty="0" smtClean="0"/>
            </a:br>
            <a:r>
              <a:rPr lang="en-US" sz="3600" b="1" dirty="0" smtClean="0"/>
              <a:t>NIH Public Access Policy - Overview</a:t>
            </a:r>
            <a:endParaRPr lang="en-US" sz="3600" b="1" dirty="0"/>
          </a:p>
        </p:txBody>
      </p:sp>
      <p:sp>
        <p:nvSpPr>
          <p:cNvPr id="3" name="Content Placeholder 2"/>
          <p:cNvSpPr>
            <a:spLocks noGrp="1"/>
          </p:cNvSpPr>
          <p:nvPr>
            <p:ph idx="1"/>
          </p:nvPr>
        </p:nvSpPr>
        <p:spPr>
          <a:xfrm>
            <a:off x="457200" y="1783080"/>
            <a:ext cx="8229600" cy="3992880"/>
          </a:xfrm>
        </p:spPr>
        <p:txBody>
          <a:bodyPr>
            <a:normAutofit fontScale="77500" lnSpcReduction="20000"/>
          </a:bodyPr>
          <a:lstStyle/>
          <a:p>
            <a:r>
              <a:rPr lang="en-US" b="0" dirty="0" smtClean="0"/>
              <a:t>Applies to ALL peer-reviewed articles that arise, in whole or in part, from direct costs funded by NIH, that are accepted for publication on or after April 7, 2008.</a:t>
            </a:r>
          </a:p>
          <a:p>
            <a:endParaRPr lang="en-US" sz="900" b="0" dirty="0" smtClean="0"/>
          </a:p>
          <a:p>
            <a:r>
              <a:rPr lang="en-US" b="0" dirty="0" smtClean="0"/>
              <a:t>Anyone submitting an application, proposal or progress report to the NIH must include the PMCID or NIH Manuscript Submission reference number when citing applicable articles that arise from their NIH funded research.</a:t>
            </a:r>
          </a:p>
          <a:p>
            <a:pPr lvl="2"/>
            <a:r>
              <a:rPr lang="en-US" dirty="0" smtClean="0"/>
              <a:t>Out of compliance if no PMCID 3 months post publication</a:t>
            </a:r>
          </a:p>
          <a:p>
            <a:endParaRPr lang="en-US" sz="1100" b="0" dirty="0" smtClean="0"/>
          </a:p>
          <a:p>
            <a:r>
              <a:rPr lang="en-US" b="0" dirty="0" smtClean="0"/>
              <a:t>Where?   - </a:t>
            </a:r>
            <a:r>
              <a:rPr lang="en-US" b="0" dirty="0" err="1" smtClean="0"/>
              <a:t>BioSketches</a:t>
            </a:r>
            <a:r>
              <a:rPr lang="en-US" b="0" dirty="0" smtClean="0"/>
              <a:t>, References Cited, and Progress Report Publications List.</a:t>
            </a:r>
          </a:p>
          <a:p>
            <a:endParaRPr lang="en-US" dirty="0"/>
          </a:p>
        </p:txBody>
      </p:sp>
      <p:sp>
        <p:nvSpPr>
          <p:cNvPr id="5" name="TextBox 4"/>
          <p:cNvSpPr txBox="1"/>
          <p:nvPr/>
        </p:nvSpPr>
        <p:spPr>
          <a:xfrm>
            <a:off x="746760" y="5954080"/>
            <a:ext cx="7421880" cy="369332"/>
          </a:xfrm>
          <a:prstGeom prst="rect">
            <a:avLst/>
          </a:prstGeom>
          <a:noFill/>
        </p:spPr>
        <p:txBody>
          <a:bodyPr wrap="square" rtlCol="0">
            <a:spAutoFit/>
          </a:bodyPr>
          <a:lstStyle/>
          <a:p>
            <a:r>
              <a:rPr lang="en-US" dirty="0" smtClean="0"/>
              <a:t>http://publicaccess.nih.gov/determine_applicability.htm</a:t>
            </a:r>
            <a:endParaRPr lang="en-US" dirty="0"/>
          </a:p>
        </p:txBody>
      </p:sp>
      <p:sp>
        <p:nvSpPr>
          <p:cNvPr id="6" name="TextBox 5"/>
          <p:cNvSpPr txBox="1"/>
          <p:nvPr/>
        </p:nvSpPr>
        <p:spPr>
          <a:xfrm>
            <a:off x="8403771" y="6313714"/>
            <a:ext cx="566058" cy="369332"/>
          </a:xfrm>
          <a:prstGeom prst="rect">
            <a:avLst/>
          </a:prstGeom>
          <a:noFill/>
        </p:spPr>
        <p:txBody>
          <a:bodyPr wrap="square" rtlCol="0">
            <a:spAutoFit/>
          </a:bodyPr>
          <a:lstStyle/>
          <a:p>
            <a:r>
              <a:rPr lang="en-US" dirty="0" smtClean="0"/>
              <a:t>64</a:t>
            </a:r>
            <a:endParaRPr lang="en-US" dirty="0"/>
          </a:p>
        </p:txBody>
      </p:sp>
    </p:spTree>
    <p:extLst>
      <p:ext uri="{BB962C8B-B14F-4D97-AF65-F5344CB8AC3E}">
        <p14:creationId xmlns:p14="http://schemas.microsoft.com/office/powerpoint/2010/main" val="39944802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666163" cy="1143000"/>
          </a:xfrm>
        </p:spPr>
        <p:txBody>
          <a:bodyPr>
            <a:noAutofit/>
          </a:bodyPr>
          <a:lstStyle/>
          <a:p>
            <a:r>
              <a:rPr lang="en-US" sz="3600" b="1" dirty="0" smtClean="0"/>
              <a:t>Table 5A &amp; B – </a:t>
            </a:r>
            <a:r>
              <a:rPr lang="en-US" sz="3600" b="1" dirty="0"/>
              <a:t>Publications of Those in Training</a:t>
            </a:r>
          </a:p>
        </p:txBody>
      </p:sp>
      <p:sp>
        <p:nvSpPr>
          <p:cNvPr id="5" name="Content Placeholder 4"/>
          <p:cNvSpPr>
            <a:spLocks noGrp="1"/>
          </p:cNvSpPr>
          <p:nvPr>
            <p:ph idx="4294967295"/>
          </p:nvPr>
        </p:nvSpPr>
        <p:spPr>
          <a:xfrm>
            <a:off x="498475" y="1981200"/>
            <a:ext cx="8645525" cy="3036888"/>
          </a:xfrm>
        </p:spPr>
        <p:txBody>
          <a:bodyPr>
            <a:normAutofit/>
          </a:bodyPr>
          <a:lstStyle/>
          <a:p>
            <a:pPr marL="82296" indent="0">
              <a:buClr>
                <a:schemeClr val="tx1"/>
              </a:buClr>
              <a:buSzPct val="110000"/>
              <a:buNone/>
            </a:pPr>
            <a:r>
              <a:rPr lang="en-US" sz="2200" dirty="0"/>
              <a:t>When citing articles that fall under the Public Access Policy, were authored or </a:t>
            </a:r>
            <a:r>
              <a:rPr lang="en-US" sz="2200" dirty="0" smtClean="0"/>
              <a:t>co-authored </a:t>
            </a:r>
            <a:r>
              <a:rPr lang="en-US" sz="2200" dirty="0"/>
              <a:t>by the trainee and arose from NIH </a:t>
            </a:r>
            <a:r>
              <a:rPr lang="en-US" sz="2200" dirty="0" smtClean="0"/>
              <a:t>support, provide </a:t>
            </a:r>
            <a:r>
              <a:rPr lang="en-US" sz="2200" dirty="0"/>
              <a:t>the NIH Manuscript Submission reference number (e.g., NIHMS97531) or the PubMed Central (PMC) reference number (e.g</a:t>
            </a:r>
            <a:r>
              <a:rPr lang="en-US" sz="2200" dirty="0" smtClean="0"/>
              <a:t>., PMCID234567</a:t>
            </a:r>
            <a:r>
              <a:rPr lang="en-US" sz="2200" dirty="0"/>
              <a:t>) for each article. If the PMCID is not yet available because the Journal submits articles directly to PMC on </a:t>
            </a:r>
            <a:r>
              <a:rPr lang="en-US" sz="2200" dirty="0" smtClean="0"/>
              <a:t>behalf </a:t>
            </a:r>
            <a:r>
              <a:rPr lang="en-US" sz="2200" dirty="0"/>
              <a:t>of </a:t>
            </a:r>
            <a:r>
              <a:rPr lang="en-US" sz="2200" dirty="0" smtClean="0"/>
              <a:t>their authors</a:t>
            </a:r>
            <a:r>
              <a:rPr lang="en-US" sz="2200" dirty="0"/>
              <a:t>, indicate "PMC </a:t>
            </a:r>
            <a:r>
              <a:rPr lang="en-US" sz="2200" dirty="0" smtClean="0"/>
              <a:t>Journal - In </a:t>
            </a:r>
            <a:r>
              <a:rPr lang="en-US" sz="2200" dirty="0"/>
              <a:t>Process." A list of these Journals is posted at</a:t>
            </a:r>
            <a:r>
              <a:rPr lang="en-US" sz="2200" dirty="0" smtClean="0"/>
              <a:t>:</a:t>
            </a:r>
          </a:p>
          <a:p>
            <a:pPr marL="0" indent="0">
              <a:buNone/>
            </a:pPr>
            <a:r>
              <a:rPr lang="en-US" sz="2200" dirty="0" smtClean="0">
                <a:hlinkClick r:id="rId3"/>
              </a:rPr>
              <a:t>http</a:t>
            </a:r>
            <a:r>
              <a:rPr lang="en-US" sz="2200" dirty="0">
                <a:hlinkClick r:id="rId3"/>
              </a:rPr>
              <a:t>://</a:t>
            </a:r>
            <a:r>
              <a:rPr lang="en-US" sz="2200" dirty="0" smtClean="0">
                <a:solidFill>
                  <a:srgbClr val="002060"/>
                </a:solidFill>
                <a:hlinkClick r:id="rId3"/>
              </a:rPr>
              <a:t>publicaccess.nih.gov/submit_process_journals.htm</a:t>
            </a:r>
            <a:endParaRPr lang="en-US" sz="2200" dirty="0" smtClean="0">
              <a:solidFill>
                <a:srgbClr val="002060"/>
              </a:solidFill>
            </a:endParaRPr>
          </a:p>
          <a:p>
            <a:pPr marL="0" indent="0">
              <a:buNone/>
            </a:pPr>
            <a:endParaRPr lang="en-US" sz="2000" dirty="0"/>
          </a:p>
        </p:txBody>
      </p:sp>
      <p:sp>
        <p:nvSpPr>
          <p:cNvPr id="3" name="Slide Number Placeholder 2"/>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65</a:t>
            </a:fld>
            <a:endParaRPr lang="en-US">
              <a:solidFill>
                <a:srgbClr val="F3F2DC">
                  <a:shade val="50000"/>
                  <a:satMod val="200000"/>
                </a:srgbClr>
              </a:solidFill>
            </a:endParaRPr>
          </a:p>
        </p:txBody>
      </p:sp>
      <p:pic>
        <p:nvPicPr>
          <p:cNvPr id="126979" name="Picture 3" descr="C:\Users\Glenda\AppData\Local\Microsoft\Windows\Temporary Internet Files\Content.IE5\F54XCWS4\MC900150427[1].wmf"/>
          <p:cNvPicPr>
            <a:picLocks noChangeAspect="1" noChangeArrowheads="1"/>
          </p:cNvPicPr>
          <p:nvPr/>
        </p:nvPicPr>
        <p:blipFill>
          <a:blip r:embed="rId4" cstate="print"/>
          <a:srcRect/>
          <a:stretch>
            <a:fillRect/>
          </a:stretch>
        </p:blipFill>
        <p:spPr bwMode="auto">
          <a:xfrm rot="20352502">
            <a:off x="383593" y="4988279"/>
            <a:ext cx="1846544" cy="1590142"/>
          </a:xfrm>
          <a:prstGeom prst="rect">
            <a:avLst/>
          </a:prstGeom>
          <a:noFill/>
        </p:spPr>
      </p:pic>
    </p:spTree>
    <p:extLst>
      <p:ext uri="{BB962C8B-B14F-4D97-AF65-F5344CB8AC3E}">
        <p14:creationId xmlns:p14="http://schemas.microsoft.com/office/powerpoint/2010/main" val="34818738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76200"/>
            <a:ext cx="8561388" cy="1143000"/>
          </a:xfrm>
        </p:spPr>
        <p:txBody>
          <a:bodyPr>
            <a:normAutofit/>
          </a:bodyPr>
          <a:lstStyle/>
          <a:p>
            <a:pPr eaLnBrk="1" hangingPunct="1"/>
            <a:r>
              <a:rPr lang="en-US" sz="3200" dirty="0" smtClean="0">
                <a:ea typeface="ＭＳ Ｐゴシック" pitchFamily="1" charset="-128"/>
              </a:rPr>
              <a:t>  </a:t>
            </a:r>
            <a:r>
              <a:rPr lang="en-US" sz="3600" b="1" dirty="0" smtClean="0">
                <a:ea typeface="ＭＳ Ｐゴシック" pitchFamily="1" charset="-128"/>
              </a:rPr>
              <a:t>SF 424 Training  Instructions, T. 420</a:t>
            </a:r>
          </a:p>
        </p:txBody>
      </p:sp>
      <p:sp>
        <p:nvSpPr>
          <p:cNvPr id="55299" name="Rectangle 3"/>
          <p:cNvSpPr>
            <a:spLocks noGrp="1" noChangeArrowheads="1"/>
          </p:cNvSpPr>
          <p:nvPr>
            <p:ph idx="4294967295"/>
          </p:nvPr>
        </p:nvSpPr>
        <p:spPr>
          <a:xfrm>
            <a:off x="344774" y="1371600"/>
            <a:ext cx="8216614" cy="4663440"/>
          </a:xfrm>
        </p:spPr>
        <p:txBody>
          <a:bodyPr>
            <a:normAutofit/>
          </a:bodyPr>
          <a:lstStyle/>
          <a:p>
            <a:pPr eaLnBrk="1" hangingPunct="1">
              <a:buClr>
                <a:schemeClr val="tx1"/>
              </a:buClr>
              <a:buFont typeface="Wingdings" pitchFamily="2" charset="2"/>
              <a:buNone/>
            </a:pPr>
            <a:r>
              <a:rPr lang="en-US" sz="2800" b="1" dirty="0" smtClean="0">
                <a:ea typeface="ＭＳ Ｐゴシック" pitchFamily="1" charset="-128"/>
              </a:rPr>
              <a:t>2. Program Plan  </a:t>
            </a:r>
          </a:p>
          <a:p>
            <a:pPr marL="0" indent="0">
              <a:buClr>
                <a:schemeClr val="tx1"/>
              </a:buClr>
              <a:buNone/>
            </a:pPr>
            <a:r>
              <a:rPr lang="en-US" sz="2800" b="1" dirty="0">
                <a:ea typeface="ＭＳ Ｐゴシック" pitchFamily="1" charset="-128"/>
              </a:rPr>
              <a:t>B</a:t>
            </a:r>
            <a:r>
              <a:rPr lang="en-US" sz="2800" b="1" dirty="0" smtClean="0">
                <a:ea typeface="ＭＳ Ｐゴシック" pitchFamily="1" charset="-128"/>
              </a:rPr>
              <a:t>.  Program </a:t>
            </a:r>
            <a:r>
              <a:rPr lang="en-US" sz="2800" b="1" dirty="0">
                <a:ea typeface="ＭＳ Ｐゴシック" pitchFamily="1" charset="-128"/>
              </a:rPr>
              <a:t>Plan </a:t>
            </a:r>
          </a:p>
          <a:p>
            <a:pPr marL="539496" indent="-457200">
              <a:buClr>
                <a:schemeClr val="tx1"/>
              </a:buClr>
              <a:buAutoNum type="alphaLcParenR" startAt="3"/>
            </a:pPr>
            <a:r>
              <a:rPr lang="en-US" sz="2400" dirty="0" smtClean="0">
                <a:ea typeface="ＭＳ Ｐゴシック" pitchFamily="1" charset="-128"/>
              </a:rPr>
              <a:t>Proposed Training </a:t>
            </a:r>
          </a:p>
          <a:p>
            <a:pPr lvl="1">
              <a:buClr>
                <a:schemeClr val="tx1"/>
              </a:buClr>
              <a:buFont typeface="Arial" panose="020B0604020202020204" pitchFamily="34" charset="0"/>
              <a:buChar char="•"/>
            </a:pPr>
            <a:r>
              <a:rPr lang="en-US" sz="2000" dirty="0">
                <a:ea typeface="ＭＳ Ｐゴシック" pitchFamily="1" charset="-128"/>
              </a:rPr>
              <a:t>D</a:t>
            </a:r>
            <a:r>
              <a:rPr lang="en-US" sz="2000" dirty="0" smtClean="0">
                <a:ea typeface="ＭＳ Ｐゴシック" pitchFamily="1" charset="-128"/>
              </a:rPr>
              <a:t>escribe the proposed training program</a:t>
            </a:r>
          </a:p>
          <a:p>
            <a:pPr lvl="2">
              <a:buClr>
                <a:schemeClr val="tx1"/>
              </a:buClr>
              <a:buFont typeface="Arial" panose="020B0604020202020204" pitchFamily="34" charset="0"/>
              <a:buChar char="•"/>
            </a:pPr>
            <a:r>
              <a:rPr lang="en-US" sz="2000" dirty="0" smtClean="0">
                <a:ea typeface="ＭＳ Ｐゴシック" pitchFamily="1" charset="-128"/>
              </a:rPr>
              <a:t>Describe course work, research opportunities and the extent to which trainees will participate directly in research, activities designed to develop technical and/or professional skills and the duration of training.</a:t>
            </a:r>
          </a:p>
          <a:p>
            <a:pPr lvl="2">
              <a:buClr>
                <a:schemeClr val="tx1"/>
              </a:buClr>
              <a:buFont typeface="Arial" panose="020B0604020202020204" pitchFamily="34" charset="0"/>
              <a:buChar char="•"/>
            </a:pPr>
            <a:r>
              <a:rPr lang="en-US" sz="2000" dirty="0" smtClean="0">
                <a:ea typeface="ＭＳ Ｐゴシック" pitchFamily="1" charset="-128"/>
              </a:rPr>
              <a:t>For multi-disciplinary and/or multi-departmental programs, indicate how the individual disciplinary and/or department components of the program are integrated and coordinated.</a:t>
            </a: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66</a:t>
            </a:fld>
            <a:endParaRPr lang="en-US">
              <a:solidFill>
                <a:srgbClr val="F3F2DC">
                  <a:shade val="50000"/>
                  <a:satMod val="200000"/>
                </a:srgbClr>
              </a:solidFill>
            </a:endParaRPr>
          </a:p>
        </p:txBody>
      </p:sp>
    </p:spTree>
    <p:extLst>
      <p:ext uri="{BB962C8B-B14F-4D97-AF65-F5344CB8AC3E}">
        <p14:creationId xmlns:p14="http://schemas.microsoft.com/office/powerpoint/2010/main" val="120863936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0" y="36513"/>
            <a:ext cx="8416925" cy="1143000"/>
          </a:xfrm>
        </p:spPr>
        <p:txBody>
          <a:bodyPr>
            <a:normAutofit/>
          </a:bodyPr>
          <a:lstStyle/>
          <a:p>
            <a:pPr eaLnBrk="1" hangingPunct="1"/>
            <a:r>
              <a:rPr lang="en-US" sz="3600" b="1" dirty="0" smtClean="0">
                <a:ea typeface="ＭＳ Ｐゴシック" pitchFamily="1" charset="-128"/>
              </a:rPr>
              <a:t>   SF 424 Training Instructions, T. 420</a:t>
            </a:r>
          </a:p>
        </p:txBody>
      </p:sp>
      <p:sp>
        <p:nvSpPr>
          <p:cNvPr id="56323" name="Rectangle 3"/>
          <p:cNvSpPr>
            <a:spLocks noGrp="1" noChangeArrowheads="1"/>
          </p:cNvSpPr>
          <p:nvPr>
            <p:ph idx="4294967295"/>
          </p:nvPr>
        </p:nvSpPr>
        <p:spPr>
          <a:xfrm>
            <a:off x="254834" y="1447800"/>
            <a:ext cx="8589364" cy="4857750"/>
          </a:xfrm>
        </p:spPr>
        <p:txBody>
          <a:bodyPr>
            <a:normAutofit/>
          </a:bodyPr>
          <a:lstStyle/>
          <a:p>
            <a:pPr marL="514350" indent="-514350" eaLnBrk="1" hangingPunct="1">
              <a:buClr>
                <a:schemeClr val="tx1"/>
              </a:buClr>
              <a:buFont typeface="Wingdings" pitchFamily="2" charset="2"/>
              <a:buAutoNum type="arabicPeriod" startAt="2"/>
            </a:pPr>
            <a:r>
              <a:rPr lang="en-US" sz="2800" b="1" dirty="0" smtClean="0">
                <a:ea typeface="ＭＳ Ｐゴシック" pitchFamily="1" charset="-128"/>
              </a:rPr>
              <a:t>Program Plan </a:t>
            </a:r>
          </a:p>
          <a:p>
            <a:pPr marL="514350" indent="-514350" eaLnBrk="1" hangingPunct="1">
              <a:buClr>
                <a:schemeClr val="tx1"/>
              </a:buClr>
              <a:buAutoNum type="alphaUcPeriod" startAt="2"/>
            </a:pPr>
            <a:r>
              <a:rPr lang="en-US" sz="2800" b="1" dirty="0" smtClean="0">
                <a:ea typeface="ＭＳ Ｐゴシック" pitchFamily="1" charset="-128"/>
              </a:rPr>
              <a:t>Program </a:t>
            </a:r>
            <a:r>
              <a:rPr lang="en-US" sz="2800" b="1" dirty="0">
                <a:ea typeface="ＭＳ Ｐゴシック" pitchFamily="1" charset="-128"/>
              </a:rPr>
              <a:t>Plan </a:t>
            </a:r>
            <a:endParaRPr lang="en-US" sz="2800" b="1" dirty="0" smtClean="0">
              <a:ea typeface="ＭＳ Ｐゴシック" pitchFamily="1" charset="-128"/>
            </a:endParaRPr>
          </a:p>
          <a:p>
            <a:pPr marL="0" indent="0" eaLnBrk="1" hangingPunct="1">
              <a:buClr>
                <a:schemeClr val="tx1"/>
              </a:buClr>
              <a:buNone/>
            </a:pPr>
            <a:r>
              <a:rPr lang="en-US" sz="2600" dirty="0" smtClean="0">
                <a:ea typeface="ＭＳ Ｐゴシック" pitchFamily="1" charset="-128"/>
              </a:rPr>
              <a:t>c</a:t>
            </a:r>
            <a:r>
              <a:rPr lang="en-US" sz="2600" dirty="0">
                <a:ea typeface="ＭＳ Ｐゴシック" pitchFamily="1" charset="-128"/>
              </a:rPr>
              <a:t>)  Proposed Training </a:t>
            </a:r>
            <a:endParaRPr lang="en-US" sz="2600" dirty="0" smtClean="0">
              <a:ea typeface="ＭＳ Ｐゴシック" pitchFamily="1" charset="-128"/>
            </a:endParaRPr>
          </a:p>
          <a:p>
            <a:pPr lvl="2">
              <a:buClr>
                <a:schemeClr val="tx1"/>
              </a:buClr>
              <a:buFont typeface="Arial" panose="020B0604020202020204" pitchFamily="34" charset="0"/>
              <a:buChar char="•"/>
            </a:pPr>
            <a:r>
              <a:rPr lang="en-US" dirty="0" smtClean="0">
                <a:ea typeface="ＭＳ Ｐゴシック" pitchFamily="1" charset="-128"/>
              </a:rPr>
              <a:t>For training programs emphasizing research training for clinicians describe interactions with basic science departments and scientists</a:t>
            </a:r>
          </a:p>
          <a:p>
            <a:pPr marL="1379538" lvl="3" indent="-233363">
              <a:buClr>
                <a:schemeClr val="tx1"/>
              </a:buClr>
              <a:buFont typeface="Arial" panose="020B0604020202020204" pitchFamily="34" charset="0"/>
              <a:buChar char="•"/>
            </a:pPr>
            <a:r>
              <a:rPr lang="en-US" dirty="0" smtClean="0">
                <a:ea typeface="ＭＳ Ｐゴシック" pitchFamily="1" charset="-128"/>
              </a:rPr>
              <a:t>Include plans for ensuring that the training of these individuals will provide a substantive foundation for a competitive research career</a:t>
            </a:r>
          </a:p>
          <a:p>
            <a:pPr marL="1379538" lvl="3" indent="-233363">
              <a:buClr>
                <a:schemeClr val="tx1"/>
              </a:buClr>
              <a:buFont typeface="Arial" panose="020B0604020202020204" pitchFamily="34" charset="0"/>
              <a:buChar char="•"/>
              <a:tabLst>
                <a:tab pos="1320800" algn="l"/>
              </a:tabLst>
            </a:pPr>
            <a:r>
              <a:rPr lang="en-US" dirty="0" smtClean="0">
                <a:ea typeface="ＭＳ Ｐゴシック" pitchFamily="1" charset="-128"/>
              </a:rPr>
              <a:t>Generally, a minimum of 2 years of research training is required for all </a:t>
            </a:r>
            <a:r>
              <a:rPr lang="en-US" dirty="0" err="1" smtClean="0">
                <a:ea typeface="ＭＳ Ｐゴシック" pitchFamily="1" charset="-128"/>
              </a:rPr>
              <a:t>postdoc</a:t>
            </a:r>
            <a:r>
              <a:rPr lang="en-US" dirty="0" smtClean="0">
                <a:ea typeface="ＭＳ Ｐゴシック" pitchFamily="1" charset="-128"/>
              </a:rPr>
              <a:t> trainees with health professional degrees</a:t>
            </a:r>
          </a:p>
          <a:p>
            <a:pPr eaLnBrk="1" hangingPunct="1">
              <a:buFont typeface="Wingdings" pitchFamily="2" charset="2"/>
              <a:buNone/>
            </a:pPr>
            <a:endParaRPr lang="en-US" sz="2400" dirty="0" smtClean="0">
              <a:ea typeface="ＭＳ Ｐゴシック" pitchFamily="1" charset="-128"/>
            </a:endParaRP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67</a:t>
            </a:fld>
            <a:endParaRPr lang="en-US">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0" y="152400"/>
            <a:ext cx="8343900" cy="1143000"/>
          </a:xfrm>
        </p:spPr>
        <p:txBody>
          <a:bodyPr>
            <a:normAutofit/>
          </a:bodyPr>
          <a:lstStyle/>
          <a:p>
            <a:pPr eaLnBrk="1" hangingPunct="1"/>
            <a:r>
              <a:rPr lang="en-US" sz="3600" b="1" dirty="0" smtClean="0">
                <a:ea typeface="ＭＳ Ｐゴシック" pitchFamily="1" charset="-128"/>
              </a:rPr>
              <a:t> SF 424 Training  Instructions, T. 420</a:t>
            </a:r>
          </a:p>
        </p:txBody>
      </p:sp>
      <p:sp>
        <p:nvSpPr>
          <p:cNvPr id="57347" name="Rectangle 3"/>
          <p:cNvSpPr>
            <a:spLocks noGrp="1" noChangeArrowheads="1"/>
          </p:cNvSpPr>
          <p:nvPr>
            <p:ph idx="4294967295"/>
          </p:nvPr>
        </p:nvSpPr>
        <p:spPr>
          <a:xfrm>
            <a:off x="329784" y="1447800"/>
            <a:ext cx="8357016" cy="4968240"/>
          </a:xfrm>
        </p:spPr>
        <p:txBody>
          <a:bodyPr>
            <a:normAutofit lnSpcReduction="10000"/>
          </a:bodyPr>
          <a:lstStyle/>
          <a:p>
            <a:pPr eaLnBrk="1" hangingPunct="1">
              <a:lnSpc>
                <a:spcPct val="90000"/>
              </a:lnSpc>
              <a:buClr>
                <a:schemeClr val="tx1"/>
              </a:buClr>
              <a:buFont typeface="Wingdings" pitchFamily="2" charset="2"/>
              <a:buNone/>
            </a:pPr>
            <a:r>
              <a:rPr lang="en-US" sz="2800" b="1" dirty="0" smtClean="0">
                <a:ea typeface="ＭＳ Ｐゴシック" pitchFamily="1" charset="-128"/>
              </a:rPr>
              <a:t>2. Program Plan  </a:t>
            </a:r>
          </a:p>
          <a:p>
            <a:pPr marL="0" indent="0">
              <a:buClr>
                <a:schemeClr val="tx1"/>
              </a:buClr>
              <a:buNone/>
            </a:pPr>
            <a:r>
              <a:rPr lang="en-US" sz="2800" b="1" dirty="0" smtClean="0">
                <a:ea typeface="ＭＳ Ｐゴシック" pitchFamily="1" charset="-128"/>
              </a:rPr>
              <a:t>B.  Program Plan</a:t>
            </a:r>
            <a:endParaRPr lang="en-US" sz="2800" b="1" dirty="0">
              <a:ea typeface="ＭＳ Ｐゴシック" pitchFamily="1" charset="-128"/>
            </a:endParaRPr>
          </a:p>
          <a:p>
            <a:pPr marL="0" indent="0">
              <a:buClr>
                <a:schemeClr val="tx1"/>
              </a:buClr>
              <a:buNone/>
            </a:pPr>
            <a:r>
              <a:rPr lang="en-US" sz="2400" dirty="0">
                <a:ea typeface="ＭＳ Ｐゴシック" pitchFamily="1" charset="-128"/>
              </a:rPr>
              <a:t>  c)  Proposed Training </a:t>
            </a:r>
          </a:p>
          <a:p>
            <a:pPr lvl="2">
              <a:lnSpc>
                <a:spcPct val="90000"/>
              </a:lnSpc>
              <a:buClr>
                <a:schemeClr val="tx1"/>
              </a:buClr>
            </a:pPr>
            <a:r>
              <a:rPr lang="en-US" dirty="0" smtClean="0">
                <a:ea typeface="ＭＳ Ｐゴシック" pitchFamily="1" charset="-128"/>
              </a:rPr>
              <a:t>Provide representative examples of programs for individual trainees</a:t>
            </a:r>
          </a:p>
          <a:p>
            <a:pPr lvl="2" eaLnBrk="1" hangingPunct="1">
              <a:lnSpc>
                <a:spcPct val="90000"/>
              </a:lnSpc>
              <a:buClr>
                <a:schemeClr val="tx1"/>
              </a:buClr>
              <a:buSzTx/>
            </a:pPr>
            <a:r>
              <a:rPr lang="en-US" dirty="0" smtClean="0">
                <a:ea typeface="ＭＳ Ｐゴシック" pitchFamily="1" charset="-128"/>
              </a:rPr>
              <a:t>Curricula, degree requirements, didactic courses, laboratory experiences, qualifying examinations, other training activities</a:t>
            </a:r>
          </a:p>
          <a:p>
            <a:pPr lvl="2" eaLnBrk="1" hangingPunct="1">
              <a:lnSpc>
                <a:spcPct val="90000"/>
              </a:lnSpc>
              <a:buClr>
                <a:schemeClr val="tx1"/>
              </a:buClr>
              <a:buSzTx/>
            </a:pPr>
            <a:r>
              <a:rPr lang="en-US" dirty="0" smtClean="0">
                <a:ea typeface="ＭＳ Ｐゴシック" pitchFamily="1" charset="-128"/>
              </a:rPr>
              <a:t>Describe how trainer and research areas are chosen</a:t>
            </a:r>
          </a:p>
          <a:p>
            <a:pPr lvl="2" eaLnBrk="1" hangingPunct="1">
              <a:lnSpc>
                <a:spcPct val="90000"/>
              </a:lnSpc>
              <a:buClr>
                <a:schemeClr val="tx1"/>
              </a:buClr>
              <a:buSzTx/>
            </a:pPr>
            <a:r>
              <a:rPr lang="en-US" dirty="0" smtClean="0">
                <a:ea typeface="ＭＳ Ｐゴシック" pitchFamily="1" charset="-128"/>
              </a:rPr>
              <a:t>How will trainee’</a:t>
            </a:r>
            <a:r>
              <a:rPr lang="en-US" altLang="ja-JP" dirty="0" smtClean="0">
                <a:ea typeface="ＭＳ Ｐゴシック" pitchFamily="1" charset="-128"/>
              </a:rPr>
              <a:t>s program be guided</a:t>
            </a:r>
          </a:p>
          <a:p>
            <a:pPr lvl="2" eaLnBrk="1" hangingPunct="1">
              <a:lnSpc>
                <a:spcPct val="90000"/>
              </a:lnSpc>
              <a:buClr>
                <a:schemeClr val="tx1"/>
              </a:buClr>
              <a:buSzTx/>
            </a:pPr>
            <a:r>
              <a:rPr lang="en-US" dirty="0" smtClean="0">
                <a:ea typeface="ＭＳ Ｐゴシック" pitchFamily="1" charset="-128"/>
              </a:rPr>
              <a:t>How will trainee’</a:t>
            </a:r>
            <a:r>
              <a:rPr lang="en-US" altLang="ja-JP" dirty="0" smtClean="0">
                <a:ea typeface="ＭＳ Ｐゴシック" pitchFamily="1" charset="-128"/>
              </a:rPr>
              <a:t>s performance be monitored and evaluated</a:t>
            </a:r>
          </a:p>
          <a:p>
            <a:pPr lvl="2" eaLnBrk="1" hangingPunct="1">
              <a:lnSpc>
                <a:spcPct val="90000"/>
              </a:lnSpc>
              <a:buClr>
                <a:schemeClr val="tx1"/>
              </a:buClr>
              <a:buSzTx/>
            </a:pPr>
            <a:r>
              <a:rPr lang="en-US" dirty="0" smtClean="0">
                <a:ea typeface="ＭＳ Ｐゴシック" pitchFamily="1" charset="-128"/>
              </a:rPr>
              <a:t>Include detailed mentoring plans as appropriate</a:t>
            </a:r>
          </a:p>
          <a:p>
            <a:pPr eaLnBrk="1" hangingPunct="1">
              <a:lnSpc>
                <a:spcPct val="90000"/>
              </a:lnSpc>
              <a:buFont typeface="Wingdings" pitchFamily="2" charset="2"/>
              <a:buNone/>
            </a:pPr>
            <a:endParaRPr lang="en-US" u="sng" dirty="0" smtClean="0">
              <a:ea typeface="ＭＳ Ｐゴシック" pitchFamily="1" charset="-128"/>
            </a:endParaRP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68</a:t>
            </a:fld>
            <a:endParaRPr lang="en-US">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0" y="76200"/>
            <a:ext cx="9144000" cy="1143000"/>
          </a:xfrm>
        </p:spPr>
        <p:txBody>
          <a:bodyPr>
            <a:normAutofit/>
          </a:bodyPr>
          <a:lstStyle/>
          <a:p>
            <a:pPr eaLnBrk="1" hangingPunct="1"/>
            <a:r>
              <a:rPr lang="en-US" sz="3600" b="1" dirty="0" smtClean="0">
                <a:ea typeface="ＭＳ Ｐゴシック" pitchFamily="1" charset="-128"/>
              </a:rPr>
              <a:t> SF 424 Training Instructions, T. 420</a:t>
            </a:r>
          </a:p>
        </p:txBody>
      </p:sp>
      <p:sp>
        <p:nvSpPr>
          <p:cNvPr id="58371" name="Rectangle 3"/>
          <p:cNvSpPr>
            <a:spLocks noGrp="1" noChangeArrowheads="1"/>
          </p:cNvSpPr>
          <p:nvPr>
            <p:ph idx="4294967295"/>
          </p:nvPr>
        </p:nvSpPr>
        <p:spPr>
          <a:xfrm>
            <a:off x="569626" y="1104900"/>
            <a:ext cx="7929796" cy="4800600"/>
          </a:xfrm>
        </p:spPr>
        <p:txBody>
          <a:bodyPr/>
          <a:lstStyle/>
          <a:p>
            <a:pPr eaLnBrk="1" hangingPunct="1">
              <a:buFont typeface="Wingdings" pitchFamily="2" charset="2"/>
              <a:buNone/>
            </a:pPr>
            <a:r>
              <a:rPr lang="en-US" sz="2800" b="1" dirty="0" smtClean="0">
                <a:ea typeface="ＭＳ Ｐゴシック" pitchFamily="1" charset="-128"/>
              </a:rPr>
              <a:t>2.  Program Plan  </a:t>
            </a:r>
          </a:p>
          <a:p>
            <a:pPr marL="0" indent="0">
              <a:buClr>
                <a:schemeClr val="tx1"/>
              </a:buClr>
              <a:buNone/>
            </a:pPr>
            <a:r>
              <a:rPr lang="en-US" sz="2800" b="1" dirty="0" smtClean="0">
                <a:ea typeface="ＭＳ Ｐゴシック" pitchFamily="1" charset="-128"/>
              </a:rPr>
              <a:t>B.  Program Plan</a:t>
            </a:r>
            <a:endParaRPr lang="en-US" sz="2800" b="1" dirty="0">
              <a:ea typeface="ＭＳ Ｐゴシック" pitchFamily="1" charset="-128"/>
            </a:endParaRPr>
          </a:p>
          <a:p>
            <a:pPr marL="82296" indent="0">
              <a:buClr>
                <a:schemeClr val="tx1"/>
              </a:buClr>
              <a:buNone/>
            </a:pPr>
            <a:r>
              <a:rPr lang="en-US" sz="2800" dirty="0">
                <a:ea typeface="ＭＳ Ｐゴシック" pitchFamily="1" charset="-128"/>
              </a:rPr>
              <a:t>  </a:t>
            </a:r>
            <a:r>
              <a:rPr lang="en-US" sz="2800" dirty="0" smtClean="0">
                <a:ea typeface="ＭＳ Ｐゴシック" pitchFamily="1" charset="-128"/>
              </a:rPr>
              <a:t>d)  Training  Program Evaluation</a:t>
            </a:r>
          </a:p>
          <a:p>
            <a:pPr lvl="1" eaLnBrk="1" hangingPunct="1">
              <a:buClr>
                <a:schemeClr val="tx1">
                  <a:lumMod val="95000"/>
                  <a:lumOff val="5000"/>
                </a:schemeClr>
              </a:buClr>
              <a:buSzTx/>
              <a:buFont typeface="Arial" panose="020B0604020202020204" pitchFamily="34" charset="0"/>
              <a:buChar char="•"/>
            </a:pPr>
            <a:r>
              <a:rPr lang="en-US" sz="2400" dirty="0" smtClean="0">
                <a:ea typeface="ＭＳ Ｐゴシック" pitchFamily="1" charset="-128"/>
              </a:rPr>
              <a:t>Describe an evaluation plan to review and determine the quality and effectiveness of the training program</a:t>
            </a:r>
          </a:p>
          <a:p>
            <a:pPr lvl="2">
              <a:buClr>
                <a:schemeClr val="tx1">
                  <a:lumMod val="95000"/>
                  <a:lumOff val="5000"/>
                </a:schemeClr>
              </a:buClr>
              <a:buFont typeface="Arial" panose="020B0604020202020204" pitchFamily="34" charset="0"/>
              <a:buChar char="•"/>
            </a:pPr>
            <a:r>
              <a:rPr lang="en-US" dirty="0" smtClean="0">
                <a:ea typeface="ＭＳ Ｐゴシック" pitchFamily="1" charset="-128"/>
              </a:rPr>
              <a:t>Include plans to obtain feedback from current and former trainees</a:t>
            </a:r>
          </a:p>
          <a:p>
            <a:pPr lvl="2">
              <a:buClr>
                <a:schemeClr val="tx1">
                  <a:lumMod val="95000"/>
                  <a:lumOff val="5000"/>
                </a:schemeClr>
              </a:buClr>
              <a:buFont typeface="Arial" panose="020B0604020202020204" pitchFamily="34" charset="0"/>
              <a:buChar char="•"/>
            </a:pPr>
            <a:r>
              <a:rPr lang="en-US" dirty="0" smtClean="0">
                <a:ea typeface="ＭＳ Ｐゴシック" pitchFamily="1" charset="-128"/>
              </a:rPr>
              <a:t>Describe plans for assessing trainee’s career development</a:t>
            </a:r>
          </a:p>
          <a:p>
            <a:pPr lvl="2">
              <a:buClr>
                <a:schemeClr val="tx1">
                  <a:lumMod val="95000"/>
                  <a:lumOff val="5000"/>
                </a:schemeClr>
              </a:buClr>
              <a:buFont typeface="Arial" panose="020B0604020202020204" pitchFamily="34" charset="0"/>
              <a:buChar char="•"/>
            </a:pPr>
            <a:r>
              <a:rPr lang="en-US" dirty="0" smtClean="0">
                <a:ea typeface="ＭＳ Ｐゴシック" pitchFamily="1" charset="-128"/>
              </a:rPr>
              <a:t>Be sure evaluation results are included in a renewal and the final progress report</a:t>
            </a:r>
          </a:p>
          <a:p>
            <a:pPr lvl="2" eaLnBrk="1" hangingPunct="1">
              <a:buClr>
                <a:schemeClr val="hlink"/>
              </a:buClr>
              <a:buSzTx/>
              <a:buFont typeface="Wingdings" pitchFamily="2" charset="2"/>
              <a:buNone/>
            </a:pPr>
            <a:endParaRPr lang="en-US" sz="1800" dirty="0" smtClean="0">
              <a:ea typeface="ＭＳ Ｐゴシック" pitchFamily="1" charset="-128"/>
            </a:endParaRPr>
          </a:p>
          <a:p>
            <a:pPr eaLnBrk="1" hangingPunct="1">
              <a:buFont typeface="Wingdings" pitchFamily="2" charset="2"/>
              <a:buNone/>
            </a:pPr>
            <a:endParaRPr lang="en-US" dirty="0" smtClean="0">
              <a:ea typeface="ＭＳ Ｐゴシック" pitchFamily="1" charset="-128"/>
            </a:endParaRP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69</a:t>
            </a:fld>
            <a:endParaRPr lang="en-US">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128588"/>
            <a:ext cx="8229600" cy="1368425"/>
          </a:xfrm>
        </p:spPr>
        <p:txBody>
          <a:bodyPr>
            <a:normAutofit/>
          </a:bodyPr>
          <a:lstStyle/>
          <a:p>
            <a:pPr eaLnBrk="1" hangingPunct="1"/>
            <a:r>
              <a:rPr lang="en-US" sz="4000" dirty="0" smtClean="0">
                <a:ea typeface="ＭＳ Ｐゴシック" pitchFamily="1" charset="-128"/>
              </a:rPr>
              <a:t>        </a:t>
            </a:r>
            <a:r>
              <a:rPr lang="en-US" sz="3600" b="1" dirty="0" smtClean="0">
                <a:ea typeface="ＭＳ Ｐゴシック" pitchFamily="1" charset="-128"/>
              </a:rPr>
              <a:t>NIH Institutional Training Grant:</a:t>
            </a:r>
            <a:br>
              <a:rPr lang="en-US" sz="3600" b="1" dirty="0" smtClean="0">
                <a:ea typeface="ＭＳ Ｐゴシック" pitchFamily="1" charset="-128"/>
              </a:rPr>
            </a:br>
            <a:r>
              <a:rPr lang="en-US" sz="3600" b="1" dirty="0" smtClean="0">
                <a:ea typeface="ＭＳ Ｐゴシック" pitchFamily="1" charset="-128"/>
              </a:rPr>
              <a:t>	    </a:t>
            </a:r>
            <a:r>
              <a:rPr lang="en-US" altLang="en-US" sz="3600" b="1" dirty="0" smtClean="0">
                <a:ea typeface="ＭＳ Ｐゴシック" pitchFamily="1" charset="-128"/>
              </a:rPr>
              <a:t>“</a:t>
            </a:r>
            <a:r>
              <a:rPr lang="en-US" sz="3600" b="1" dirty="0" smtClean="0">
                <a:ea typeface="ＭＳ Ｐゴシック" pitchFamily="1" charset="-128"/>
              </a:rPr>
              <a:t>A grant of a d</a:t>
            </a:r>
            <a:r>
              <a:rPr lang="en-US" sz="3600" b="1" dirty="0" smtClean="0">
                <a:solidFill>
                  <a:srgbClr val="C00000"/>
                </a:solidFill>
                <a:ea typeface="ＭＳ Ｐゴシック" pitchFamily="1" charset="-128"/>
              </a:rPr>
              <a:t>i</a:t>
            </a:r>
            <a:r>
              <a:rPr lang="en-US" sz="3600" b="1" dirty="0" smtClean="0">
                <a:solidFill>
                  <a:srgbClr val="00B0F0"/>
                </a:solidFill>
                <a:ea typeface="ＭＳ Ｐゴシック" pitchFamily="1" charset="-128"/>
              </a:rPr>
              <a:t>f</a:t>
            </a:r>
            <a:r>
              <a:rPr lang="en-US" sz="3600" b="1" dirty="0" smtClean="0">
                <a:solidFill>
                  <a:schemeClr val="accent6">
                    <a:lumMod val="50000"/>
                  </a:schemeClr>
                </a:solidFill>
                <a:ea typeface="ＭＳ Ｐゴシック" pitchFamily="1" charset="-128"/>
              </a:rPr>
              <a:t>f</a:t>
            </a:r>
            <a:r>
              <a:rPr lang="en-US" sz="3600" b="1" dirty="0" smtClean="0">
                <a:solidFill>
                  <a:srgbClr val="00B050"/>
                </a:solidFill>
                <a:ea typeface="ＭＳ Ｐゴシック" pitchFamily="1" charset="-128"/>
              </a:rPr>
              <a:t>e</a:t>
            </a:r>
            <a:r>
              <a:rPr lang="en-US" sz="3600" b="1" dirty="0" smtClean="0">
                <a:solidFill>
                  <a:schemeClr val="accent1">
                    <a:lumMod val="40000"/>
                    <a:lumOff val="60000"/>
                  </a:schemeClr>
                </a:solidFill>
                <a:ea typeface="ＭＳ Ｐゴシック" pitchFamily="1" charset="-128"/>
              </a:rPr>
              <a:t>r</a:t>
            </a:r>
            <a:r>
              <a:rPr lang="en-US" sz="3600" b="1" dirty="0" smtClean="0">
                <a:solidFill>
                  <a:schemeClr val="accent6">
                    <a:lumMod val="50000"/>
                  </a:schemeClr>
                </a:solidFill>
                <a:ea typeface="ＭＳ Ｐゴシック" pitchFamily="1" charset="-128"/>
              </a:rPr>
              <a:t>e</a:t>
            </a:r>
            <a:r>
              <a:rPr lang="en-US" sz="3600" b="1" dirty="0" smtClean="0">
                <a:solidFill>
                  <a:schemeClr val="accent1"/>
                </a:solidFill>
                <a:ea typeface="ＭＳ Ｐゴシック" pitchFamily="1" charset="-128"/>
              </a:rPr>
              <a:t>n</a:t>
            </a:r>
            <a:r>
              <a:rPr lang="en-US" sz="3600" b="1" dirty="0" smtClean="0">
                <a:solidFill>
                  <a:srgbClr val="FFC000"/>
                </a:solidFill>
                <a:ea typeface="ＭＳ Ｐゴシック" pitchFamily="1" charset="-128"/>
              </a:rPr>
              <a:t>t</a:t>
            </a:r>
            <a:r>
              <a:rPr lang="en-US" sz="3600" b="1" dirty="0" smtClean="0">
                <a:ea typeface="ＭＳ Ｐゴシック" pitchFamily="1" charset="-128"/>
              </a:rPr>
              <a:t> </a:t>
            </a:r>
            <a:r>
              <a:rPr lang="en-US" sz="3600" b="1" dirty="0" smtClean="0">
                <a:solidFill>
                  <a:srgbClr val="C00000"/>
                </a:solidFill>
                <a:ea typeface="ＭＳ Ｐゴシック" pitchFamily="1" charset="-128"/>
              </a:rPr>
              <a:t>c</a:t>
            </a:r>
            <a:r>
              <a:rPr lang="en-US" sz="3600" b="1" dirty="0" smtClean="0">
                <a:ea typeface="ＭＳ Ｐゴシック" pitchFamily="1" charset="-128"/>
              </a:rPr>
              <a:t>o</a:t>
            </a:r>
            <a:r>
              <a:rPr lang="en-US" sz="3600" b="1" dirty="0" smtClean="0">
                <a:solidFill>
                  <a:schemeClr val="tx2">
                    <a:lumMod val="40000"/>
                    <a:lumOff val="60000"/>
                  </a:schemeClr>
                </a:solidFill>
                <a:ea typeface="ＭＳ Ｐゴシック" pitchFamily="1" charset="-128"/>
              </a:rPr>
              <a:t>l</a:t>
            </a:r>
            <a:r>
              <a:rPr lang="en-US" sz="3600" b="1" dirty="0" smtClean="0">
                <a:solidFill>
                  <a:schemeClr val="accent6">
                    <a:lumMod val="75000"/>
                  </a:schemeClr>
                </a:solidFill>
                <a:ea typeface="ＭＳ Ｐゴシック" pitchFamily="1" charset="-128"/>
              </a:rPr>
              <a:t>o</a:t>
            </a:r>
            <a:r>
              <a:rPr lang="en-US" sz="3600" b="1" dirty="0" smtClean="0">
                <a:solidFill>
                  <a:srgbClr val="92D050"/>
                </a:solidFill>
                <a:ea typeface="ＭＳ Ｐゴシック" pitchFamily="1" charset="-128"/>
              </a:rPr>
              <a:t>r</a:t>
            </a:r>
            <a:r>
              <a:rPr lang="en-US" altLang="en-US" sz="3600" b="1" dirty="0" smtClean="0">
                <a:ea typeface="ＭＳ Ｐゴシック" pitchFamily="1" charset="-128"/>
              </a:rPr>
              <a:t>”</a:t>
            </a:r>
            <a:r>
              <a:rPr lang="en-US" sz="3600" b="1" dirty="0" smtClean="0">
                <a:ea typeface="ＭＳ Ｐゴシック" pitchFamily="1" charset="-128"/>
              </a:rPr>
              <a:t>  </a:t>
            </a:r>
          </a:p>
        </p:txBody>
      </p:sp>
      <p:sp>
        <p:nvSpPr>
          <p:cNvPr id="9219" name="Rectangle 3"/>
          <p:cNvSpPr>
            <a:spLocks noGrp="1" noChangeArrowheads="1"/>
          </p:cNvSpPr>
          <p:nvPr>
            <p:ph idx="4294967295"/>
          </p:nvPr>
        </p:nvSpPr>
        <p:spPr>
          <a:xfrm>
            <a:off x="820738" y="2119313"/>
            <a:ext cx="8323262" cy="3721100"/>
          </a:xfrm>
        </p:spPr>
        <p:txBody>
          <a:bodyPr>
            <a:noAutofit/>
          </a:bodyPr>
          <a:lstStyle/>
          <a:p>
            <a:pPr eaLnBrk="1" hangingPunct="1">
              <a:buClrTx/>
            </a:pPr>
            <a:r>
              <a:rPr lang="en-US" sz="2800" dirty="0" smtClean="0">
                <a:ea typeface="ＭＳ Ｐゴシック" pitchFamily="1" charset="-128"/>
              </a:rPr>
              <a:t>Proposal stage - different forms, different budget guidelines, significant amount of data required for submission, </a:t>
            </a:r>
            <a:r>
              <a:rPr lang="en-US" sz="2800" dirty="0" err="1" smtClean="0">
                <a:ea typeface="ＭＳ Ｐゴシック" pitchFamily="1" charset="-128"/>
              </a:rPr>
              <a:t>xTRACT</a:t>
            </a:r>
            <a:endParaRPr lang="en-US" sz="2800" dirty="0" smtClean="0">
              <a:ea typeface="ＭＳ Ｐゴシック" pitchFamily="1" charset="-128"/>
            </a:endParaRPr>
          </a:p>
          <a:p>
            <a:pPr marL="82296" indent="0" eaLnBrk="1" hangingPunct="1">
              <a:buClrTx/>
              <a:buNone/>
            </a:pPr>
            <a:endParaRPr lang="en-US" sz="800" dirty="0" smtClean="0">
              <a:ea typeface="ＭＳ Ｐゴシック" pitchFamily="1" charset="-128"/>
            </a:endParaRPr>
          </a:p>
          <a:p>
            <a:pPr eaLnBrk="1" hangingPunct="1">
              <a:buClrTx/>
            </a:pPr>
            <a:r>
              <a:rPr lang="en-US" sz="2800" dirty="0" smtClean="0">
                <a:ea typeface="ＭＳ Ｐゴシック" pitchFamily="1" charset="-128"/>
              </a:rPr>
              <a:t>Post-award process – more forms, x-Train, payback agreements, tracking of slots, strict policy for allowable expenses and </a:t>
            </a:r>
            <a:r>
              <a:rPr lang="en-US" sz="2800" dirty="0" err="1" smtClean="0">
                <a:ea typeface="ＭＳ Ｐゴシック" pitchFamily="1" charset="-128"/>
              </a:rPr>
              <a:t>rebudgeting</a:t>
            </a:r>
            <a:r>
              <a:rPr lang="en-US" sz="2800" dirty="0" smtClean="0">
                <a:ea typeface="ＭＳ Ｐゴシック" pitchFamily="1" charset="-128"/>
              </a:rPr>
              <a:t>, unliquidated obligations, challenging close-out process</a:t>
            </a:r>
          </a:p>
          <a:p>
            <a:pPr marL="82296" indent="0" eaLnBrk="1" hangingPunct="1">
              <a:buClrTx/>
              <a:buNone/>
            </a:pPr>
            <a:endParaRPr lang="en-US" sz="800" dirty="0" smtClean="0">
              <a:ea typeface="ＭＳ Ｐゴシック" pitchFamily="1" charset="-128"/>
            </a:endParaRP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7</a:t>
            </a:fld>
            <a:endParaRPr lang="en-US">
              <a:solidFill>
                <a:srgbClr val="F3F2DC">
                  <a:shade val="50000"/>
                  <a:satMod val="200000"/>
                </a:srgbClr>
              </a:solidFill>
            </a:endParaRPr>
          </a:p>
        </p:txBody>
      </p:sp>
      <p:pic>
        <p:nvPicPr>
          <p:cNvPr id="37890" name="Picture 2" descr="C:\Users\gbullock\AppData\Local\Microsoft\Windows\Temporary Internet Files\Content.IE5\W27CP94M\MC90034384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73025"/>
            <a:ext cx="1227137" cy="1831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0" y="0"/>
            <a:ext cx="8582025" cy="1143000"/>
          </a:xfrm>
        </p:spPr>
        <p:txBody>
          <a:bodyPr>
            <a:normAutofit/>
          </a:bodyPr>
          <a:lstStyle/>
          <a:p>
            <a:pPr eaLnBrk="1" hangingPunct="1"/>
            <a:r>
              <a:rPr lang="en-US" sz="3200" dirty="0" smtClean="0">
                <a:ea typeface="ＭＳ Ｐゴシック" pitchFamily="1" charset="-128"/>
              </a:rPr>
              <a:t>   </a:t>
            </a:r>
            <a:r>
              <a:rPr lang="en-US" sz="3600" b="1" dirty="0" smtClean="0">
                <a:ea typeface="ＭＳ Ｐゴシック" pitchFamily="1" charset="-128"/>
              </a:rPr>
              <a:t>SF 424 Training Instructions, T. 420</a:t>
            </a:r>
          </a:p>
        </p:txBody>
      </p:sp>
      <p:sp>
        <p:nvSpPr>
          <p:cNvPr id="59395" name="Rectangle 3"/>
          <p:cNvSpPr>
            <a:spLocks noGrp="1" noChangeArrowheads="1"/>
          </p:cNvSpPr>
          <p:nvPr>
            <p:ph idx="4294967295"/>
          </p:nvPr>
        </p:nvSpPr>
        <p:spPr>
          <a:xfrm>
            <a:off x="457200" y="1524000"/>
            <a:ext cx="8686800" cy="4663440"/>
          </a:xfrm>
        </p:spPr>
        <p:txBody>
          <a:bodyPr>
            <a:normAutofit/>
          </a:bodyPr>
          <a:lstStyle/>
          <a:p>
            <a:pPr eaLnBrk="1" hangingPunct="1">
              <a:buClr>
                <a:schemeClr val="tx1">
                  <a:lumMod val="95000"/>
                  <a:lumOff val="5000"/>
                </a:schemeClr>
              </a:buClr>
              <a:buFont typeface="Wingdings" pitchFamily="2" charset="2"/>
              <a:buNone/>
            </a:pPr>
            <a:r>
              <a:rPr lang="en-US" sz="2800" b="1" dirty="0" smtClean="0">
                <a:ea typeface="ＭＳ Ｐゴシック" pitchFamily="1" charset="-128"/>
              </a:rPr>
              <a:t>2. Program Plan </a:t>
            </a:r>
            <a:r>
              <a:rPr lang="en-US" sz="2400" b="1" dirty="0" smtClean="0">
                <a:ea typeface="ＭＳ Ｐゴシック" pitchFamily="1" charset="-128"/>
              </a:rPr>
              <a:t> </a:t>
            </a:r>
          </a:p>
          <a:p>
            <a:pPr eaLnBrk="1" hangingPunct="1">
              <a:buClr>
                <a:schemeClr val="tx1">
                  <a:lumMod val="95000"/>
                  <a:lumOff val="5000"/>
                </a:schemeClr>
              </a:buClr>
              <a:buFont typeface="Wingdings" pitchFamily="2" charset="2"/>
              <a:buNone/>
            </a:pPr>
            <a:r>
              <a:rPr lang="en-US" sz="2800" b="1" dirty="0" smtClean="0">
                <a:ea typeface="ＭＳ Ｐゴシック" pitchFamily="1" charset="-128"/>
              </a:rPr>
              <a:t>B.  Program Plan</a:t>
            </a:r>
          </a:p>
          <a:p>
            <a:pPr marL="539496" indent="-457200" eaLnBrk="1" hangingPunct="1">
              <a:buClr>
                <a:schemeClr val="tx1">
                  <a:lumMod val="95000"/>
                  <a:lumOff val="5000"/>
                </a:schemeClr>
              </a:buClr>
              <a:buSzTx/>
              <a:buAutoNum type="alphaLcParenR" startAt="5"/>
            </a:pPr>
            <a:r>
              <a:rPr lang="en-US" sz="2400" dirty="0" smtClean="0">
                <a:ea typeface="ＭＳ Ｐゴシック" pitchFamily="1" charset="-128"/>
              </a:rPr>
              <a:t>Training Candidates</a:t>
            </a:r>
          </a:p>
          <a:p>
            <a:pPr lvl="1" eaLnBrk="1" hangingPunct="1">
              <a:buClr>
                <a:schemeClr val="tx1">
                  <a:lumMod val="95000"/>
                  <a:lumOff val="5000"/>
                </a:schemeClr>
              </a:buClr>
              <a:buSzTx/>
              <a:buFont typeface="Arial" panose="020B0604020202020204" pitchFamily="34" charset="0"/>
              <a:buChar char="•"/>
            </a:pPr>
            <a:r>
              <a:rPr lang="en-US" sz="2400" dirty="0" smtClean="0">
                <a:ea typeface="ＭＳ Ｐゴシック" pitchFamily="1" charset="-128"/>
              </a:rPr>
              <a:t>Describe the size and qualifications of the pool of trainee candidates, in general terms</a:t>
            </a:r>
            <a:endParaRPr lang="en-US" sz="2400" dirty="0">
              <a:ea typeface="ＭＳ Ｐゴシック" pitchFamily="1" charset="-128"/>
            </a:endParaRPr>
          </a:p>
          <a:p>
            <a:pPr lvl="1" eaLnBrk="1" hangingPunct="1">
              <a:buClr>
                <a:schemeClr val="tx1">
                  <a:lumMod val="95000"/>
                  <a:lumOff val="5000"/>
                </a:schemeClr>
              </a:buClr>
              <a:buSzTx/>
              <a:buFont typeface="Arial" panose="020B0604020202020204" pitchFamily="34" charset="0"/>
              <a:buChar char="•"/>
            </a:pPr>
            <a:r>
              <a:rPr lang="en-US" sz="2400" dirty="0" smtClean="0">
                <a:ea typeface="ＭＳ Ｐゴシック" pitchFamily="1" charset="-128"/>
              </a:rPr>
              <a:t>Describe recruitment plans and how they will implemented</a:t>
            </a:r>
          </a:p>
          <a:p>
            <a:pPr lvl="1" eaLnBrk="1" hangingPunct="1">
              <a:buClr>
                <a:schemeClr val="tx1">
                  <a:lumMod val="95000"/>
                  <a:lumOff val="5000"/>
                </a:schemeClr>
              </a:buClr>
              <a:buSzTx/>
              <a:buFont typeface="Arial" panose="020B0604020202020204" pitchFamily="34" charset="0"/>
              <a:buChar char="•"/>
            </a:pPr>
            <a:r>
              <a:rPr lang="en-US" sz="2400" dirty="0" smtClean="0">
                <a:ea typeface="ＭＳ Ｐゴシック" pitchFamily="1" charset="-128"/>
              </a:rPr>
              <a:t>Describe the nomination process to select candidates</a:t>
            </a:r>
            <a:endParaRPr lang="en-US" sz="2400" dirty="0">
              <a:ea typeface="ＭＳ Ｐゴシック" pitchFamily="1" charset="-128"/>
            </a:endParaRPr>
          </a:p>
          <a:p>
            <a:pPr lvl="1" eaLnBrk="1" hangingPunct="1">
              <a:buClr>
                <a:schemeClr val="tx1">
                  <a:lumMod val="95000"/>
                  <a:lumOff val="5000"/>
                </a:schemeClr>
              </a:buClr>
              <a:buSzTx/>
              <a:buFont typeface="Arial" panose="020B0604020202020204" pitchFamily="34" charset="0"/>
              <a:buChar char="•"/>
            </a:pPr>
            <a:r>
              <a:rPr lang="en-US" sz="2400" dirty="0" smtClean="0">
                <a:ea typeface="ＭＳ Ｐゴシック" pitchFamily="1" charset="-128"/>
              </a:rPr>
              <a:t>Complete Tables 6A and 6B as applicable</a:t>
            </a:r>
            <a:endParaRPr lang="en-US" dirty="0" smtClean="0">
              <a:ea typeface="ＭＳ Ｐゴシック" pitchFamily="1" charset="-128"/>
            </a:endParaRP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70</a:t>
            </a:fld>
            <a:endParaRPr lang="en-US">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Autofit/>
          </a:bodyPr>
          <a:lstStyle/>
          <a:p>
            <a:r>
              <a:rPr lang="en-US" sz="3600" b="1" dirty="0" smtClean="0"/>
              <a:t>Table 6 </a:t>
            </a:r>
            <a:r>
              <a:rPr lang="en-US" sz="3600" b="1" dirty="0"/>
              <a:t>- Applicants, Entrants, and their Characteristics for the Past Five </a:t>
            </a:r>
            <a:r>
              <a:rPr lang="en-US" sz="3600" b="1" dirty="0" smtClean="0"/>
              <a:t>Years </a:t>
            </a:r>
          </a:p>
        </p:txBody>
      </p:sp>
      <p:sp>
        <p:nvSpPr>
          <p:cNvPr id="11" name="Content Placeholder 10"/>
          <p:cNvSpPr>
            <a:spLocks noGrp="1"/>
          </p:cNvSpPr>
          <p:nvPr>
            <p:ph idx="1"/>
          </p:nvPr>
        </p:nvSpPr>
        <p:spPr/>
        <p:txBody>
          <a:bodyPr>
            <a:normAutofit fontScale="77500" lnSpcReduction="20000"/>
          </a:bodyPr>
          <a:lstStyle/>
          <a:p>
            <a:pPr marL="0" indent="0">
              <a:buNone/>
            </a:pPr>
            <a:r>
              <a:rPr lang="en-US" sz="3600" b="1" u="sng" dirty="0"/>
              <a:t>Rationale for the table</a:t>
            </a:r>
            <a:r>
              <a:rPr lang="en-US" sz="3600" b="1" u="sng" dirty="0" smtClean="0"/>
              <a:t>:</a:t>
            </a:r>
            <a:endParaRPr lang="en-US" sz="3600" b="1" u="sng" dirty="0"/>
          </a:p>
          <a:p>
            <a:pPr marL="342900" indent="-342900">
              <a:buFont typeface="Arial" panose="020B0604020202020204" pitchFamily="34" charset="0"/>
              <a:buChar char="•"/>
            </a:pPr>
            <a:r>
              <a:rPr lang="en-US" b="0" dirty="0" smtClean="0"/>
              <a:t>Permit </a:t>
            </a:r>
            <a:r>
              <a:rPr lang="en-US" b="0" dirty="0"/>
              <a:t>the evaluation of the ability of participating </a:t>
            </a:r>
            <a:r>
              <a:rPr lang="en-US" b="0" dirty="0" smtClean="0"/>
              <a:t>departments /</a:t>
            </a:r>
            <a:r>
              <a:rPr lang="en-US" b="0" dirty="0"/>
              <a:t>interdepartmental programs to recruit trainees. </a:t>
            </a:r>
            <a:endParaRPr lang="en-US" b="0" dirty="0" smtClean="0"/>
          </a:p>
          <a:p>
            <a:pPr marL="0" indent="0">
              <a:buNone/>
            </a:pPr>
            <a:endParaRPr lang="en-US" b="0" dirty="0" smtClean="0"/>
          </a:p>
          <a:p>
            <a:r>
              <a:rPr lang="en-US" u="sng" dirty="0" smtClean="0"/>
              <a:t>Useful </a:t>
            </a:r>
            <a:r>
              <a:rPr lang="en-US" u="sng" dirty="0"/>
              <a:t>in </a:t>
            </a:r>
            <a:r>
              <a:rPr lang="en-US" u="sng" dirty="0" smtClean="0"/>
              <a:t>assessing:</a:t>
            </a:r>
          </a:p>
          <a:p>
            <a:pPr lvl="1" indent="-342900">
              <a:buFont typeface="Arial" panose="020B0604020202020204" pitchFamily="34" charset="0"/>
              <a:buChar char="•"/>
            </a:pPr>
            <a:r>
              <a:rPr lang="en-US" b="0" dirty="0" smtClean="0"/>
              <a:t>Selectivity </a:t>
            </a:r>
            <a:r>
              <a:rPr lang="en-US" b="0" dirty="0"/>
              <a:t>of the admissions </a:t>
            </a:r>
            <a:r>
              <a:rPr lang="en-US" b="0" dirty="0" smtClean="0"/>
              <a:t>process</a:t>
            </a:r>
          </a:p>
          <a:p>
            <a:pPr lvl="1" indent="-342900">
              <a:buFont typeface="Arial" panose="020B0604020202020204" pitchFamily="34" charset="0"/>
              <a:buChar char="•"/>
            </a:pPr>
            <a:r>
              <a:rPr lang="en-US" b="0" dirty="0"/>
              <a:t>C</a:t>
            </a:r>
            <a:r>
              <a:rPr lang="en-US" b="0" dirty="0" smtClean="0"/>
              <a:t>ompetitiveness </a:t>
            </a:r>
            <a:r>
              <a:rPr lang="en-US" b="0" dirty="0"/>
              <a:t>of the training </a:t>
            </a:r>
            <a:r>
              <a:rPr lang="en-US" b="0" dirty="0" smtClean="0"/>
              <a:t>program</a:t>
            </a:r>
          </a:p>
          <a:p>
            <a:pPr lvl="1" indent="-342900">
              <a:buFont typeface="Arial" panose="020B0604020202020204" pitchFamily="34" charset="0"/>
              <a:buChar char="•"/>
            </a:pPr>
            <a:r>
              <a:rPr lang="en-US" b="0" dirty="0"/>
              <a:t>A</a:t>
            </a:r>
            <a:r>
              <a:rPr lang="en-US" b="0" dirty="0" smtClean="0"/>
              <a:t>ppropriate </a:t>
            </a:r>
            <a:r>
              <a:rPr lang="en-US" b="0" dirty="0"/>
              <a:t>number of training positions to be awarded</a:t>
            </a:r>
            <a:r>
              <a:rPr lang="en-US" b="0" dirty="0" smtClean="0"/>
              <a:t>.</a:t>
            </a:r>
          </a:p>
          <a:p>
            <a:pPr marL="342900" indent="-342900">
              <a:buFont typeface="Arial" panose="020B0604020202020204" pitchFamily="34" charset="0"/>
              <a:buChar char="•"/>
            </a:pPr>
            <a:endParaRPr lang="en-US" dirty="0"/>
          </a:p>
          <a:p>
            <a:r>
              <a:rPr lang="en-US" dirty="0" smtClean="0"/>
              <a:t>6A: </a:t>
            </a:r>
            <a:r>
              <a:rPr lang="en-US" dirty="0" err="1" smtClean="0"/>
              <a:t>predoctoral</a:t>
            </a:r>
            <a:endParaRPr lang="en-US" dirty="0" smtClean="0"/>
          </a:p>
          <a:p>
            <a:r>
              <a:rPr lang="en-US" dirty="0" smtClean="0"/>
              <a:t>6B: postdoctoral</a:t>
            </a:r>
            <a:endParaRPr lang="en-US" dirty="0"/>
          </a:p>
        </p:txBody>
      </p:sp>
      <p:sp>
        <p:nvSpPr>
          <p:cNvPr id="3" name="TextBox 2"/>
          <p:cNvSpPr txBox="1"/>
          <p:nvPr/>
        </p:nvSpPr>
        <p:spPr>
          <a:xfrm>
            <a:off x="8432800" y="6328229"/>
            <a:ext cx="580571" cy="369332"/>
          </a:xfrm>
          <a:prstGeom prst="rect">
            <a:avLst/>
          </a:prstGeom>
          <a:noFill/>
        </p:spPr>
        <p:txBody>
          <a:bodyPr wrap="square" rtlCol="0">
            <a:spAutoFit/>
          </a:bodyPr>
          <a:lstStyle/>
          <a:p>
            <a:r>
              <a:rPr lang="en-US" dirty="0" smtClean="0"/>
              <a:t>71</a:t>
            </a:r>
            <a:endParaRPr lang="en-US" dirty="0"/>
          </a:p>
        </p:txBody>
      </p:sp>
    </p:spTree>
    <p:extLst>
      <p:ext uri="{BB962C8B-B14F-4D97-AF65-F5344CB8AC3E}">
        <p14:creationId xmlns:p14="http://schemas.microsoft.com/office/powerpoint/2010/main" val="12991506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Autofit/>
          </a:bodyPr>
          <a:lstStyle/>
          <a:p>
            <a:r>
              <a:rPr lang="en-US" sz="3600" b="1" dirty="0" smtClean="0"/>
              <a:t>Table 6 </a:t>
            </a:r>
            <a:r>
              <a:rPr lang="en-US" sz="3600" b="1" dirty="0"/>
              <a:t>- Applicants, Entrants, and their Characteristics for the Past Five </a:t>
            </a:r>
            <a:r>
              <a:rPr lang="en-US" sz="3600" b="1" dirty="0" smtClean="0"/>
              <a:t>Years </a:t>
            </a:r>
          </a:p>
        </p:txBody>
      </p:sp>
      <p:sp>
        <p:nvSpPr>
          <p:cNvPr id="11" name="Content Placeholder 10"/>
          <p:cNvSpPr>
            <a:spLocks noGrp="1"/>
          </p:cNvSpPr>
          <p:nvPr>
            <p:ph idx="1"/>
          </p:nvPr>
        </p:nvSpPr>
        <p:spPr/>
        <p:txBody>
          <a:bodyPr>
            <a:normAutofit/>
          </a:bodyPr>
          <a:lstStyle/>
          <a:p>
            <a:pPr marL="0" indent="0">
              <a:buNone/>
            </a:pPr>
            <a:r>
              <a:rPr lang="en-US" b="1" u="sng" dirty="0" smtClean="0"/>
              <a:t>Use the narrative to:</a:t>
            </a:r>
          </a:p>
          <a:p>
            <a:pPr marL="342900" indent="-342900">
              <a:buFont typeface="Arial" panose="020B0604020202020204" pitchFamily="34" charset="0"/>
              <a:buChar char="•"/>
            </a:pPr>
            <a:r>
              <a:rPr lang="en-US" b="0" dirty="0" smtClean="0"/>
              <a:t>Analyze </a:t>
            </a:r>
            <a:r>
              <a:rPr lang="en-US" b="0" dirty="0"/>
              <a:t>the data in terms </a:t>
            </a:r>
            <a:r>
              <a:rPr lang="en-US" b="0" dirty="0" smtClean="0"/>
              <a:t>of:</a:t>
            </a:r>
          </a:p>
          <a:p>
            <a:pPr marL="800100" lvl="1" indent="-342900"/>
            <a:r>
              <a:rPr lang="en-US" dirty="0" smtClean="0"/>
              <a:t>Overall </a:t>
            </a:r>
            <a:r>
              <a:rPr lang="en-US" dirty="0"/>
              <a:t>numbers of potential </a:t>
            </a:r>
            <a:r>
              <a:rPr lang="en-US" dirty="0" smtClean="0"/>
              <a:t>trainees</a:t>
            </a:r>
          </a:p>
          <a:p>
            <a:pPr marL="800100" lvl="1" indent="-342900"/>
            <a:r>
              <a:rPr lang="en-US" dirty="0" smtClean="0"/>
              <a:t>Credentials  </a:t>
            </a:r>
          </a:p>
          <a:p>
            <a:pPr marL="800100" lvl="1" indent="-342900"/>
            <a:r>
              <a:rPr lang="en-US" dirty="0" smtClean="0"/>
              <a:t>Characteristics </a:t>
            </a:r>
          </a:p>
          <a:p>
            <a:pPr marL="800100" lvl="1" indent="-342900"/>
            <a:r>
              <a:rPr lang="en-US" dirty="0"/>
              <a:t>E</a:t>
            </a:r>
            <a:r>
              <a:rPr lang="en-US" dirty="0" smtClean="0"/>
              <a:t>ligibility </a:t>
            </a:r>
            <a:r>
              <a:rPr lang="en-US" dirty="0"/>
              <a:t>for </a:t>
            </a:r>
            <a:r>
              <a:rPr lang="en-US" dirty="0" smtClean="0"/>
              <a:t>support  </a:t>
            </a:r>
          </a:p>
          <a:p>
            <a:pPr marL="800100" lvl="1" indent="-342900"/>
            <a:r>
              <a:rPr lang="en-US" dirty="0" smtClean="0"/>
              <a:t>Enrollment </a:t>
            </a:r>
            <a:r>
              <a:rPr lang="en-US" dirty="0"/>
              <a:t>trends.</a:t>
            </a:r>
          </a:p>
        </p:txBody>
      </p:sp>
      <p:sp>
        <p:nvSpPr>
          <p:cNvPr id="3" name="TextBox 2"/>
          <p:cNvSpPr txBox="1"/>
          <p:nvPr/>
        </p:nvSpPr>
        <p:spPr>
          <a:xfrm>
            <a:off x="8507549" y="6126163"/>
            <a:ext cx="566057" cy="369332"/>
          </a:xfrm>
          <a:prstGeom prst="rect">
            <a:avLst/>
          </a:prstGeom>
          <a:noFill/>
        </p:spPr>
        <p:txBody>
          <a:bodyPr wrap="square" rtlCol="0">
            <a:spAutoFit/>
          </a:bodyPr>
          <a:lstStyle/>
          <a:p>
            <a:r>
              <a:rPr lang="en-US" dirty="0" smtClean="0"/>
              <a:t>72</a:t>
            </a:r>
            <a:endParaRPr lang="en-US" dirty="0"/>
          </a:p>
        </p:txBody>
      </p:sp>
    </p:spTree>
    <p:extLst>
      <p:ext uri="{BB962C8B-B14F-4D97-AF65-F5344CB8AC3E}">
        <p14:creationId xmlns:p14="http://schemas.microsoft.com/office/powerpoint/2010/main" val="33347381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114299"/>
            <a:ext cx="8229600" cy="1475509"/>
          </a:xfrm>
        </p:spPr>
        <p:txBody>
          <a:bodyPr>
            <a:normAutofit/>
          </a:bodyPr>
          <a:lstStyle/>
          <a:p>
            <a:r>
              <a:rPr lang="en-US" sz="2000" dirty="0" smtClean="0"/>
              <a:t>Table 6 </a:t>
            </a:r>
            <a:r>
              <a:rPr lang="en-US" sz="2000" dirty="0"/>
              <a:t>- Applicants, Entrants, and their Characteristics for the Past Five </a:t>
            </a:r>
            <a:r>
              <a:rPr lang="en-US" sz="2000" dirty="0" smtClean="0"/>
              <a:t>Years </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637" t="30000" r="3637" b="13333"/>
          <a:stretch/>
        </p:blipFill>
        <p:spPr>
          <a:xfrm>
            <a:off x="202869" y="1066800"/>
            <a:ext cx="8229601" cy="38862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636" t="75555" r="2779" b="12222"/>
          <a:stretch/>
        </p:blipFill>
        <p:spPr>
          <a:xfrm>
            <a:off x="202869" y="4981704"/>
            <a:ext cx="8305801" cy="838200"/>
          </a:xfrm>
          <a:prstGeom prst="rect">
            <a:avLst/>
          </a:prstGeom>
        </p:spPr>
      </p:pic>
      <p:sp>
        <p:nvSpPr>
          <p:cNvPr id="8" name="Rectangle 7"/>
          <p:cNvSpPr/>
          <p:nvPr/>
        </p:nvSpPr>
        <p:spPr>
          <a:xfrm>
            <a:off x="2616035" y="1066800"/>
            <a:ext cx="5029200" cy="615553"/>
          </a:xfrm>
          <a:prstGeom prst="rect">
            <a:avLst/>
          </a:prstGeom>
        </p:spPr>
        <p:txBody>
          <a:bodyPr wrap="square">
            <a:spAutoFit/>
          </a:bodyPr>
          <a:lstStyle/>
          <a:p>
            <a:endParaRPr lang="en-US" sz="2000" u="none" dirty="0" smtClean="0">
              <a:solidFill>
                <a:srgbClr val="000000"/>
              </a:solidFill>
              <a:latin typeface="Arial" panose="020B0604020202020204" pitchFamily="34" charset="0"/>
            </a:endParaRPr>
          </a:p>
          <a:p>
            <a:r>
              <a:rPr lang="en-US" b="1" u="none" dirty="0" smtClean="0">
                <a:solidFill>
                  <a:srgbClr val="0070C0"/>
                </a:solidFill>
                <a:latin typeface="Arial" panose="020B0604020202020204" pitchFamily="34" charset="0"/>
              </a:rPr>
              <a:t>Enter the most recently completed year </a:t>
            </a:r>
            <a:endParaRPr lang="en-US" b="1" u="none" dirty="0">
              <a:solidFill>
                <a:srgbClr val="0070C0"/>
              </a:solidFill>
              <a:latin typeface="Arial" panose="020B0604020202020204" pitchFamily="34" charset="0"/>
            </a:endParaRPr>
          </a:p>
        </p:txBody>
      </p:sp>
      <p:sp>
        <p:nvSpPr>
          <p:cNvPr id="12" name="Rectangle 11"/>
          <p:cNvSpPr/>
          <p:nvPr/>
        </p:nvSpPr>
        <p:spPr>
          <a:xfrm>
            <a:off x="762000" y="5654729"/>
            <a:ext cx="2362200" cy="646331"/>
          </a:xfrm>
          <a:prstGeom prst="rect">
            <a:avLst/>
          </a:prstGeom>
        </p:spPr>
        <p:txBody>
          <a:bodyPr wrap="square">
            <a:spAutoFit/>
          </a:bodyPr>
          <a:lstStyle/>
          <a:p>
            <a:endParaRPr lang="en-US" sz="2000" u="none" dirty="0" smtClean="0">
              <a:solidFill>
                <a:srgbClr val="000000"/>
              </a:solidFill>
              <a:latin typeface="Arial" panose="020B0604020202020204" pitchFamily="34" charset="0"/>
            </a:endParaRPr>
          </a:p>
          <a:p>
            <a:r>
              <a:rPr lang="en-US" sz="1600" b="1" u="none" dirty="0" smtClean="0">
                <a:solidFill>
                  <a:schemeClr val="accent3">
                    <a:lumMod val="75000"/>
                  </a:schemeClr>
                </a:solidFill>
                <a:latin typeface="Arial" panose="020B0604020202020204" pitchFamily="34" charset="0"/>
              </a:rPr>
              <a:t>Training Grant Eligible</a:t>
            </a:r>
            <a:endParaRPr lang="en-US" sz="1600" b="1" u="none" dirty="0">
              <a:solidFill>
                <a:schemeClr val="accent3">
                  <a:lumMod val="75000"/>
                </a:schemeClr>
              </a:solidFill>
              <a:latin typeface="Arial" panose="020B0604020202020204" pitchFamily="34" charset="0"/>
            </a:endParaRPr>
          </a:p>
        </p:txBody>
      </p:sp>
      <p:cxnSp>
        <p:nvCxnSpPr>
          <p:cNvPr id="10" name="Straight Arrow Connector 9"/>
          <p:cNvCxnSpPr/>
          <p:nvPr/>
        </p:nvCxnSpPr>
        <p:spPr>
          <a:xfrm flipV="1">
            <a:off x="3124200" y="5607119"/>
            <a:ext cx="609600" cy="460942"/>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5" name="Straight Arrow Connector 14"/>
          <p:cNvCxnSpPr/>
          <p:nvPr/>
        </p:nvCxnSpPr>
        <p:spPr>
          <a:xfrm flipV="1">
            <a:off x="3124200" y="5578415"/>
            <a:ext cx="2590800" cy="48964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20" name="Rectangle 19"/>
          <p:cNvSpPr/>
          <p:nvPr/>
        </p:nvSpPr>
        <p:spPr>
          <a:xfrm>
            <a:off x="6390410" y="1682353"/>
            <a:ext cx="1943100" cy="4053429"/>
          </a:xfrm>
          <a:prstGeom prst="rect">
            <a:avLst/>
          </a:prstGeom>
          <a:solidFill>
            <a:schemeClr val="accent3">
              <a:lumMod val="60000"/>
              <a:lumOff val="40000"/>
              <a:alpha val="34000"/>
            </a:schemeClr>
          </a:solidFill>
          <a:ln>
            <a:solidFill>
              <a:schemeClr val="accent3">
                <a:shade val="95000"/>
                <a:satMod val="105000"/>
                <a:alpha val="1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1" name="TextBox 20"/>
          <p:cNvSpPr txBox="1"/>
          <p:nvPr/>
        </p:nvSpPr>
        <p:spPr>
          <a:xfrm rot="5400000">
            <a:off x="7773576" y="3475250"/>
            <a:ext cx="1674048" cy="369332"/>
          </a:xfrm>
          <a:prstGeom prst="rect">
            <a:avLst/>
          </a:prstGeom>
          <a:noFill/>
        </p:spPr>
        <p:txBody>
          <a:bodyPr wrap="none" rtlCol="0">
            <a:spAutoFit/>
          </a:bodyPr>
          <a:lstStyle/>
          <a:p>
            <a:r>
              <a:rPr lang="en-US" sz="1800" dirty="0" smtClean="0"/>
              <a:t>Renewals Only</a:t>
            </a:r>
            <a:endParaRPr lang="en-US" sz="1800" dirty="0"/>
          </a:p>
        </p:txBody>
      </p:sp>
      <p:sp>
        <p:nvSpPr>
          <p:cNvPr id="3" name="TextBox 2"/>
          <p:cNvSpPr txBox="1"/>
          <p:nvPr/>
        </p:nvSpPr>
        <p:spPr>
          <a:xfrm>
            <a:off x="8432470" y="6301060"/>
            <a:ext cx="522844" cy="369332"/>
          </a:xfrm>
          <a:prstGeom prst="rect">
            <a:avLst/>
          </a:prstGeom>
          <a:noFill/>
        </p:spPr>
        <p:txBody>
          <a:bodyPr wrap="square" rtlCol="0">
            <a:spAutoFit/>
          </a:bodyPr>
          <a:lstStyle/>
          <a:p>
            <a:r>
              <a:rPr lang="en-US" dirty="0" smtClean="0"/>
              <a:t>73</a:t>
            </a:r>
            <a:endParaRPr lang="en-US" dirty="0"/>
          </a:p>
        </p:txBody>
      </p:sp>
    </p:spTree>
    <p:extLst>
      <p:ext uri="{BB962C8B-B14F-4D97-AF65-F5344CB8AC3E}">
        <p14:creationId xmlns:p14="http://schemas.microsoft.com/office/powerpoint/2010/main" val="368003191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74638"/>
            <a:ext cx="8229600" cy="764453"/>
          </a:xfrm>
        </p:spPr>
        <p:txBody>
          <a:bodyPr>
            <a:normAutofit/>
          </a:bodyPr>
          <a:lstStyle/>
          <a:p>
            <a:r>
              <a:rPr lang="en-US" sz="2000" dirty="0" smtClean="0"/>
              <a:t>Table 6 </a:t>
            </a:r>
            <a:r>
              <a:rPr lang="en-US" sz="2000" dirty="0"/>
              <a:t>- Applicants, Entrants, and their Characteristics for the Past Five </a:t>
            </a:r>
            <a:r>
              <a:rPr lang="en-US" sz="1800" dirty="0" smtClean="0"/>
              <a:t>Years</a:t>
            </a:r>
            <a:r>
              <a:rPr lang="en-US" dirty="0" smtClean="0"/>
              <a:t> </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434" t="4330" r="2981" b="25670"/>
          <a:stretch/>
        </p:blipFill>
        <p:spPr>
          <a:xfrm>
            <a:off x="914400" y="955247"/>
            <a:ext cx="7620000" cy="436017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434" t="6667" r="2981" b="36666"/>
          <a:stretch/>
        </p:blipFill>
        <p:spPr>
          <a:xfrm>
            <a:off x="914401" y="3252133"/>
            <a:ext cx="7598228" cy="3529667"/>
          </a:xfrm>
          <a:prstGeom prst="rect">
            <a:avLst/>
          </a:prstGeom>
        </p:spPr>
      </p:pic>
      <p:sp>
        <p:nvSpPr>
          <p:cNvPr id="5" name="Rectangle 4"/>
          <p:cNvSpPr/>
          <p:nvPr/>
        </p:nvSpPr>
        <p:spPr>
          <a:xfrm rot="16200000">
            <a:off x="-2225301" y="3634751"/>
            <a:ext cx="5506721" cy="523220"/>
          </a:xfrm>
          <a:prstGeom prst="rect">
            <a:avLst/>
          </a:prstGeom>
          <a:ln>
            <a:solidFill>
              <a:schemeClr val="accent3">
                <a:shade val="95000"/>
                <a:satMod val="105000"/>
              </a:schemeClr>
            </a:solidFill>
          </a:ln>
        </p:spPr>
        <p:txBody>
          <a:bodyPr wrap="square">
            <a:spAutoFit/>
          </a:bodyPr>
          <a:lstStyle/>
          <a:p>
            <a:r>
              <a:rPr lang="en-US" sz="1400" b="1" u="none" dirty="0" smtClean="0">
                <a:solidFill>
                  <a:srgbClr val="000000"/>
                </a:solidFill>
                <a:latin typeface="Arial" panose="020B0604020202020204" pitchFamily="34" charset="0"/>
              </a:rPr>
              <a:t>Mean </a:t>
            </a:r>
            <a:r>
              <a:rPr lang="en-US" sz="1400" b="1" u="none" dirty="0">
                <a:solidFill>
                  <a:srgbClr val="000000"/>
                </a:solidFill>
                <a:latin typeface="Arial" panose="020B0604020202020204" pitchFamily="34" charset="0"/>
              </a:rPr>
              <a:t>Months of Prior, Full-Time Research Experience (range). </a:t>
            </a:r>
            <a:r>
              <a:rPr lang="en-US" sz="1400" u="none" dirty="0" smtClean="0">
                <a:solidFill>
                  <a:srgbClr val="000000"/>
                </a:solidFill>
                <a:latin typeface="Arial" panose="020B0604020202020204" pitchFamily="34" charset="0"/>
              </a:rPr>
              <a:t>the </a:t>
            </a:r>
            <a:r>
              <a:rPr lang="en-US" sz="1400" u="none" dirty="0">
                <a:solidFill>
                  <a:srgbClr val="000000"/>
                </a:solidFill>
                <a:latin typeface="Arial" panose="020B0604020202020204" pitchFamily="34" charset="0"/>
              </a:rPr>
              <a:t>mean number </a:t>
            </a:r>
            <a:r>
              <a:rPr lang="en-US" sz="1400" u="none" dirty="0" smtClean="0">
                <a:solidFill>
                  <a:srgbClr val="000000"/>
                </a:solidFill>
                <a:latin typeface="Arial" panose="020B0604020202020204" pitchFamily="34" charset="0"/>
              </a:rPr>
              <a:t>of months </a:t>
            </a:r>
            <a:r>
              <a:rPr lang="en-US" sz="1400" u="none" dirty="0">
                <a:solidFill>
                  <a:srgbClr val="000000"/>
                </a:solidFill>
                <a:latin typeface="Arial" panose="020B0604020202020204" pitchFamily="34" charset="0"/>
              </a:rPr>
              <a:t>of prior, full-time research </a:t>
            </a:r>
            <a:r>
              <a:rPr lang="en-US" sz="1400" u="none" dirty="0" smtClean="0">
                <a:solidFill>
                  <a:srgbClr val="000000"/>
                </a:solidFill>
                <a:latin typeface="Arial" panose="020B0604020202020204" pitchFamily="34" charset="0"/>
              </a:rPr>
              <a:t>experience</a:t>
            </a:r>
            <a:endParaRPr lang="en-US" sz="1400" u="none" dirty="0">
              <a:solidFill>
                <a:srgbClr val="000000"/>
              </a:solidFill>
              <a:latin typeface="Arial" panose="020B0604020202020204" pitchFamily="34" charset="0"/>
            </a:endParaRPr>
          </a:p>
        </p:txBody>
      </p:sp>
      <p:sp>
        <p:nvSpPr>
          <p:cNvPr id="7" name="Oval 6"/>
          <p:cNvSpPr/>
          <p:nvPr/>
        </p:nvSpPr>
        <p:spPr>
          <a:xfrm>
            <a:off x="1226126" y="1447800"/>
            <a:ext cx="1974273" cy="526473"/>
          </a:xfrm>
          <a:prstGeom prst="ellipse">
            <a:avLst/>
          </a:prstGeom>
          <a:solidFill>
            <a:schemeClr val="accent5">
              <a:alpha val="31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p:cNvSpPr txBox="1"/>
          <p:nvPr/>
        </p:nvSpPr>
        <p:spPr>
          <a:xfrm>
            <a:off x="8686800" y="6241143"/>
            <a:ext cx="457200" cy="369332"/>
          </a:xfrm>
          <a:prstGeom prst="rect">
            <a:avLst/>
          </a:prstGeom>
          <a:noFill/>
        </p:spPr>
        <p:txBody>
          <a:bodyPr wrap="square" rtlCol="0">
            <a:spAutoFit/>
          </a:bodyPr>
          <a:lstStyle/>
          <a:p>
            <a:r>
              <a:rPr lang="en-US" dirty="0" smtClean="0"/>
              <a:t>74</a:t>
            </a:r>
            <a:endParaRPr lang="en-US" dirty="0"/>
          </a:p>
        </p:txBody>
      </p:sp>
    </p:spTree>
    <p:extLst>
      <p:ext uri="{BB962C8B-B14F-4D97-AF65-F5344CB8AC3E}">
        <p14:creationId xmlns:p14="http://schemas.microsoft.com/office/powerpoint/2010/main" val="201463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385175" cy="868362"/>
          </a:xfrm>
        </p:spPr>
        <p:txBody>
          <a:bodyPr>
            <a:noAutofit/>
          </a:bodyPr>
          <a:lstStyle/>
          <a:p>
            <a:r>
              <a:rPr lang="en-US" sz="2800" dirty="0" smtClean="0"/>
              <a:t> </a:t>
            </a:r>
            <a:br>
              <a:rPr lang="en-US" sz="2800" dirty="0" smtClean="0"/>
            </a:br>
            <a:r>
              <a:rPr lang="en-US" sz="2800" b="1" dirty="0" smtClean="0"/>
              <a:t>Table </a:t>
            </a:r>
            <a:r>
              <a:rPr lang="en-US" sz="2800" b="1" dirty="0"/>
              <a:t>6A – Applicants, Entrants, and their Characteristics for the Past Five Years: </a:t>
            </a:r>
            <a:r>
              <a:rPr lang="en-US" sz="2800" b="1" dirty="0" err="1"/>
              <a:t>Predoctoral</a:t>
            </a:r>
            <a:endParaRPr lang="en-US" sz="2800" b="1" dirty="0"/>
          </a:p>
        </p:txBody>
      </p:sp>
      <p:sp>
        <p:nvSpPr>
          <p:cNvPr id="4" name="Slide Number Placeholder 3"/>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75</a:t>
            </a:fld>
            <a:endParaRPr lang="en-US">
              <a:solidFill>
                <a:srgbClr val="F3F2DC">
                  <a:shade val="50000"/>
                  <a:satMod val="200000"/>
                </a:srgbClr>
              </a:solidFill>
            </a:endParaRPr>
          </a:p>
        </p:txBody>
      </p:sp>
      <p:pic>
        <p:nvPicPr>
          <p:cNvPr id="10242" name="Picture 2"/>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447800"/>
            <a:ext cx="8763000" cy="374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108575"/>
            <a:ext cx="8839200" cy="174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490857" y="6305550"/>
            <a:ext cx="576944" cy="369332"/>
          </a:xfrm>
          <a:prstGeom prst="rect">
            <a:avLst/>
          </a:prstGeom>
          <a:noFill/>
        </p:spPr>
        <p:txBody>
          <a:bodyPr wrap="square" rtlCol="0">
            <a:spAutoFit/>
          </a:bodyPr>
          <a:lstStyle/>
          <a:p>
            <a:r>
              <a:rPr lang="en-US" dirty="0" smtClean="0"/>
              <a:t>75</a:t>
            </a:r>
            <a:endParaRPr lang="en-US" dirty="0"/>
          </a:p>
        </p:txBody>
      </p:sp>
    </p:spTree>
    <p:extLst>
      <p:ext uri="{BB962C8B-B14F-4D97-AF65-F5344CB8AC3E}">
        <p14:creationId xmlns:p14="http://schemas.microsoft.com/office/powerpoint/2010/main" val="363253350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19175" y="274638"/>
            <a:ext cx="8124825" cy="1143000"/>
          </a:xfrm>
        </p:spPr>
        <p:txBody>
          <a:bodyPr>
            <a:noAutofit/>
          </a:bodyPr>
          <a:lstStyle/>
          <a:p>
            <a:r>
              <a:rPr lang="en-US" sz="2800" b="1" dirty="0" smtClean="0">
                <a:effectLst/>
              </a:rPr>
              <a:t>Table </a:t>
            </a:r>
            <a:r>
              <a:rPr lang="en-US" sz="2800" b="1" dirty="0">
                <a:effectLst/>
              </a:rPr>
              <a:t>6B.  Applicants, Entrants, and Their Characteristics for the Past Five Years: Postdoctoral </a:t>
            </a:r>
            <a:endParaRPr lang="en-US" sz="2800" b="1" dirty="0"/>
          </a:p>
        </p:txBody>
      </p:sp>
      <p:sp>
        <p:nvSpPr>
          <p:cNvPr id="4" name="Slide Number Placeholder 3"/>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76</a:t>
            </a:fld>
            <a:endParaRPr lang="en-US">
              <a:solidFill>
                <a:srgbClr val="F3F2DC">
                  <a:shade val="50000"/>
                  <a:satMod val="200000"/>
                </a:srgbClr>
              </a:solidFill>
            </a:endParaRPr>
          </a:p>
        </p:txBody>
      </p:sp>
      <p:pic>
        <p:nvPicPr>
          <p:cNvPr id="12290" name="Picture 2"/>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1447800"/>
            <a:ext cx="8675688" cy="382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474" y="5257800"/>
            <a:ext cx="8541326"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218481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0" y="0"/>
            <a:ext cx="8686800" cy="1143000"/>
          </a:xfrm>
        </p:spPr>
        <p:txBody>
          <a:bodyPr/>
          <a:lstStyle/>
          <a:p>
            <a:pPr eaLnBrk="1" hangingPunct="1"/>
            <a:r>
              <a:rPr lang="en-US" sz="3200" dirty="0" smtClean="0">
                <a:ea typeface="ＭＳ Ｐゴシック" pitchFamily="1" charset="-128"/>
              </a:rPr>
              <a:t>  </a:t>
            </a:r>
            <a:r>
              <a:rPr lang="en-US" sz="3600" b="1" dirty="0" smtClean="0">
                <a:ea typeface="ＭＳ Ｐゴシック" pitchFamily="1" charset="-128"/>
              </a:rPr>
              <a:t>SF 424 Training Instructions, T. 420</a:t>
            </a:r>
          </a:p>
        </p:txBody>
      </p:sp>
      <p:sp>
        <p:nvSpPr>
          <p:cNvPr id="60419" name="Rectangle 3"/>
          <p:cNvSpPr>
            <a:spLocks noGrp="1" noChangeArrowheads="1"/>
          </p:cNvSpPr>
          <p:nvPr>
            <p:ph idx="4294967295"/>
          </p:nvPr>
        </p:nvSpPr>
        <p:spPr>
          <a:xfrm>
            <a:off x="494674" y="1060450"/>
            <a:ext cx="8034729" cy="5462270"/>
          </a:xfrm>
        </p:spPr>
        <p:txBody>
          <a:bodyPr>
            <a:normAutofit/>
          </a:bodyPr>
          <a:lstStyle/>
          <a:p>
            <a:pPr marL="514350" indent="-514350" eaLnBrk="1" hangingPunct="1">
              <a:buClr>
                <a:schemeClr val="tx1"/>
              </a:buClr>
              <a:buAutoNum type="arabicPeriod" startAt="2"/>
            </a:pPr>
            <a:r>
              <a:rPr lang="en-US" sz="2800" b="1" dirty="0" smtClean="0">
                <a:ea typeface="ＭＳ Ｐゴシック" pitchFamily="1" charset="-128"/>
              </a:rPr>
              <a:t>Program Plan </a:t>
            </a:r>
          </a:p>
          <a:p>
            <a:pPr marL="0" indent="0" eaLnBrk="1" hangingPunct="1">
              <a:buClr>
                <a:schemeClr val="tx1"/>
              </a:buClr>
              <a:buNone/>
            </a:pPr>
            <a:r>
              <a:rPr lang="en-US" sz="2800" b="1" dirty="0" smtClean="0">
                <a:ea typeface="ＭＳ Ｐゴシック" pitchFamily="1" charset="-128"/>
              </a:rPr>
              <a:t>B.  Program Plan</a:t>
            </a:r>
          </a:p>
          <a:p>
            <a:pPr marL="0" indent="0" eaLnBrk="1" hangingPunct="1">
              <a:buClr>
                <a:schemeClr val="tx1"/>
              </a:buClr>
              <a:buNone/>
            </a:pPr>
            <a:r>
              <a:rPr lang="en-US" sz="1100" b="1" dirty="0" smtClean="0">
                <a:ea typeface="ＭＳ Ｐゴシック" pitchFamily="1" charset="-128"/>
              </a:rPr>
              <a:t> </a:t>
            </a:r>
          </a:p>
          <a:p>
            <a:pPr marL="457200" indent="-457200" eaLnBrk="1" hangingPunct="1">
              <a:buClr>
                <a:schemeClr val="tx1"/>
              </a:buClr>
              <a:buAutoNum type="alphaLcParenR" startAt="6"/>
            </a:pPr>
            <a:r>
              <a:rPr lang="en-US" sz="2400" dirty="0" smtClean="0">
                <a:ea typeface="ＭＳ Ｐゴシック" pitchFamily="1" charset="-128"/>
              </a:rPr>
              <a:t>Institutional Environment and Commitment to Training</a:t>
            </a:r>
          </a:p>
          <a:p>
            <a:pPr marL="914400" lvl="1" indent="-457200" eaLnBrk="1" hangingPunct="1">
              <a:buClr>
                <a:schemeClr val="tx1"/>
              </a:buClr>
              <a:buSzTx/>
              <a:buFont typeface="Arial" panose="020B0604020202020204" pitchFamily="34" charset="0"/>
              <a:buChar char="•"/>
            </a:pPr>
            <a:r>
              <a:rPr lang="en-US" sz="2000" dirty="0" smtClean="0">
                <a:ea typeface="ＭＳ Ｐゴシック" pitchFamily="1" charset="-128"/>
              </a:rPr>
              <a:t>Include information that documents institutional and participating units/departments’ support and commitment to goals of training program</a:t>
            </a:r>
          </a:p>
          <a:p>
            <a:pPr marL="1161288" lvl="2" indent="-457200">
              <a:buClr>
                <a:schemeClr val="tx1"/>
              </a:buClr>
              <a:buFont typeface="Arial" panose="020B0604020202020204" pitchFamily="34" charset="0"/>
              <a:buChar char="•"/>
            </a:pPr>
            <a:r>
              <a:rPr lang="en-US" sz="1800" dirty="0" smtClean="0">
                <a:ea typeface="ＭＳ Ｐゴシック" pitchFamily="1" charset="-128"/>
              </a:rPr>
              <a:t>Space</a:t>
            </a:r>
          </a:p>
          <a:p>
            <a:pPr marL="1161288" lvl="2" indent="-457200">
              <a:buClr>
                <a:schemeClr val="tx1"/>
              </a:buClr>
              <a:buFont typeface="Arial" panose="020B0604020202020204" pitchFamily="34" charset="0"/>
              <a:buChar char="•"/>
            </a:pPr>
            <a:r>
              <a:rPr lang="en-US" sz="1800" dirty="0" smtClean="0">
                <a:ea typeface="ＭＳ Ｐゴシック" pitchFamily="1" charset="-128"/>
              </a:rPr>
              <a:t>Shared facilities and equipment</a:t>
            </a:r>
          </a:p>
          <a:p>
            <a:pPr marL="1161288" lvl="2" indent="-457200">
              <a:buClr>
                <a:schemeClr val="tx1"/>
              </a:buClr>
              <a:buFont typeface="Arial" panose="020B0604020202020204" pitchFamily="34" charset="0"/>
              <a:buChar char="•"/>
            </a:pPr>
            <a:r>
              <a:rPr lang="en-US" sz="1800" dirty="0" smtClean="0">
                <a:ea typeface="ＭＳ Ｐゴシック" pitchFamily="1" charset="-128"/>
              </a:rPr>
              <a:t>Funds for curriculum development</a:t>
            </a:r>
          </a:p>
          <a:p>
            <a:pPr marL="1161288" lvl="2" indent="-457200">
              <a:buClr>
                <a:schemeClr val="tx1"/>
              </a:buClr>
              <a:buFont typeface="Arial" panose="020B0604020202020204" pitchFamily="34" charset="0"/>
              <a:buChar char="•"/>
            </a:pPr>
            <a:r>
              <a:rPr lang="en-US" sz="1800" dirty="0" smtClean="0">
                <a:ea typeface="ＭＳ Ｐゴシック" pitchFamily="1" charset="-128"/>
              </a:rPr>
              <a:t>Release time for faculty</a:t>
            </a:r>
          </a:p>
          <a:p>
            <a:pPr marL="1161288" lvl="2" indent="-457200">
              <a:buClr>
                <a:schemeClr val="tx1"/>
              </a:buClr>
              <a:buFont typeface="Arial" panose="020B0604020202020204" pitchFamily="34" charset="0"/>
              <a:buChar char="•"/>
            </a:pPr>
            <a:r>
              <a:rPr lang="en-US" sz="1800" dirty="0" smtClean="0">
                <a:ea typeface="ＭＳ Ｐゴシック" pitchFamily="1" charset="-128"/>
              </a:rPr>
              <a:t>Support for additional trainees</a:t>
            </a:r>
          </a:p>
          <a:p>
            <a:pPr marL="1161288" lvl="2" indent="-457200">
              <a:buClr>
                <a:schemeClr val="tx1"/>
              </a:buClr>
              <a:buFont typeface="Arial" panose="020B0604020202020204" pitchFamily="34" charset="0"/>
              <a:buChar char="•"/>
            </a:pPr>
            <a:r>
              <a:rPr lang="en-US" sz="1800" dirty="0" smtClean="0">
                <a:ea typeface="ＭＳ Ｐゴシック" pitchFamily="1" charset="-128"/>
              </a:rPr>
              <a:t>Creative ways to improve the climate for trainees</a:t>
            </a:r>
          </a:p>
          <a:p>
            <a:pPr marL="914400" lvl="1" indent="-457200" eaLnBrk="1" hangingPunct="1">
              <a:buClr>
                <a:schemeClr val="tx1"/>
              </a:buClr>
              <a:buSzTx/>
              <a:buFont typeface="Arial" panose="020B0604020202020204" pitchFamily="34" charset="0"/>
              <a:buChar char="•"/>
            </a:pPr>
            <a:endParaRPr lang="en-US" sz="2000" dirty="0">
              <a:ea typeface="ＭＳ Ｐゴシック" pitchFamily="1" charset="-128"/>
            </a:endParaRPr>
          </a:p>
          <a:p>
            <a:pPr marL="457200" lvl="1" indent="0" eaLnBrk="1" hangingPunct="1">
              <a:buClr>
                <a:schemeClr val="tx1"/>
              </a:buClr>
              <a:buSzTx/>
              <a:buNone/>
            </a:pPr>
            <a:endParaRPr lang="en-US" sz="2000" dirty="0" smtClean="0">
              <a:ea typeface="ＭＳ Ｐゴシック" pitchFamily="1" charset="-128"/>
            </a:endParaRPr>
          </a:p>
          <a:p>
            <a:pPr marL="533400" indent="-533400" eaLnBrk="1" hangingPunct="1">
              <a:buClr>
                <a:schemeClr val="hlink"/>
              </a:buClr>
              <a:buSzTx/>
              <a:buFont typeface="Wingdings" pitchFamily="2" charset="2"/>
              <a:buNone/>
            </a:pPr>
            <a:endParaRPr lang="en-US" dirty="0" smtClean="0">
              <a:ea typeface="ＭＳ Ｐゴシック" pitchFamily="1" charset="-128"/>
            </a:endParaRP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77</a:t>
            </a:fld>
            <a:endParaRPr lang="en-US">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0" y="304800"/>
            <a:ext cx="8312150" cy="1143000"/>
          </a:xfrm>
        </p:spPr>
        <p:txBody>
          <a:bodyPr>
            <a:normAutofit/>
          </a:bodyPr>
          <a:lstStyle/>
          <a:p>
            <a:pPr eaLnBrk="1" hangingPunct="1"/>
            <a:r>
              <a:rPr lang="en-US" sz="3200" dirty="0" smtClean="0">
                <a:ea typeface="ＭＳ Ｐゴシック" pitchFamily="1" charset="-128"/>
              </a:rPr>
              <a:t>    </a:t>
            </a:r>
            <a:r>
              <a:rPr lang="en-US" sz="3600" b="1" dirty="0" smtClean="0">
                <a:ea typeface="ＭＳ Ｐゴシック" pitchFamily="1" charset="-128"/>
              </a:rPr>
              <a:t>SF 424 Training Instructions, T. 429</a:t>
            </a:r>
          </a:p>
        </p:txBody>
      </p:sp>
      <p:sp>
        <p:nvSpPr>
          <p:cNvPr id="64515" name="Rectangle 3"/>
          <p:cNvSpPr>
            <a:spLocks noGrp="1" noChangeArrowheads="1"/>
          </p:cNvSpPr>
          <p:nvPr>
            <p:ph idx="4294967295"/>
          </p:nvPr>
        </p:nvSpPr>
        <p:spPr>
          <a:xfrm>
            <a:off x="374650" y="1268413"/>
            <a:ext cx="8769350" cy="4757737"/>
          </a:xfrm>
        </p:spPr>
        <p:txBody>
          <a:bodyPr>
            <a:normAutofit fontScale="92500" lnSpcReduction="20000"/>
          </a:bodyPr>
          <a:lstStyle/>
          <a:p>
            <a:pPr marL="0" indent="0" eaLnBrk="1" hangingPunct="1">
              <a:buFont typeface="Wingdings" pitchFamily="2" charset="2"/>
              <a:buNone/>
            </a:pPr>
            <a:r>
              <a:rPr lang="en-US" sz="3000" b="1" dirty="0" smtClean="0">
                <a:ea typeface="ＭＳ Ｐゴシック" pitchFamily="1" charset="-128"/>
              </a:rPr>
              <a:t>2.  Program Plan </a:t>
            </a:r>
          </a:p>
          <a:p>
            <a:pPr marL="0" indent="0" eaLnBrk="1" hangingPunct="1">
              <a:buFont typeface="Wingdings" pitchFamily="2" charset="2"/>
              <a:buNone/>
            </a:pPr>
            <a:r>
              <a:rPr lang="en-US" sz="3000" b="1" dirty="0" smtClean="0">
                <a:ea typeface="ＭＳ Ｐゴシック" pitchFamily="1" charset="-128"/>
              </a:rPr>
              <a:t>B.  Program Plan</a:t>
            </a:r>
          </a:p>
          <a:p>
            <a:pPr marL="0" indent="0" eaLnBrk="1" hangingPunct="1">
              <a:buClr>
                <a:schemeClr val="tx1">
                  <a:lumMod val="95000"/>
                  <a:lumOff val="5000"/>
                </a:schemeClr>
              </a:buClr>
              <a:buSzTx/>
              <a:buNone/>
            </a:pPr>
            <a:r>
              <a:rPr lang="en-US" sz="2400" dirty="0" smtClean="0">
                <a:ea typeface="ＭＳ Ｐゴシック" pitchFamily="1" charset="-128"/>
              </a:rPr>
              <a:t>g)  Qualifications of Applicants </a:t>
            </a:r>
          </a:p>
          <a:p>
            <a:pPr marL="684212">
              <a:buClr>
                <a:schemeClr val="tx1">
                  <a:lumMod val="95000"/>
                  <a:lumOff val="5000"/>
                </a:schemeClr>
              </a:buClr>
            </a:pPr>
            <a:r>
              <a:rPr lang="en-US" sz="2400" dirty="0" smtClean="0">
                <a:ea typeface="ＭＳ Ｐゴシック" pitchFamily="1" charset="-128"/>
              </a:rPr>
              <a:t>Describe the ability of the participating departments to recruit and retain trainees, the selectivity of the admissions process, and the success of the departments/programs in recruiting individuals from diverse backgrounds</a:t>
            </a:r>
          </a:p>
          <a:p>
            <a:pPr marL="684212">
              <a:buClr>
                <a:schemeClr val="tx1">
                  <a:lumMod val="95000"/>
                  <a:lumOff val="5000"/>
                </a:schemeClr>
              </a:buClr>
            </a:pPr>
            <a:r>
              <a:rPr lang="en-US" sz="2400" dirty="0" smtClean="0">
                <a:ea typeface="ＭＳ Ｐゴシック" pitchFamily="1" charset="-128"/>
              </a:rPr>
              <a:t>Discuss the quality and depth of the applicant pool and the competitiveness of the program, referring to data in Tables 6A and 6B if applicable.</a:t>
            </a:r>
          </a:p>
          <a:p>
            <a:pPr marL="684212">
              <a:buClr>
                <a:schemeClr val="tx1">
                  <a:lumMod val="95000"/>
                  <a:lumOff val="5000"/>
                </a:schemeClr>
              </a:buClr>
            </a:pPr>
            <a:r>
              <a:rPr lang="en-US" sz="2400" dirty="0" smtClean="0">
                <a:ea typeface="ＭＳ Ｐゴシック" pitchFamily="1" charset="-128"/>
              </a:rPr>
              <a:t>Report the number and characteristics of current program participants and their distribution by department and mentor</a:t>
            </a:r>
          </a:p>
          <a:p>
            <a:pPr marL="684212">
              <a:buClr>
                <a:schemeClr val="tx1">
                  <a:lumMod val="95000"/>
                  <a:lumOff val="5000"/>
                </a:schemeClr>
              </a:buClr>
            </a:pPr>
            <a:r>
              <a:rPr lang="en-US" sz="2400" dirty="0" smtClean="0">
                <a:ea typeface="ＭＳ Ｐゴシック" pitchFamily="1" charset="-128"/>
              </a:rPr>
              <a:t>Use all of the above to justify the number of slots requested</a:t>
            </a:r>
          </a:p>
          <a:p>
            <a:pPr marL="684212">
              <a:buClr>
                <a:schemeClr val="tx1">
                  <a:lumMod val="95000"/>
                  <a:lumOff val="5000"/>
                </a:schemeClr>
              </a:buClr>
            </a:pPr>
            <a:r>
              <a:rPr lang="en-US" sz="2400" dirty="0" smtClean="0">
                <a:ea typeface="ＭＳ Ｐゴシック" pitchFamily="1" charset="-128"/>
              </a:rPr>
              <a:t>If required by the FOA, complete and refer to data in Tables 7 &amp; 8.</a:t>
            </a:r>
          </a:p>
          <a:p>
            <a:pPr marL="684212">
              <a:buClr>
                <a:schemeClr val="tx1">
                  <a:lumMod val="95000"/>
                  <a:lumOff val="5000"/>
                </a:schemeClr>
              </a:buClr>
            </a:pPr>
            <a:endParaRPr lang="en-US" sz="2400" dirty="0" smtClean="0">
              <a:ea typeface="ＭＳ Ｐゴシック" pitchFamily="1" charset="-128"/>
            </a:endParaRPr>
          </a:p>
          <a:p>
            <a:pPr marL="741362" lvl="1" indent="0">
              <a:buClr>
                <a:schemeClr val="tx1">
                  <a:lumMod val="95000"/>
                  <a:lumOff val="5000"/>
                </a:schemeClr>
              </a:buClr>
              <a:buNone/>
            </a:pPr>
            <a:endParaRPr lang="en-US" sz="2000" dirty="0" smtClean="0">
              <a:ea typeface="ＭＳ Ｐゴシック" pitchFamily="1" charset="-128"/>
            </a:endParaRP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78</a:t>
            </a:fld>
            <a:endParaRPr lang="en-US">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85750" y="228600"/>
            <a:ext cx="8305800" cy="685482"/>
          </a:xfrm>
        </p:spPr>
        <p:txBody>
          <a:bodyPr>
            <a:noAutofit/>
          </a:bodyPr>
          <a:lstStyle/>
          <a:p>
            <a:r>
              <a:rPr lang="en-US" sz="2800" b="1" dirty="0"/>
              <a:t>Table 7 - Appointments to the Training Grant for Each Year of the Current Project </a:t>
            </a:r>
            <a:r>
              <a:rPr lang="en-US" sz="2800" b="1" dirty="0" smtClean="0"/>
              <a:t>Period</a:t>
            </a:r>
          </a:p>
        </p:txBody>
      </p:sp>
      <p:sp>
        <p:nvSpPr>
          <p:cNvPr id="11" name="Content Placeholder 10"/>
          <p:cNvSpPr>
            <a:spLocks noGrp="1"/>
          </p:cNvSpPr>
          <p:nvPr>
            <p:ph idx="1"/>
          </p:nvPr>
        </p:nvSpPr>
        <p:spPr/>
        <p:txBody>
          <a:bodyPr>
            <a:normAutofit/>
          </a:bodyPr>
          <a:lstStyle/>
          <a:p>
            <a:pPr marL="0" indent="0">
              <a:buNone/>
            </a:pPr>
            <a:r>
              <a:rPr lang="en-US" b="1" u="sng" dirty="0"/>
              <a:t>Rationale for the </a:t>
            </a:r>
            <a:r>
              <a:rPr lang="en-US" b="1" u="sng" dirty="0" smtClean="0"/>
              <a:t>table</a:t>
            </a:r>
            <a:endParaRPr lang="en-US" b="1" u="sng" dirty="0"/>
          </a:p>
          <a:p>
            <a:pPr marL="342900" indent="-342900">
              <a:buFont typeface="Arial" panose="020B0604020202020204" pitchFamily="34" charset="0"/>
              <a:buChar char="•"/>
            </a:pPr>
            <a:r>
              <a:rPr lang="en-US" b="0" dirty="0" smtClean="0"/>
              <a:t>Evaluation </a:t>
            </a:r>
            <a:r>
              <a:rPr lang="en-US" b="0" dirty="0"/>
              <a:t>of the use of awarded training positions. </a:t>
            </a:r>
            <a:endParaRPr lang="en-US" b="0" dirty="0" smtClean="0"/>
          </a:p>
          <a:p>
            <a:pPr marL="342900" indent="-342900">
              <a:buFont typeface="Arial" panose="020B0604020202020204" pitchFamily="34" charset="0"/>
              <a:buChar char="•"/>
            </a:pPr>
            <a:r>
              <a:rPr lang="en-US" b="0" dirty="0" smtClean="0"/>
              <a:t>Counts </a:t>
            </a:r>
            <a:r>
              <a:rPr lang="en-US" b="0" dirty="0"/>
              <a:t>for the number of “Appointed” trainees will be editable in the event that recent updates are not yet reflected in the system.</a:t>
            </a:r>
          </a:p>
        </p:txBody>
      </p:sp>
      <p:sp>
        <p:nvSpPr>
          <p:cNvPr id="3" name="Rectangle 2"/>
          <p:cNvSpPr/>
          <p:nvPr/>
        </p:nvSpPr>
        <p:spPr>
          <a:xfrm>
            <a:off x="5839691" y="874653"/>
            <a:ext cx="2951018" cy="369332"/>
          </a:xfrm>
          <a:prstGeom prst="rect">
            <a:avLst/>
          </a:prstGeom>
        </p:spPr>
        <p:txBody>
          <a:bodyPr wrap="square">
            <a:spAutoFit/>
          </a:bodyPr>
          <a:lstStyle/>
          <a:p>
            <a:r>
              <a:rPr lang="en-US" dirty="0"/>
              <a:t>(Renewals/Revision ONLY)</a:t>
            </a:r>
          </a:p>
        </p:txBody>
      </p:sp>
      <p:sp>
        <p:nvSpPr>
          <p:cNvPr id="4" name="TextBox 3"/>
          <p:cNvSpPr txBox="1"/>
          <p:nvPr/>
        </p:nvSpPr>
        <p:spPr>
          <a:xfrm>
            <a:off x="8606972" y="6375008"/>
            <a:ext cx="537028" cy="369332"/>
          </a:xfrm>
          <a:prstGeom prst="rect">
            <a:avLst/>
          </a:prstGeom>
          <a:noFill/>
        </p:spPr>
        <p:txBody>
          <a:bodyPr wrap="square" rtlCol="0">
            <a:spAutoFit/>
          </a:bodyPr>
          <a:lstStyle/>
          <a:p>
            <a:r>
              <a:rPr lang="en-US" dirty="0" smtClean="0"/>
              <a:t>79</a:t>
            </a:r>
            <a:endParaRPr lang="en-US" dirty="0"/>
          </a:p>
        </p:txBody>
      </p:sp>
    </p:spTree>
    <p:extLst>
      <p:ext uri="{BB962C8B-B14F-4D97-AF65-F5344CB8AC3E}">
        <p14:creationId xmlns:p14="http://schemas.microsoft.com/office/powerpoint/2010/main" val="88291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304800"/>
            <a:ext cx="9144000" cy="755650"/>
          </a:xfrm>
        </p:spPr>
        <p:txBody>
          <a:bodyPr>
            <a:normAutofit fontScale="90000"/>
          </a:bodyPr>
          <a:lstStyle/>
          <a:p>
            <a:pPr eaLnBrk="1" hangingPunct="1"/>
            <a:r>
              <a:rPr lang="en-US" sz="2800" b="1" dirty="0" smtClean="0">
                <a:ea typeface="ＭＳ Ｐゴシック" pitchFamily="1" charset="-128"/>
              </a:rPr>
              <a:t>NIH Institutional Training Grant:</a:t>
            </a:r>
            <a:br>
              <a:rPr lang="en-US" sz="2800" b="1" dirty="0" smtClean="0">
                <a:ea typeface="ＭＳ Ｐゴシック" pitchFamily="1" charset="-128"/>
              </a:rPr>
            </a:br>
            <a:r>
              <a:rPr lang="en-US" sz="2800" b="1" dirty="0" smtClean="0">
                <a:ea typeface="ＭＳ Ｐゴシック" pitchFamily="1" charset="-128"/>
              </a:rPr>
              <a:t>(T award) Deadlines</a:t>
            </a: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5C8304A0-4605-4455-99B1-7D686B981843}" type="slidenum">
              <a:rPr lang="en-US" smtClean="0">
                <a:solidFill>
                  <a:srgbClr val="F3F2DC">
                    <a:shade val="50000"/>
                    <a:satMod val="200000"/>
                  </a:srgbClr>
                </a:solidFill>
              </a:rPr>
              <a:pPr>
                <a:defRPr/>
              </a:pPr>
              <a:t>8</a:t>
            </a:fld>
            <a:endParaRPr lang="en-US">
              <a:solidFill>
                <a:srgbClr val="F3F2DC">
                  <a:shade val="50000"/>
                  <a:satMod val="200000"/>
                </a:srgbClr>
              </a:solidFill>
            </a:endParaRPr>
          </a:p>
        </p:txBody>
      </p:sp>
      <p:graphicFrame>
        <p:nvGraphicFramePr>
          <p:cNvPr id="6" name="Group 142"/>
          <p:cNvGraphicFramePr>
            <a:graphicFrameLocks noGrp="1"/>
          </p:cNvGraphicFramePr>
          <p:nvPr>
            <p:ph type="tbl" idx="4294967295"/>
            <p:extLst>
              <p:ext uri="{D42A27DB-BD31-4B8C-83A1-F6EECF244321}">
                <p14:modId xmlns:p14="http://schemas.microsoft.com/office/powerpoint/2010/main" val="356153108"/>
              </p:ext>
            </p:extLst>
          </p:nvPr>
        </p:nvGraphicFramePr>
        <p:xfrm>
          <a:off x="384175" y="1033463"/>
          <a:ext cx="8759537" cy="4993271"/>
        </p:xfrm>
        <a:graphic>
          <a:graphicData uri="http://schemas.openxmlformats.org/drawingml/2006/table">
            <a:tbl>
              <a:tblPr/>
              <a:tblGrid>
                <a:gridCol w="1631678"/>
                <a:gridCol w="601145"/>
                <a:gridCol w="515267"/>
                <a:gridCol w="515267"/>
                <a:gridCol w="633645"/>
                <a:gridCol w="1295459"/>
                <a:gridCol w="738055"/>
                <a:gridCol w="2829021"/>
              </a:tblGrid>
              <a:tr h="673841">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Tx/>
                        <a:buNone/>
                        <a:tabLst/>
                      </a:pPr>
                      <a:r>
                        <a:rPr kumimoji="0" lang="en-US" sz="10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Institute</a:t>
                      </a:r>
                    </a:p>
                  </a:txBody>
                  <a:tcPr marL="6858" marR="6858" marT="628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Tx/>
                        <a:buNone/>
                        <a:tabLst/>
                      </a:pPr>
                      <a:r>
                        <a:rPr kumimoji="0" lang="en-US" sz="10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Jan 25</a:t>
                      </a:r>
                    </a:p>
                  </a:txBody>
                  <a:tcPr marL="6858" marR="6858" marT="628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Tx/>
                        <a:buNone/>
                        <a:tabLst/>
                      </a:pPr>
                      <a:r>
                        <a:rPr kumimoji="0" lang="en-US" sz="10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May 25</a:t>
                      </a:r>
                    </a:p>
                  </a:txBody>
                  <a:tcPr marL="6858" marR="6858" marT="628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Tx/>
                        <a:buNone/>
                        <a:tabLst/>
                      </a:pPr>
                      <a:r>
                        <a:rPr kumimoji="0" lang="en-US" sz="10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Sept 25</a:t>
                      </a:r>
                    </a:p>
                  </a:txBody>
                  <a:tcPr marL="6858" marR="6858" marT="628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Tx/>
                        <a:buNone/>
                        <a:tabLst/>
                      </a:pPr>
                      <a:r>
                        <a:rPr kumimoji="0" lang="en-US" sz="10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Short-term trainee allowed?</a:t>
                      </a:r>
                    </a:p>
                  </a:txBody>
                  <a:tcPr marL="6858" marR="6858" marT="628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Tx/>
                        <a:buNone/>
                        <a:tabLst/>
                      </a:pPr>
                      <a:r>
                        <a:rPr kumimoji="0" lang="en-US" sz="10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Travel Costs?</a:t>
                      </a:r>
                    </a:p>
                  </a:txBody>
                  <a:tcPr marL="6858" marR="6858" marT="628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Tx/>
                        <a:buNone/>
                        <a:tabLst/>
                      </a:pPr>
                      <a:r>
                        <a:rPr kumimoji="0" lang="en-US" sz="10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Letter for &gt; $500k needed?</a:t>
                      </a:r>
                    </a:p>
                  </a:txBody>
                  <a:tcPr marL="6858" marR="6858" marT="628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Tx/>
                        <a:buNone/>
                        <a:tabLst/>
                      </a:pPr>
                      <a:r>
                        <a:rPr kumimoji="0" lang="en-US" sz="10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other</a:t>
                      </a:r>
                    </a:p>
                  </a:txBody>
                  <a:tcPr marL="6858" marR="6858" marT="628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r>
              <a:tr h="173614">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10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NCI</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X</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X</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X</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N</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Contact</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Y</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614">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10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NEI</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X</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defRPr/>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Contact </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Contact</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N</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AIDS Sept 7</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648">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10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NHLBI</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X</a:t>
                      </a:r>
                    </a:p>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all</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X</a:t>
                      </a:r>
                    </a:p>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Resub</a:t>
                      </a: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only</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Yes, summer</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Up to $1400 per</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Y</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AIDS May 7</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648">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10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NHGRI</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R</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New / R</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R</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N</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Contact</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Y</a:t>
                      </a:r>
                      <a:endPar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New submitted May 25. Competing renewal or resubmission any date</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685">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10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NIA</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X</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defRPr/>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Contact</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defRPr/>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Contact</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Y</a:t>
                      </a:r>
                      <a:endPar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defRPr/>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AIDS May 7</a:t>
                      </a:r>
                    </a:p>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614">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10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NIAAA</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X</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Y</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defRPr/>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Contact </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Y</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614">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10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NIAID</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X</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Y</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$1k per trainee</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Y</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AIDS Jan 7</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614">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10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NIAMS</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X</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Y</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defRPr/>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$1k per trainee</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Y</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614">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10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NIBIB</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X</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N</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defRPr/>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$1k per trainee</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Y</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See specific info</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614">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10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NICHD</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X</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Y</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$500 per trainee</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Y</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614">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10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NIDCD</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X</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Y</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$800 per trainee</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Y</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614">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10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NIDDK</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X</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Y</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$1000 per trainee</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Y</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614">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10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NIDA</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X</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Y</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$1000 per trainee</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Y</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614">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10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NIEHS</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X</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Y</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$300 pre / $600 Post</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Y</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01">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10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NIGMS</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Predoc</a:t>
                      </a:r>
                      <a:endPar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Postdoc</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Predoc</a:t>
                      </a:r>
                      <a:endPar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Predoc</a:t>
                      </a:r>
                      <a:endPar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N</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$300 per trainee</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N</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Postdoc T32 only accepted January 25 deadline</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685">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10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NIMH</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X</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Y, med students</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$750 pre / $1200 post</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Y</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all standard AIDS application dates apply</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614">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10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NINDS</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X</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Y but rare</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$500 per trainee</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N</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614">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10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NINR</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X</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N</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$800 per trainee</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Y</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2261">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10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NCCAM</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X</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endPar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Y</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contact</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XX</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folHlink"/>
                        </a:buClr>
                        <a:buSzPct val="60000"/>
                        <a:buFontTx/>
                        <a:buNone/>
                        <a:tabLst/>
                      </a:pPr>
                      <a:r>
                        <a:rPr kumimoji="0" lang="en-US" sz="9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May not exceed $400k per year</a:t>
                      </a:r>
                    </a:p>
                  </a:txBody>
                  <a:tcPr marL="6858" marR="6858" marT="628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a:bodyPr>
          <a:lstStyle/>
          <a:p>
            <a:r>
              <a:rPr lang="en-US" sz="2800" b="1" dirty="0" smtClean="0"/>
              <a:t>Table 7 - Appointments to the Training Grant for Each Year of the Current Project Period</a:t>
            </a:r>
          </a:p>
        </p:txBody>
      </p:sp>
      <p:sp>
        <p:nvSpPr>
          <p:cNvPr id="11" name="Content Placeholder 10"/>
          <p:cNvSpPr>
            <a:spLocks noGrp="1"/>
          </p:cNvSpPr>
          <p:nvPr>
            <p:ph idx="1"/>
          </p:nvPr>
        </p:nvSpPr>
        <p:spPr/>
        <p:txBody>
          <a:bodyPr>
            <a:normAutofit fontScale="92500" lnSpcReduction="20000"/>
          </a:bodyPr>
          <a:lstStyle/>
          <a:p>
            <a:pPr marL="0" indent="0">
              <a:buNone/>
            </a:pPr>
            <a:r>
              <a:rPr lang="en-US" b="1" u="sng" dirty="0" smtClean="0"/>
              <a:t>Use the narrative to:</a:t>
            </a:r>
          </a:p>
          <a:p>
            <a:r>
              <a:rPr lang="en-US" dirty="0" smtClean="0"/>
              <a:t>Provide an explanation for:</a:t>
            </a:r>
          </a:p>
          <a:p>
            <a:pPr lvl="1"/>
            <a:r>
              <a:rPr lang="en-US" dirty="0" smtClean="0"/>
              <a:t>Any trainee positions were not filled, </a:t>
            </a:r>
          </a:p>
          <a:p>
            <a:pPr lvl="1"/>
            <a:r>
              <a:rPr lang="en-US" dirty="0" smtClean="0"/>
              <a:t>Any trainees terminated early</a:t>
            </a:r>
          </a:p>
          <a:p>
            <a:pPr lvl="1"/>
            <a:r>
              <a:rPr lang="en-US" dirty="0" smtClean="0"/>
              <a:t>If the distribution of appointed positions differs from the distribution of awarded positions</a:t>
            </a:r>
          </a:p>
          <a:p>
            <a:endParaRPr lang="en-US" sz="1200" b="0" dirty="0" smtClean="0"/>
          </a:p>
          <a:p>
            <a:r>
              <a:rPr lang="en-US" b="0" dirty="0" smtClean="0"/>
              <a:t>Also useful to refer to these data within the Recruitment and Retention Plan to Enhance Diversity Section of the Research Training Program Plan.</a:t>
            </a:r>
            <a:endParaRPr lang="en-US" b="0" dirty="0"/>
          </a:p>
        </p:txBody>
      </p:sp>
      <p:sp>
        <p:nvSpPr>
          <p:cNvPr id="3" name="TextBox 2"/>
          <p:cNvSpPr txBox="1"/>
          <p:nvPr/>
        </p:nvSpPr>
        <p:spPr>
          <a:xfrm>
            <a:off x="8577942" y="6126163"/>
            <a:ext cx="435431" cy="369332"/>
          </a:xfrm>
          <a:prstGeom prst="rect">
            <a:avLst/>
          </a:prstGeom>
          <a:noFill/>
        </p:spPr>
        <p:txBody>
          <a:bodyPr wrap="square" rtlCol="0">
            <a:spAutoFit/>
          </a:bodyPr>
          <a:lstStyle/>
          <a:p>
            <a:r>
              <a:rPr lang="en-US" dirty="0" smtClean="0"/>
              <a:t>80</a:t>
            </a:r>
            <a:endParaRPr lang="en-US" dirty="0"/>
          </a:p>
        </p:txBody>
      </p:sp>
    </p:spTree>
    <p:extLst>
      <p:ext uri="{BB962C8B-B14F-4D97-AF65-F5344CB8AC3E}">
        <p14:creationId xmlns:p14="http://schemas.microsoft.com/office/powerpoint/2010/main" val="109610616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83029" y="287370"/>
            <a:ext cx="8305800" cy="685482"/>
          </a:xfrm>
        </p:spPr>
        <p:txBody>
          <a:bodyPr>
            <a:noAutofit/>
          </a:bodyPr>
          <a:lstStyle/>
          <a:p>
            <a:r>
              <a:rPr lang="en-US" sz="2800" b="1" dirty="0" smtClean="0"/>
              <a:t>Table 7 - Appointments to the Training Grant for Each Year of the Current Project Period </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779" t="5555" r="3636" b="28889"/>
          <a:stretch/>
        </p:blipFill>
        <p:spPr>
          <a:xfrm>
            <a:off x="304800" y="1270651"/>
            <a:ext cx="8305800" cy="4495800"/>
          </a:xfrm>
          <a:prstGeom prst="rect">
            <a:avLst/>
          </a:prstGeom>
        </p:spPr>
      </p:pic>
      <p:sp>
        <p:nvSpPr>
          <p:cNvPr id="4" name="Rectangle 3"/>
          <p:cNvSpPr/>
          <p:nvPr/>
        </p:nvSpPr>
        <p:spPr>
          <a:xfrm>
            <a:off x="968829" y="5729506"/>
            <a:ext cx="7620000" cy="338554"/>
          </a:xfrm>
          <a:prstGeom prst="rect">
            <a:avLst/>
          </a:prstGeom>
        </p:spPr>
        <p:txBody>
          <a:bodyPr wrap="square">
            <a:spAutoFit/>
          </a:bodyPr>
          <a:lstStyle/>
          <a:p>
            <a:r>
              <a:rPr lang="en-US" sz="1600" dirty="0">
                <a:latin typeface="+mn-lt"/>
              </a:rPr>
              <a:t>Note that counts for “Awarded” and “Appointed” trainees will be auto-filled. </a:t>
            </a:r>
          </a:p>
        </p:txBody>
      </p:sp>
      <p:sp>
        <p:nvSpPr>
          <p:cNvPr id="9" name="Rectangle 8"/>
          <p:cNvSpPr/>
          <p:nvPr/>
        </p:nvSpPr>
        <p:spPr>
          <a:xfrm>
            <a:off x="6336259" y="962874"/>
            <a:ext cx="2274341" cy="307777"/>
          </a:xfrm>
          <a:prstGeom prst="rect">
            <a:avLst/>
          </a:prstGeom>
        </p:spPr>
        <p:txBody>
          <a:bodyPr wrap="none">
            <a:spAutoFit/>
          </a:bodyPr>
          <a:lstStyle/>
          <a:p>
            <a:r>
              <a:rPr lang="en-US" dirty="0"/>
              <a:t>(Renewals/Revision ONLY)</a:t>
            </a:r>
          </a:p>
        </p:txBody>
      </p:sp>
      <p:sp>
        <p:nvSpPr>
          <p:cNvPr id="5" name="TextBox 4"/>
          <p:cNvSpPr txBox="1"/>
          <p:nvPr/>
        </p:nvSpPr>
        <p:spPr>
          <a:xfrm>
            <a:off x="8389257" y="6328229"/>
            <a:ext cx="595086" cy="369332"/>
          </a:xfrm>
          <a:prstGeom prst="rect">
            <a:avLst/>
          </a:prstGeom>
          <a:noFill/>
        </p:spPr>
        <p:txBody>
          <a:bodyPr wrap="square" rtlCol="0">
            <a:spAutoFit/>
          </a:bodyPr>
          <a:lstStyle/>
          <a:p>
            <a:r>
              <a:rPr lang="en-US" dirty="0" smtClean="0"/>
              <a:t>81</a:t>
            </a:r>
            <a:endParaRPr lang="en-US" dirty="0"/>
          </a:p>
        </p:txBody>
      </p:sp>
    </p:spTree>
    <p:extLst>
      <p:ext uri="{BB962C8B-B14F-4D97-AF65-F5344CB8AC3E}">
        <p14:creationId xmlns:p14="http://schemas.microsoft.com/office/powerpoint/2010/main" val="32150236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a:bodyPr>
          <a:lstStyle/>
          <a:p>
            <a:r>
              <a:rPr lang="en-US" sz="3600" b="1" dirty="0" smtClean="0"/>
              <a:t>Table 8 - Program Outcomes</a:t>
            </a:r>
          </a:p>
        </p:txBody>
      </p:sp>
      <p:sp>
        <p:nvSpPr>
          <p:cNvPr id="11" name="Content Placeholder 10"/>
          <p:cNvSpPr>
            <a:spLocks noGrp="1"/>
          </p:cNvSpPr>
          <p:nvPr>
            <p:ph idx="1"/>
          </p:nvPr>
        </p:nvSpPr>
        <p:spPr/>
        <p:txBody>
          <a:bodyPr>
            <a:normAutofit fontScale="92500" lnSpcReduction="20000"/>
          </a:bodyPr>
          <a:lstStyle/>
          <a:p>
            <a:pPr marL="0" indent="0">
              <a:buNone/>
            </a:pPr>
            <a:r>
              <a:rPr lang="en-US" b="1" u="sng" dirty="0" smtClean="0"/>
              <a:t>Rationale for the table: </a:t>
            </a:r>
          </a:p>
          <a:p>
            <a:r>
              <a:rPr lang="en-US" dirty="0" smtClean="0"/>
              <a:t>New: </a:t>
            </a:r>
            <a:r>
              <a:rPr lang="en-US" b="0" dirty="0" smtClean="0"/>
              <a:t>provides information on the effectiveness of the proposed training program.</a:t>
            </a:r>
          </a:p>
          <a:p>
            <a:r>
              <a:rPr lang="en-US" dirty="0" smtClean="0"/>
              <a:t>Renewal: </a:t>
            </a:r>
            <a:r>
              <a:rPr lang="en-US" b="0" dirty="0" smtClean="0"/>
              <a:t>provides information about the use of </a:t>
            </a:r>
            <a:r>
              <a:rPr lang="en-US" b="0" dirty="0" err="1" smtClean="0"/>
              <a:t>predoctoral</a:t>
            </a:r>
            <a:r>
              <a:rPr lang="en-US" b="0" dirty="0" smtClean="0"/>
              <a:t> training positions (e.g., distribution by faculty member, year in program, years of support per trainee).</a:t>
            </a:r>
          </a:p>
          <a:p>
            <a:r>
              <a:rPr lang="en-US" b="0" dirty="0" smtClean="0"/>
              <a:t>The data also permit an evaluation of the effectiveness of the supported training program in achieving the training objectives of the prior award period(s) for up to 15 years.</a:t>
            </a:r>
            <a:endParaRPr lang="en-US" b="0" dirty="0"/>
          </a:p>
        </p:txBody>
      </p:sp>
      <p:sp>
        <p:nvSpPr>
          <p:cNvPr id="3" name="TextBox 2"/>
          <p:cNvSpPr txBox="1"/>
          <p:nvPr/>
        </p:nvSpPr>
        <p:spPr>
          <a:xfrm>
            <a:off x="8577943" y="6126163"/>
            <a:ext cx="504046" cy="369332"/>
          </a:xfrm>
          <a:prstGeom prst="rect">
            <a:avLst/>
          </a:prstGeom>
          <a:noFill/>
        </p:spPr>
        <p:txBody>
          <a:bodyPr wrap="square" rtlCol="0">
            <a:spAutoFit/>
          </a:bodyPr>
          <a:lstStyle/>
          <a:p>
            <a:r>
              <a:rPr lang="en-US" dirty="0" smtClean="0"/>
              <a:t>82</a:t>
            </a:r>
            <a:endParaRPr lang="en-US" dirty="0"/>
          </a:p>
        </p:txBody>
      </p:sp>
    </p:spTree>
    <p:extLst>
      <p:ext uri="{BB962C8B-B14F-4D97-AF65-F5344CB8AC3E}">
        <p14:creationId xmlns:p14="http://schemas.microsoft.com/office/powerpoint/2010/main" val="83203847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a:bodyPr>
          <a:lstStyle/>
          <a:p>
            <a:r>
              <a:rPr lang="en-US" sz="3600" b="1" dirty="0"/>
              <a:t>Table 8 - Program Outcomes</a:t>
            </a:r>
            <a:endParaRPr lang="en-US" sz="3600" b="1" dirty="0" smtClean="0"/>
          </a:p>
        </p:txBody>
      </p:sp>
      <p:sp>
        <p:nvSpPr>
          <p:cNvPr id="3" name="Content Placeholder 2"/>
          <p:cNvSpPr>
            <a:spLocks noGrp="1"/>
          </p:cNvSpPr>
          <p:nvPr>
            <p:ph idx="1"/>
          </p:nvPr>
        </p:nvSpPr>
        <p:spPr/>
        <p:txBody>
          <a:bodyPr/>
          <a:lstStyle/>
          <a:p>
            <a:pPr marL="0" indent="0">
              <a:buNone/>
            </a:pPr>
            <a:r>
              <a:rPr lang="en-US" b="1" u="sng" dirty="0" smtClean="0">
                <a:solidFill>
                  <a:srgbClr val="000000"/>
                </a:solidFill>
              </a:rPr>
              <a:t>Use the narrative to:</a:t>
            </a:r>
          </a:p>
          <a:p>
            <a:r>
              <a:rPr lang="en-US" b="0" dirty="0" smtClean="0">
                <a:solidFill>
                  <a:srgbClr val="000000"/>
                </a:solidFill>
              </a:rPr>
              <a:t>Summarize </a:t>
            </a:r>
            <a:r>
              <a:rPr lang="en-US" b="0" dirty="0">
                <a:solidFill>
                  <a:srgbClr val="000000"/>
                </a:solidFill>
              </a:rPr>
              <a:t>the data from </a:t>
            </a:r>
            <a:r>
              <a:rPr lang="en-US" b="0" dirty="0" smtClean="0">
                <a:solidFill>
                  <a:srgbClr val="000000"/>
                </a:solidFill>
              </a:rPr>
              <a:t>Parts I-III (as applicable) in the Research </a:t>
            </a:r>
            <a:r>
              <a:rPr lang="en-US" b="0" dirty="0">
                <a:solidFill>
                  <a:srgbClr val="000000"/>
                </a:solidFill>
              </a:rPr>
              <a:t>Training Program Plan, either in the </a:t>
            </a:r>
            <a:r>
              <a:rPr lang="en-US" b="0" dirty="0">
                <a:solidFill>
                  <a:srgbClr val="0000FF"/>
                </a:solidFill>
              </a:rPr>
              <a:t>Program Plan Section or the Progress Report Section</a:t>
            </a:r>
            <a:r>
              <a:rPr lang="en-US" b="0" dirty="0">
                <a:solidFill>
                  <a:srgbClr val="000000"/>
                </a:solidFill>
              </a:rPr>
              <a:t>, as appropriate. </a:t>
            </a:r>
            <a:endParaRPr lang="en-US" b="0" dirty="0"/>
          </a:p>
          <a:p>
            <a:endParaRPr lang="en-US" dirty="0"/>
          </a:p>
        </p:txBody>
      </p:sp>
      <p:sp>
        <p:nvSpPr>
          <p:cNvPr id="4" name="TextBox 3"/>
          <p:cNvSpPr txBox="1"/>
          <p:nvPr/>
        </p:nvSpPr>
        <p:spPr>
          <a:xfrm>
            <a:off x="8476343" y="6255657"/>
            <a:ext cx="591131" cy="369332"/>
          </a:xfrm>
          <a:prstGeom prst="rect">
            <a:avLst/>
          </a:prstGeom>
          <a:noFill/>
        </p:spPr>
        <p:txBody>
          <a:bodyPr wrap="square" rtlCol="0">
            <a:spAutoFit/>
          </a:bodyPr>
          <a:lstStyle/>
          <a:p>
            <a:r>
              <a:rPr lang="en-US" dirty="0" smtClean="0"/>
              <a:t>83</a:t>
            </a:r>
            <a:endParaRPr lang="en-US" dirty="0"/>
          </a:p>
        </p:txBody>
      </p:sp>
    </p:spTree>
    <p:extLst>
      <p:ext uri="{BB962C8B-B14F-4D97-AF65-F5344CB8AC3E}">
        <p14:creationId xmlns:p14="http://schemas.microsoft.com/office/powerpoint/2010/main" val="243349819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a:bodyPr>
          <a:lstStyle/>
          <a:p>
            <a:r>
              <a:rPr lang="en-US" sz="3600" b="1" dirty="0"/>
              <a:t>Table 8 - Program Outcomes</a:t>
            </a:r>
            <a:endParaRPr lang="en-US" sz="3600" b="1" dirty="0" smtClean="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778" t="5555" r="3637" b="46667"/>
          <a:stretch/>
        </p:blipFill>
        <p:spPr>
          <a:xfrm>
            <a:off x="304799" y="1215905"/>
            <a:ext cx="8305801" cy="3276600"/>
          </a:xfrm>
          <a:prstGeom prst="rect">
            <a:avLst/>
          </a:prstGeom>
        </p:spPr>
      </p:pic>
      <p:sp>
        <p:nvSpPr>
          <p:cNvPr id="4" name="Rectangle 3"/>
          <p:cNvSpPr/>
          <p:nvPr/>
        </p:nvSpPr>
        <p:spPr>
          <a:xfrm>
            <a:off x="457200" y="4525162"/>
            <a:ext cx="7975270" cy="1077218"/>
          </a:xfrm>
          <a:prstGeom prst="rect">
            <a:avLst/>
          </a:prstGeom>
        </p:spPr>
        <p:txBody>
          <a:bodyPr wrap="square">
            <a:spAutoFit/>
          </a:bodyPr>
          <a:lstStyle/>
          <a:p>
            <a:r>
              <a:rPr lang="en-US" sz="1600" u="none" dirty="0">
                <a:solidFill>
                  <a:srgbClr val="000000"/>
                </a:solidFill>
                <a:latin typeface="Arial" panose="020B0604020202020204" pitchFamily="34" charset="0"/>
              </a:rPr>
              <a:t>In </a:t>
            </a:r>
            <a:r>
              <a:rPr lang="en-US" sz="1600" b="1" u="none" dirty="0">
                <a:solidFill>
                  <a:srgbClr val="000000"/>
                </a:solidFill>
                <a:latin typeface="Arial" panose="020B0604020202020204" pitchFamily="34" charset="0"/>
              </a:rPr>
              <a:t>Part I</a:t>
            </a:r>
            <a:r>
              <a:rPr lang="en-US" sz="1600" u="none" dirty="0">
                <a:solidFill>
                  <a:srgbClr val="000000"/>
                </a:solidFill>
                <a:latin typeface="Arial" panose="020B0604020202020204" pitchFamily="34" charset="0"/>
              </a:rPr>
              <a:t>, list sequentially, by year of entry into the graduate program, all trainees who have been </a:t>
            </a:r>
            <a:r>
              <a:rPr lang="en-US" sz="1600" b="1" u="none" dirty="0">
                <a:solidFill>
                  <a:srgbClr val="0070C0"/>
                </a:solidFill>
                <a:latin typeface="Arial" panose="020B0604020202020204" pitchFamily="34" charset="0"/>
              </a:rPr>
              <a:t>supported by this grant at any time during the last 15 grant years</a:t>
            </a:r>
            <a:r>
              <a:rPr lang="en-US" sz="1600" u="none" dirty="0">
                <a:solidFill>
                  <a:srgbClr val="000000"/>
                </a:solidFill>
                <a:latin typeface="Arial" panose="020B0604020202020204" pitchFamily="34" charset="0"/>
              </a:rPr>
              <a:t>, including those who did not complete the training program for any reason. If the grant has been active for less than 15 years, list all trainees to date. </a:t>
            </a:r>
            <a:endParaRPr lang="en-US" sz="1600" dirty="0"/>
          </a:p>
        </p:txBody>
      </p:sp>
      <p:sp>
        <p:nvSpPr>
          <p:cNvPr id="6" name="Rectangle 5"/>
          <p:cNvSpPr/>
          <p:nvPr/>
        </p:nvSpPr>
        <p:spPr>
          <a:xfrm>
            <a:off x="6336259" y="962874"/>
            <a:ext cx="2274341" cy="307777"/>
          </a:xfrm>
          <a:prstGeom prst="rect">
            <a:avLst/>
          </a:prstGeom>
        </p:spPr>
        <p:txBody>
          <a:bodyPr wrap="none">
            <a:spAutoFit/>
          </a:bodyPr>
          <a:lstStyle/>
          <a:p>
            <a:r>
              <a:rPr lang="en-US" dirty="0"/>
              <a:t>(Renewals/Revision ONLY)</a:t>
            </a:r>
          </a:p>
        </p:txBody>
      </p:sp>
      <p:sp>
        <p:nvSpPr>
          <p:cNvPr id="5" name="TextBox 4"/>
          <p:cNvSpPr txBox="1"/>
          <p:nvPr/>
        </p:nvSpPr>
        <p:spPr>
          <a:xfrm>
            <a:off x="8432470" y="6212114"/>
            <a:ext cx="493816" cy="369332"/>
          </a:xfrm>
          <a:prstGeom prst="rect">
            <a:avLst/>
          </a:prstGeom>
          <a:noFill/>
        </p:spPr>
        <p:txBody>
          <a:bodyPr wrap="square" rtlCol="0">
            <a:spAutoFit/>
          </a:bodyPr>
          <a:lstStyle/>
          <a:p>
            <a:r>
              <a:rPr lang="en-US" dirty="0" smtClean="0"/>
              <a:t>84</a:t>
            </a:r>
            <a:endParaRPr lang="en-US" dirty="0"/>
          </a:p>
        </p:txBody>
      </p:sp>
    </p:spTree>
    <p:extLst>
      <p:ext uri="{BB962C8B-B14F-4D97-AF65-F5344CB8AC3E}">
        <p14:creationId xmlns:p14="http://schemas.microsoft.com/office/powerpoint/2010/main" val="132095174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274638"/>
            <a:ext cx="8686800" cy="1143000"/>
          </a:xfrm>
        </p:spPr>
        <p:txBody>
          <a:bodyPr>
            <a:normAutofit/>
          </a:bodyPr>
          <a:lstStyle/>
          <a:p>
            <a:r>
              <a:rPr lang="en-US" sz="3600" b="1" dirty="0"/>
              <a:t>Table 8 - Program Outcomes</a:t>
            </a:r>
            <a:endParaRPr lang="en-US" sz="3600" b="1" dirty="0" smtClean="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637" t="5555" r="2778" b="63947"/>
          <a:stretch/>
        </p:blipFill>
        <p:spPr>
          <a:xfrm>
            <a:off x="304800" y="1270650"/>
            <a:ext cx="8305800" cy="2200441"/>
          </a:xfrm>
          <a:prstGeom prst="rect">
            <a:avLst/>
          </a:prstGeom>
        </p:spPr>
      </p:pic>
      <p:sp>
        <p:nvSpPr>
          <p:cNvPr id="4" name="Rectangle 3"/>
          <p:cNvSpPr/>
          <p:nvPr/>
        </p:nvSpPr>
        <p:spPr>
          <a:xfrm>
            <a:off x="381000" y="3471092"/>
            <a:ext cx="8051470" cy="1169551"/>
          </a:xfrm>
          <a:prstGeom prst="rect">
            <a:avLst/>
          </a:prstGeom>
        </p:spPr>
        <p:txBody>
          <a:bodyPr wrap="square">
            <a:spAutoFit/>
          </a:bodyPr>
          <a:lstStyle/>
          <a:p>
            <a:r>
              <a:rPr lang="en-US" u="none" dirty="0" smtClean="0">
                <a:solidFill>
                  <a:srgbClr val="000000"/>
                </a:solidFill>
                <a:latin typeface="Arial" panose="020B0604020202020204" pitchFamily="34" charset="0"/>
              </a:rPr>
              <a:t>In </a:t>
            </a:r>
            <a:r>
              <a:rPr lang="en-US" b="1" u="none" dirty="0">
                <a:solidFill>
                  <a:srgbClr val="000000"/>
                </a:solidFill>
                <a:latin typeface="Arial" panose="020B0604020202020204" pitchFamily="34" charset="0"/>
              </a:rPr>
              <a:t>Part II</a:t>
            </a:r>
            <a:r>
              <a:rPr lang="en-US" u="none" dirty="0">
                <a:solidFill>
                  <a:srgbClr val="000000"/>
                </a:solidFill>
                <a:latin typeface="Arial" panose="020B0604020202020204" pitchFamily="34" charset="0"/>
              </a:rPr>
              <a:t>, list any </a:t>
            </a:r>
            <a:r>
              <a:rPr lang="en-US" b="1" u="none" dirty="0">
                <a:solidFill>
                  <a:srgbClr val="000000"/>
                </a:solidFill>
                <a:latin typeface="Arial" panose="020B0604020202020204" pitchFamily="34" charset="0"/>
              </a:rPr>
              <a:t>current </a:t>
            </a:r>
            <a:r>
              <a:rPr lang="en-US" u="none" dirty="0">
                <a:solidFill>
                  <a:srgbClr val="000000"/>
                </a:solidFill>
                <a:latin typeface="Arial" panose="020B0604020202020204" pitchFamily="34" charset="0"/>
              </a:rPr>
              <a:t>graduate students </a:t>
            </a:r>
            <a:r>
              <a:rPr lang="en-US" b="1" u="none" dirty="0">
                <a:solidFill>
                  <a:srgbClr val="0070C0"/>
                </a:solidFill>
                <a:latin typeface="Arial" panose="020B0604020202020204" pitchFamily="34" charset="0"/>
              </a:rPr>
              <a:t>clearly associated with this grant who have been supported by NIH and other HHS funds but not by this grant</a:t>
            </a:r>
            <a:r>
              <a:rPr lang="en-US" u="none" dirty="0">
                <a:solidFill>
                  <a:srgbClr val="000000"/>
                </a:solidFill>
                <a:latin typeface="Arial" panose="020B0604020202020204" pitchFamily="34" charset="0"/>
              </a:rPr>
              <a:t>, and provide the information described in Part I, items 1-8, above, for each student. “Clearly associated” students are those with a training experience identical to those appointed to this grant, but who are supported by other NIH or HHS awards (e.g., fellowships or research grants). </a:t>
            </a:r>
            <a:endParaRPr lang="en-US" dirty="0"/>
          </a:p>
        </p:txBody>
      </p:sp>
      <p:sp>
        <p:nvSpPr>
          <p:cNvPr id="6" name="Rectangle 5"/>
          <p:cNvSpPr/>
          <p:nvPr/>
        </p:nvSpPr>
        <p:spPr>
          <a:xfrm>
            <a:off x="6336259" y="962874"/>
            <a:ext cx="2274341" cy="307777"/>
          </a:xfrm>
          <a:prstGeom prst="rect">
            <a:avLst/>
          </a:prstGeom>
        </p:spPr>
        <p:txBody>
          <a:bodyPr wrap="none">
            <a:spAutoFit/>
          </a:bodyPr>
          <a:lstStyle/>
          <a:p>
            <a:r>
              <a:rPr lang="en-US" dirty="0"/>
              <a:t>(Renewals/Revision ONLY)</a:t>
            </a:r>
          </a:p>
        </p:txBody>
      </p:sp>
      <p:sp>
        <p:nvSpPr>
          <p:cNvPr id="5" name="TextBox 4"/>
          <p:cNvSpPr txBox="1"/>
          <p:nvPr/>
        </p:nvSpPr>
        <p:spPr>
          <a:xfrm>
            <a:off x="8432470" y="6386286"/>
            <a:ext cx="566387" cy="369332"/>
          </a:xfrm>
          <a:prstGeom prst="rect">
            <a:avLst/>
          </a:prstGeom>
          <a:noFill/>
        </p:spPr>
        <p:txBody>
          <a:bodyPr wrap="square" rtlCol="0">
            <a:spAutoFit/>
          </a:bodyPr>
          <a:lstStyle/>
          <a:p>
            <a:r>
              <a:rPr lang="en-US" dirty="0" smtClean="0"/>
              <a:t>85</a:t>
            </a:r>
            <a:endParaRPr lang="en-US" dirty="0"/>
          </a:p>
        </p:txBody>
      </p:sp>
    </p:spTree>
    <p:extLst>
      <p:ext uri="{BB962C8B-B14F-4D97-AF65-F5344CB8AC3E}">
        <p14:creationId xmlns:p14="http://schemas.microsoft.com/office/powerpoint/2010/main" val="176339533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274638"/>
            <a:ext cx="8686800" cy="681326"/>
          </a:xfrm>
        </p:spPr>
        <p:txBody>
          <a:bodyPr>
            <a:normAutofit/>
          </a:bodyPr>
          <a:lstStyle/>
          <a:p>
            <a:r>
              <a:rPr lang="en-US" sz="3600" b="1" dirty="0"/>
              <a:t>Table 8 - Program Outcomes</a:t>
            </a:r>
            <a:endParaRPr lang="en-US" sz="3600" b="1" dirty="0" smtClean="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637" t="37163" r="2778" b="27281"/>
          <a:stretch/>
        </p:blipFill>
        <p:spPr>
          <a:xfrm>
            <a:off x="293914" y="955964"/>
            <a:ext cx="8305800" cy="2119745"/>
          </a:xfrm>
          <a:prstGeom prst="rect">
            <a:avLst/>
          </a:prstGeom>
        </p:spPr>
      </p:pic>
      <p:sp>
        <p:nvSpPr>
          <p:cNvPr id="4" name="Rectangle 3"/>
          <p:cNvSpPr/>
          <p:nvPr/>
        </p:nvSpPr>
        <p:spPr>
          <a:xfrm>
            <a:off x="374073" y="3148446"/>
            <a:ext cx="8225641" cy="2739211"/>
          </a:xfrm>
          <a:prstGeom prst="rect">
            <a:avLst/>
          </a:prstGeom>
        </p:spPr>
        <p:txBody>
          <a:bodyPr wrap="square">
            <a:spAutoFit/>
          </a:bodyPr>
          <a:lstStyle/>
          <a:p>
            <a:r>
              <a:rPr lang="en-US" u="none" dirty="0">
                <a:solidFill>
                  <a:srgbClr val="000000"/>
                </a:solidFill>
                <a:latin typeface="Arial" panose="020B0604020202020204" pitchFamily="34" charset="0"/>
              </a:rPr>
              <a:t>In </a:t>
            </a:r>
            <a:r>
              <a:rPr lang="en-US" b="1" u="none" dirty="0">
                <a:solidFill>
                  <a:srgbClr val="000000"/>
                </a:solidFill>
                <a:latin typeface="Arial" panose="020B0604020202020204" pitchFamily="34" charset="0"/>
              </a:rPr>
              <a:t>Part III </a:t>
            </a:r>
            <a:r>
              <a:rPr lang="en-US" u="none" dirty="0">
                <a:solidFill>
                  <a:srgbClr val="000000"/>
                </a:solidFill>
                <a:latin typeface="Arial" panose="020B0604020202020204" pitchFamily="34" charset="0"/>
              </a:rPr>
              <a:t>(</a:t>
            </a:r>
            <a:r>
              <a:rPr lang="en-US" b="1" u="none" dirty="0">
                <a:solidFill>
                  <a:srgbClr val="000000"/>
                </a:solidFill>
                <a:latin typeface="Arial" panose="020B0604020202020204" pitchFamily="34" charset="0"/>
              </a:rPr>
              <a:t>only for new applications and postdoctoral renewal/revision applications requesting an expansion to </a:t>
            </a:r>
            <a:r>
              <a:rPr lang="en-US" b="1" u="none" dirty="0" err="1">
                <a:solidFill>
                  <a:srgbClr val="000000"/>
                </a:solidFill>
                <a:latin typeface="Arial" panose="020B0604020202020204" pitchFamily="34" charset="0"/>
              </a:rPr>
              <a:t>predoctoral</a:t>
            </a:r>
            <a:r>
              <a:rPr lang="en-US" b="1" u="none" dirty="0">
                <a:solidFill>
                  <a:srgbClr val="000000"/>
                </a:solidFill>
                <a:latin typeface="Arial" panose="020B0604020202020204" pitchFamily="34" charset="0"/>
              </a:rPr>
              <a:t> support)</a:t>
            </a:r>
            <a:r>
              <a:rPr lang="en-US" u="none" dirty="0">
                <a:solidFill>
                  <a:srgbClr val="000000"/>
                </a:solidFill>
                <a:latin typeface="Arial" panose="020B0604020202020204" pitchFamily="34" charset="0"/>
              </a:rPr>
              <a:t>, list sequentially all students </a:t>
            </a:r>
            <a:r>
              <a:rPr lang="en-US" b="1" u="none" dirty="0">
                <a:solidFill>
                  <a:srgbClr val="000000"/>
                </a:solidFill>
                <a:latin typeface="Arial" panose="020B0604020202020204" pitchFamily="34" charset="0"/>
              </a:rPr>
              <a:t>graduating </a:t>
            </a:r>
            <a:r>
              <a:rPr lang="en-US" u="none" dirty="0">
                <a:solidFill>
                  <a:srgbClr val="000000"/>
                </a:solidFill>
                <a:latin typeface="Arial" panose="020B0604020202020204" pitchFamily="34" charset="0"/>
              </a:rPr>
              <a:t>from the proposed program in the last five years who would have been eligible for appointment, if an NIH or other HHS training or related award were available (in most cases, these will be U.S. citizens or permanent residents). For each student, provide the information described in Part I, items 1-3 and 5-8, above. </a:t>
            </a:r>
          </a:p>
          <a:p>
            <a:endParaRPr lang="en-US" b="1" u="none" dirty="0" smtClean="0">
              <a:solidFill>
                <a:srgbClr val="000000"/>
              </a:solidFill>
              <a:latin typeface="Arial" panose="020B0604020202020204" pitchFamily="34" charset="0"/>
            </a:endParaRPr>
          </a:p>
          <a:p>
            <a:r>
              <a:rPr lang="en-US" sz="1400" b="1" u="none" dirty="0" smtClean="0">
                <a:solidFill>
                  <a:srgbClr val="000000"/>
                </a:solidFill>
                <a:latin typeface="Arial" panose="020B0604020202020204" pitchFamily="34" charset="0"/>
              </a:rPr>
              <a:t>Summarize </a:t>
            </a:r>
            <a:r>
              <a:rPr lang="en-US" sz="1400" b="1" u="none" dirty="0">
                <a:solidFill>
                  <a:srgbClr val="000000"/>
                </a:solidFill>
                <a:latin typeface="Arial" panose="020B0604020202020204" pitchFamily="34" charset="0"/>
              </a:rPr>
              <a:t>the data from Parts I-III (as applicable) in the Research Training Program Plan, either in the </a:t>
            </a:r>
            <a:r>
              <a:rPr lang="en-US" sz="1400" b="1" u="none" dirty="0">
                <a:solidFill>
                  <a:srgbClr val="0000FF"/>
                </a:solidFill>
                <a:latin typeface="Arial" panose="020B0604020202020204" pitchFamily="34" charset="0"/>
              </a:rPr>
              <a:t>Program Plan Section or the Progress Report Section</a:t>
            </a:r>
            <a:r>
              <a:rPr lang="en-US" sz="1400" b="1" u="none" dirty="0">
                <a:solidFill>
                  <a:srgbClr val="000000"/>
                </a:solidFill>
                <a:latin typeface="Arial" panose="020B0604020202020204" pitchFamily="34" charset="0"/>
              </a:rPr>
              <a:t>, as appropriate. </a:t>
            </a:r>
            <a:endParaRPr lang="en-US" sz="1400" dirty="0"/>
          </a:p>
        </p:txBody>
      </p:sp>
      <p:sp>
        <p:nvSpPr>
          <p:cNvPr id="5" name="TextBox 4"/>
          <p:cNvSpPr txBox="1"/>
          <p:nvPr/>
        </p:nvSpPr>
        <p:spPr>
          <a:xfrm>
            <a:off x="8461830" y="6400800"/>
            <a:ext cx="566056" cy="369332"/>
          </a:xfrm>
          <a:prstGeom prst="rect">
            <a:avLst/>
          </a:prstGeom>
          <a:noFill/>
        </p:spPr>
        <p:txBody>
          <a:bodyPr wrap="square" rtlCol="0">
            <a:spAutoFit/>
          </a:bodyPr>
          <a:lstStyle/>
          <a:p>
            <a:r>
              <a:rPr lang="en-US" dirty="0" smtClean="0"/>
              <a:t>86</a:t>
            </a:r>
            <a:endParaRPr lang="en-US" dirty="0"/>
          </a:p>
        </p:txBody>
      </p:sp>
    </p:spTree>
    <p:extLst>
      <p:ext uri="{BB962C8B-B14F-4D97-AF65-F5344CB8AC3E}">
        <p14:creationId xmlns:p14="http://schemas.microsoft.com/office/powerpoint/2010/main" val="120287347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114300"/>
            <a:ext cx="8229600" cy="914400"/>
          </a:xfrm>
        </p:spPr>
        <p:txBody>
          <a:bodyPr>
            <a:normAutofit/>
          </a:bodyPr>
          <a:lstStyle/>
          <a:p>
            <a:r>
              <a:rPr lang="en-US" sz="3600" b="1" dirty="0"/>
              <a:t>Table 8 - Program Outcomes</a:t>
            </a:r>
            <a:endParaRPr lang="en-US" sz="3600" b="1" dirty="0" smtClean="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637" t="71608" r="2778" b="12222"/>
          <a:stretch/>
        </p:blipFill>
        <p:spPr>
          <a:xfrm>
            <a:off x="261257" y="872836"/>
            <a:ext cx="8305800" cy="1059873"/>
          </a:xfrm>
          <a:prstGeom prst="rect">
            <a:avLst/>
          </a:prstGeom>
        </p:spPr>
      </p:pic>
      <p:sp>
        <p:nvSpPr>
          <p:cNvPr id="3" name="Rectangle 2"/>
          <p:cNvSpPr/>
          <p:nvPr/>
        </p:nvSpPr>
        <p:spPr>
          <a:xfrm>
            <a:off x="261257" y="1932709"/>
            <a:ext cx="8612579" cy="3108543"/>
          </a:xfrm>
          <a:prstGeom prst="rect">
            <a:avLst/>
          </a:prstGeom>
        </p:spPr>
        <p:txBody>
          <a:bodyPr wrap="square">
            <a:spAutoFit/>
          </a:bodyPr>
          <a:lstStyle/>
          <a:p>
            <a:r>
              <a:rPr lang="en-US" sz="1500" b="1" u="none" dirty="0" smtClean="0">
                <a:solidFill>
                  <a:srgbClr val="0070C0"/>
                </a:solidFill>
                <a:latin typeface="Arial" panose="020B0604020202020204" pitchFamily="34" charset="0"/>
              </a:rPr>
              <a:t>Programs </a:t>
            </a:r>
            <a:r>
              <a:rPr lang="en-US" sz="1500" b="1" u="none" dirty="0">
                <a:solidFill>
                  <a:srgbClr val="0070C0"/>
                </a:solidFill>
                <a:latin typeface="Arial" panose="020B0604020202020204" pitchFamily="34" charset="0"/>
              </a:rPr>
              <a:t>that have not received support for at least 10 years should not include the first section of the table the (i.e., the percentage of trainees completing their degrees within 10 years). </a:t>
            </a:r>
            <a:endParaRPr lang="en-US" sz="1500" b="1" u="none" dirty="0" smtClean="0">
              <a:solidFill>
                <a:srgbClr val="0070C0"/>
              </a:solidFill>
              <a:latin typeface="Arial" panose="020B0604020202020204" pitchFamily="34" charset="0"/>
            </a:endParaRPr>
          </a:p>
          <a:p>
            <a:endParaRPr lang="en-US" sz="800" b="1" u="none" dirty="0">
              <a:solidFill>
                <a:srgbClr val="0070C0"/>
              </a:solidFill>
              <a:latin typeface="Arial" panose="020B0604020202020204" pitchFamily="34" charset="0"/>
            </a:endParaRPr>
          </a:p>
          <a:p>
            <a:r>
              <a:rPr lang="en-US" sz="1500" b="1" u="none" dirty="0" smtClean="0">
                <a:solidFill>
                  <a:srgbClr val="0070C0"/>
                </a:solidFill>
                <a:latin typeface="Arial" panose="020B0604020202020204" pitchFamily="34" charset="0"/>
              </a:rPr>
              <a:t>New </a:t>
            </a:r>
            <a:r>
              <a:rPr lang="en-US" sz="1500" b="1" u="none" dirty="0">
                <a:solidFill>
                  <a:srgbClr val="0070C0"/>
                </a:solidFill>
                <a:latin typeface="Arial" panose="020B0604020202020204" pitchFamily="34" charset="0"/>
              </a:rPr>
              <a:t>programs that have not yet had any trainees complete the PhD should not include this table at all. </a:t>
            </a:r>
          </a:p>
          <a:p>
            <a:endParaRPr lang="en-US" sz="800" u="none" dirty="0" smtClean="0">
              <a:solidFill>
                <a:srgbClr val="000000"/>
              </a:solidFill>
              <a:latin typeface="Arial" panose="020B0604020202020204" pitchFamily="34" charset="0"/>
            </a:endParaRPr>
          </a:p>
          <a:p>
            <a:r>
              <a:rPr lang="en-US" sz="1500" u="none" dirty="0" smtClean="0">
                <a:solidFill>
                  <a:srgbClr val="000000"/>
                </a:solidFill>
                <a:latin typeface="Arial" panose="020B0604020202020204" pitchFamily="34" charset="0"/>
              </a:rPr>
              <a:t>In </a:t>
            </a:r>
            <a:r>
              <a:rPr lang="en-US" sz="1500" u="none" dirty="0">
                <a:solidFill>
                  <a:srgbClr val="000000"/>
                </a:solidFill>
                <a:latin typeface="Arial" panose="020B0604020202020204" pitchFamily="34" charset="0"/>
              </a:rPr>
              <a:t>calculating these program statistics, students leaving graduate school to transfer to medical school or other doctoral-level professional programs should be counted as part of the entering pool, but not as having earned a PhD-equivalent degree. </a:t>
            </a:r>
            <a:endParaRPr lang="en-US" sz="1500" u="none" dirty="0" smtClean="0">
              <a:solidFill>
                <a:srgbClr val="000000"/>
              </a:solidFill>
              <a:latin typeface="Arial" panose="020B0604020202020204" pitchFamily="34" charset="0"/>
            </a:endParaRPr>
          </a:p>
          <a:p>
            <a:endParaRPr lang="en-US" sz="800" u="none" dirty="0">
              <a:solidFill>
                <a:srgbClr val="000000"/>
              </a:solidFill>
              <a:latin typeface="Arial" panose="020B0604020202020204" pitchFamily="34" charset="0"/>
            </a:endParaRPr>
          </a:p>
          <a:p>
            <a:r>
              <a:rPr lang="en-US" sz="1500" u="none" dirty="0" smtClean="0">
                <a:solidFill>
                  <a:srgbClr val="000000"/>
                </a:solidFill>
                <a:latin typeface="Arial" panose="020B0604020202020204" pitchFamily="34" charset="0"/>
              </a:rPr>
              <a:t>Individuals </a:t>
            </a:r>
            <a:r>
              <a:rPr lang="en-US" sz="1500" u="none" dirty="0">
                <a:solidFill>
                  <a:srgbClr val="000000"/>
                </a:solidFill>
                <a:latin typeface="Arial" panose="020B0604020202020204" pitchFamily="34" charset="0"/>
              </a:rPr>
              <a:t>transferring to or from PhD programs in similar fields at other institutions should be excluded from both the entering and graduating cohorts in calculating completion and time to degree. </a:t>
            </a:r>
          </a:p>
        </p:txBody>
      </p:sp>
      <p:sp>
        <p:nvSpPr>
          <p:cNvPr id="4" name="Rectangle 3"/>
          <p:cNvSpPr/>
          <p:nvPr/>
        </p:nvSpPr>
        <p:spPr>
          <a:xfrm>
            <a:off x="261257" y="5009418"/>
            <a:ext cx="8441418" cy="784830"/>
          </a:xfrm>
          <a:prstGeom prst="rect">
            <a:avLst/>
          </a:prstGeom>
        </p:spPr>
        <p:txBody>
          <a:bodyPr wrap="square">
            <a:spAutoFit/>
          </a:bodyPr>
          <a:lstStyle/>
          <a:p>
            <a:r>
              <a:rPr lang="en-US" sz="1500" u="none" dirty="0">
                <a:solidFill>
                  <a:srgbClr val="000000"/>
                </a:solidFill>
                <a:latin typeface="Arial" panose="020B0604020202020204" pitchFamily="34" charset="0"/>
              </a:rPr>
              <a:t>For RPPRs, </a:t>
            </a:r>
            <a:r>
              <a:rPr lang="en-US" sz="1500" b="1" u="none" dirty="0">
                <a:solidFill>
                  <a:srgbClr val="0070C0"/>
                </a:solidFill>
                <a:latin typeface="Arial" panose="020B0604020202020204" pitchFamily="34" charset="0"/>
              </a:rPr>
              <a:t>summarize these data in the Accomplishments Section</a:t>
            </a:r>
            <a:r>
              <a:rPr lang="en-US" sz="1500" u="none" dirty="0">
                <a:solidFill>
                  <a:srgbClr val="000000"/>
                </a:solidFill>
                <a:latin typeface="Arial" panose="020B0604020202020204" pitchFamily="34" charset="0"/>
              </a:rPr>
              <a:t>, in responding to the question, “What opportunities for training and professional development has the project provided?” </a:t>
            </a:r>
            <a:endParaRPr lang="en-US" sz="1500" dirty="0"/>
          </a:p>
        </p:txBody>
      </p:sp>
      <p:sp>
        <p:nvSpPr>
          <p:cNvPr id="6" name="TextBox 5"/>
          <p:cNvSpPr txBox="1"/>
          <p:nvPr/>
        </p:nvSpPr>
        <p:spPr>
          <a:xfrm>
            <a:off x="8360228" y="6270171"/>
            <a:ext cx="513607" cy="369332"/>
          </a:xfrm>
          <a:prstGeom prst="rect">
            <a:avLst/>
          </a:prstGeom>
          <a:noFill/>
        </p:spPr>
        <p:txBody>
          <a:bodyPr wrap="square" rtlCol="0">
            <a:spAutoFit/>
          </a:bodyPr>
          <a:lstStyle/>
          <a:p>
            <a:r>
              <a:rPr lang="en-US" dirty="0" smtClean="0"/>
              <a:t>87</a:t>
            </a:r>
            <a:endParaRPr lang="en-US" dirty="0"/>
          </a:p>
        </p:txBody>
      </p:sp>
    </p:spTree>
    <p:extLst>
      <p:ext uri="{BB962C8B-B14F-4D97-AF65-F5344CB8AC3E}">
        <p14:creationId xmlns:p14="http://schemas.microsoft.com/office/powerpoint/2010/main" val="328433646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76201" y="85725"/>
            <a:ext cx="9067800" cy="1143000"/>
          </a:xfrm>
        </p:spPr>
        <p:txBody>
          <a:bodyPr>
            <a:normAutofit/>
          </a:bodyPr>
          <a:lstStyle/>
          <a:p>
            <a:pPr eaLnBrk="1" hangingPunct="1"/>
            <a:r>
              <a:rPr lang="en-US" sz="3200" dirty="0" smtClean="0">
                <a:ea typeface="ＭＳ Ｐゴシック" pitchFamily="1" charset="-128"/>
              </a:rPr>
              <a:t>   </a:t>
            </a:r>
            <a:r>
              <a:rPr lang="en-US" sz="3600" b="1" dirty="0" smtClean="0">
                <a:ea typeface="ＭＳ Ｐゴシック" pitchFamily="1" charset="-128"/>
              </a:rPr>
              <a:t>SF 424 Training Instructions, T. 420</a:t>
            </a:r>
          </a:p>
        </p:txBody>
      </p:sp>
      <p:sp>
        <p:nvSpPr>
          <p:cNvPr id="79875" name="Rectangle 3"/>
          <p:cNvSpPr>
            <a:spLocks noGrp="1" noChangeArrowheads="1"/>
          </p:cNvSpPr>
          <p:nvPr>
            <p:ph idx="4294967295"/>
          </p:nvPr>
        </p:nvSpPr>
        <p:spPr>
          <a:xfrm>
            <a:off x="582613" y="1049338"/>
            <a:ext cx="8561387" cy="5199062"/>
          </a:xfrm>
        </p:spPr>
        <p:txBody>
          <a:bodyPr>
            <a:normAutofit/>
          </a:bodyPr>
          <a:lstStyle/>
          <a:p>
            <a:pPr marL="514350" indent="-514350" eaLnBrk="1" hangingPunct="1">
              <a:buFont typeface="Wingdings" pitchFamily="2" charset="2"/>
              <a:buAutoNum type="arabicPeriod" startAt="2"/>
            </a:pPr>
            <a:r>
              <a:rPr lang="en-US" sz="2800" b="1" dirty="0" smtClean="0">
                <a:ea typeface="ＭＳ Ｐゴシック" pitchFamily="1" charset="-128"/>
              </a:rPr>
              <a:t>Program Plan </a:t>
            </a:r>
          </a:p>
          <a:p>
            <a:pPr marL="0" indent="0" eaLnBrk="1" hangingPunct="1">
              <a:buNone/>
            </a:pPr>
            <a:r>
              <a:rPr lang="en-US" sz="2400" b="1" dirty="0" smtClean="0">
                <a:ea typeface="ＭＳ Ｐゴシック" pitchFamily="1" charset="-128"/>
              </a:rPr>
              <a:t>C.  Recruitment and Retention Plan to Enhance Diversity </a:t>
            </a:r>
            <a:r>
              <a:rPr lang="en-US" sz="2400" dirty="0" smtClean="0">
                <a:ea typeface="ＭＳ Ｐゴシック" pitchFamily="1" charset="-128"/>
              </a:rPr>
              <a:t>– within the 25 page limit</a:t>
            </a:r>
          </a:p>
          <a:p>
            <a:pPr lvl="1" eaLnBrk="1" hangingPunct="1">
              <a:buClr>
                <a:schemeClr val="tx1">
                  <a:lumMod val="95000"/>
                  <a:lumOff val="5000"/>
                </a:schemeClr>
              </a:buClr>
              <a:buSzTx/>
              <a:buFont typeface="Arial" panose="020B0604020202020204" pitchFamily="34" charset="0"/>
              <a:buChar char="•"/>
            </a:pPr>
            <a:r>
              <a:rPr lang="en-US" sz="2000" dirty="0" smtClean="0">
                <a:ea typeface="ＭＳ Ｐゴシック" pitchFamily="1" charset="-128"/>
              </a:rPr>
              <a:t>Required for all training grant activity codes </a:t>
            </a:r>
            <a:r>
              <a:rPr lang="en-US" sz="2000" u="sng" dirty="0" smtClean="0">
                <a:ea typeface="ＭＳ Ｐゴシック" pitchFamily="1" charset="-128"/>
              </a:rPr>
              <a:t>except</a:t>
            </a:r>
            <a:r>
              <a:rPr lang="en-US" sz="2000" dirty="0" smtClean="0">
                <a:ea typeface="ＭＳ Ｐゴシック" pitchFamily="1" charset="-128"/>
              </a:rPr>
              <a:t> T34, T36, U2R and all D-series activity codes</a:t>
            </a:r>
          </a:p>
          <a:p>
            <a:pPr lvl="1">
              <a:lnSpc>
                <a:spcPct val="90000"/>
              </a:lnSpc>
              <a:buClr>
                <a:schemeClr val="tx1">
                  <a:lumMod val="95000"/>
                  <a:lumOff val="5000"/>
                </a:schemeClr>
              </a:buClr>
              <a:buFont typeface="Arial" panose="020B0604020202020204" pitchFamily="34" charset="0"/>
              <a:buChar char="•"/>
            </a:pPr>
            <a:r>
              <a:rPr lang="en-US" sz="2000" dirty="0" smtClean="0">
                <a:ea typeface="ＭＳ Ｐゴシック" pitchFamily="1" charset="-128"/>
              </a:rPr>
              <a:t>In </a:t>
            </a:r>
            <a:r>
              <a:rPr lang="en-US" sz="2000" dirty="0">
                <a:ea typeface="ＭＳ Ｐゴシック" pitchFamily="1" charset="-128"/>
              </a:rPr>
              <a:t>order to recruit most talented researchers from all groups </a:t>
            </a:r>
            <a:r>
              <a:rPr lang="en-US" sz="2000" dirty="0" smtClean="0">
                <a:ea typeface="ＭＳ Ｐゴシック" pitchFamily="1" charset="-128"/>
              </a:rPr>
              <a:t>and:</a:t>
            </a:r>
            <a:endParaRPr lang="en-US" sz="2000" dirty="0">
              <a:ea typeface="ＭＳ Ｐゴシック" pitchFamily="1" charset="-128"/>
            </a:endParaRPr>
          </a:p>
          <a:p>
            <a:pPr lvl="2">
              <a:lnSpc>
                <a:spcPct val="90000"/>
              </a:lnSpc>
              <a:buClr>
                <a:schemeClr val="tx1">
                  <a:lumMod val="95000"/>
                  <a:lumOff val="5000"/>
                </a:schemeClr>
              </a:buClr>
            </a:pPr>
            <a:r>
              <a:rPr lang="en-US" sz="2000" dirty="0">
                <a:ea typeface="ＭＳ Ｐゴシック" pitchFamily="1" charset="-128"/>
              </a:rPr>
              <a:t>Improve quality of educational and training environment</a:t>
            </a:r>
          </a:p>
          <a:p>
            <a:pPr lvl="2">
              <a:lnSpc>
                <a:spcPct val="90000"/>
              </a:lnSpc>
              <a:buClr>
                <a:schemeClr val="tx1">
                  <a:lumMod val="95000"/>
                  <a:lumOff val="5000"/>
                </a:schemeClr>
              </a:buClr>
            </a:pPr>
            <a:r>
              <a:rPr lang="en-US" sz="2000" dirty="0">
                <a:ea typeface="ＭＳ Ｐゴシック" pitchFamily="1" charset="-128"/>
              </a:rPr>
              <a:t>Balance, broaden the perspective in setting research priorities</a:t>
            </a:r>
          </a:p>
          <a:p>
            <a:pPr lvl="2">
              <a:lnSpc>
                <a:spcPct val="90000"/>
              </a:lnSpc>
              <a:buClr>
                <a:schemeClr val="tx1">
                  <a:lumMod val="95000"/>
                  <a:lumOff val="5000"/>
                </a:schemeClr>
              </a:buClr>
            </a:pPr>
            <a:r>
              <a:rPr lang="en-US" sz="2000" dirty="0">
                <a:ea typeface="ＭＳ Ｐゴシック" pitchFamily="1" charset="-128"/>
              </a:rPr>
              <a:t>Improve the ability to recruit subjects from diverse backgrounds into clinical research protocols</a:t>
            </a:r>
          </a:p>
          <a:p>
            <a:pPr lvl="2">
              <a:lnSpc>
                <a:spcPct val="90000"/>
              </a:lnSpc>
              <a:buClr>
                <a:schemeClr val="tx1">
                  <a:lumMod val="95000"/>
                  <a:lumOff val="5000"/>
                </a:schemeClr>
              </a:buClr>
            </a:pPr>
            <a:r>
              <a:rPr lang="en-US" sz="2000" dirty="0">
                <a:ea typeface="ＭＳ Ｐゴシック" pitchFamily="1" charset="-128"/>
              </a:rPr>
              <a:t>Improve the Nation’</a:t>
            </a:r>
            <a:r>
              <a:rPr lang="en-US" altLang="ja-JP" sz="2000" dirty="0">
                <a:ea typeface="ＭＳ Ｐゴシック" pitchFamily="1" charset="-128"/>
              </a:rPr>
              <a:t>s capacity to address and eliminate health disparities</a:t>
            </a:r>
          </a:p>
          <a:p>
            <a:pPr lvl="1" eaLnBrk="1" hangingPunct="1">
              <a:buClr>
                <a:schemeClr val="tx1">
                  <a:lumMod val="95000"/>
                  <a:lumOff val="5000"/>
                </a:schemeClr>
              </a:buClr>
              <a:buSzTx/>
              <a:buFont typeface="Arial" panose="020B0604020202020204" pitchFamily="34" charset="0"/>
              <a:buChar char="•"/>
            </a:pPr>
            <a:endParaRPr lang="en-US" sz="2000" dirty="0" smtClean="0">
              <a:ea typeface="ＭＳ Ｐゴシック" pitchFamily="1" charset="-128"/>
            </a:endParaRPr>
          </a:p>
          <a:p>
            <a:pPr eaLnBrk="1" hangingPunct="1">
              <a:buFont typeface="Wingdings" pitchFamily="2" charset="2"/>
              <a:buNone/>
            </a:pPr>
            <a:endParaRPr lang="en-US" dirty="0" smtClean="0">
              <a:ea typeface="ＭＳ Ｐゴシック" pitchFamily="1" charset="-128"/>
            </a:endParaRP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88</a:t>
            </a:fld>
            <a:endParaRPr lang="en-US">
              <a:solidFill>
                <a:srgbClr val="F3F2DC">
                  <a:shade val="50000"/>
                  <a:satMod val="200000"/>
                </a:srgbClr>
              </a:solidFill>
            </a:endParaRPr>
          </a:p>
        </p:txBody>
      </p:sp>
      <p:pic>
        <p:nvPicPr>
          <p:cNvPr id="84995" name="Picture 3" descr="C:\Users\Glenda\AppData\Local\Microsoft\Windows\Temporary Internet Files\Content.IE5\3MBJKLQU\MC900070936[1].wmf"/>
          <p:cNvPicPr>
            <a:picLocks noChangeAspect="1" noChangeArrowheads="1"/>
          </p:cNvPicPr>
          <p:nvPr/>
        </p:nvPicPr>
        <p:blipFill>
          <a:blip r:embed="rId3" cstate="print"/>
          <a:srcRect/>
          <a:stretch>
            <a:fillRect/>
          </a:stretch>
        </p:blipFill>
        <p:spPr bwMode="auto">
          <a:xfrm>
            <a:off x="152400" y="4648200"/>
            <a:ext cx="1271155" cy="1410796"/>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0" y="0"/>
            <a:ext cx="7834313" cy="1143000"/>
          </a:xfrm>
        </p:spPr>
        <p:txBody>
          <a:bodyPr/>
          <a:lstStyle/>
          <a:p>
            <a:pPr eaLnBrk="1" hangingPunct="1"/>
            <a:r>
              <a:rPr lang="en-US" sz="3200" b="1" dirty="0" smtClean="0">
                <a:ea typeface="ＭＳ Ｐゴシック" pitchFamily="1" charset="-128"/>
              </a:rPr>
              <a:t>    </a:t>
            </a:r>
            <a:r>
              <a:rPr lang="en-US" sz="3600" b="1" dirty="0" smtClean="0">
                <a:ea typeface="ＭＳ Ｐゴシック" pitchFamily="1" charset="-128"/>
              </a:rPr>
              <a:t>SF 424 Training Instructions, T. 420</a:t>
            </a:r>
          </a:p>
        </p:txBody>
      </p:sp>
      <p:sp>
        <p:nvSpPr>
          <p:cNvPr id="82947" name="Rectangle 3"/>
          <p:cNvSpPr>
            <a:spLocks noGrp="1" noChangeArrowheads="1"/>
          </p:cNvSpPr>
          <p:nvPr>
            <p:ph idx="4294967295"/>
          </p:nvPr>
        </p:nvSpPr>
        <p:spPr>
          <a:xfrm>
            <a:off x="194872" y="996950"/>
            <a:ext cx="8949128" cy="4926013"/>
          </a:xfrm>
        </p:spPr>
        <p:txBody>
          <a:bodyPr>
            <a:normAutofit lnSpcReduction="10000"/>
          </a:bodyPr>
          <a:lstStyle/>
          <a:p>
            <a:pPr marL="514350" indent="-514350" eaLnBrk="1" hangingPunct="1">
              <a:buFont typeface="Wingdings" pitchFamily="2" charset="2"/>
              <a:buAutoNum type="arabicPeriod" startAt="2"/>
            </a:pPr>
            <a:endParaRPr lang="en-US" sz="2800" b="1" dirty="0" smtClean="0">
              <a:ea typeface="ＭＳ Ｐゴシック" pitchFamily="1" charset="-128"/>
            </a:endParaRPr>
          </a:p>
          <a:p>
            <a:pPr marL="0" indent="0" eaLnBrk="1" hangingPunct="1">
              <a:buNone/>
            </a:pPr>
            <a:r>
              <a:rPr lang="en-US" sz="2800" b="1" dirty="0" smtClean="0">
                <a:ea typeface="ＭＳ Ｐゴシック" pitchFamily="1" charset="-128"/>
              </a:rPr>
              <a:t>2. Program Plan</a:t>
            </a:r>
            <a:endParaRPr lang="en-US" sz="2800" b="1" dirty="0">
              <a:ea typeface="ＭＳ Ｐゴシック" pitchFamily="1" charset="-128"/>
            </a:endParaRPr>
          </a:p>
          <a:p>
            <a:pPr marL="0" indent="0" eaLnBrk="1" hangingPunct="1">
              <a:buNone/>
            </a:pPr>
            <a:r>
              <a:rPr lang="en-US" sz="2800" b="1" dirty="0" smtClean="0">
                <a:ea typeface="ＭＳ Ｐゴシック" pitchFamily="1" charset="-128"/>
              </a:rPr>
              <a:t>C.  Recruitment and Retention Plan to Enhance Diversity</a:t>
            </a:r>
          </a:p>
          <a:p>
            <a:pPr lvl="1" eaLnBrk="1" hangingPunct="1">
              <a:buClr>
                <a:schemeClr val="tx1"/>
              </a:buClr>
              <a:buSzTx/>
              <a:buFont typeface="Arial" panose="020B0604020202020204" pitchFamily="34" charset="0"/>
              <a:buChar char="•"/>
            </a:pPr>
            <a:r>
              <a:rPr lang="en-US" sz="2000" dirty="0" smtClean="0">
                <a:ea typeface="ＭＳ Ｐゴシック" pitchFamily="1" charset="-128"/>
              </a:rPr>
              <a:t>New applications:  Description of plans to enhance recruitment of trainees from underrepresented backgrounds and may include data in support of past accomplishments</a:t>
            </a:r>
          </a:p>
          <a:p>
            <a:pPr lvl="1" eaLnBrk="1" hangingPunct="1">
              <a:buClr>
                <a:schemeClr val="tx1"/>
              </a:buClr>
              <a:buSzTx/>
              <a:buFont typeface="Arial" panose="020B0604020202020204" pitchFamily="34" charset="0"/>
              <a:buChar char="•"/>
            </a:pPr>
            <a:r>
              <a:rPr lang="en-US" sz="2000" dirty="0" smtClean="0">
                <a:ea typeface="ＭＳ Ｐゴシック" pitchFamily="1" charset="-128"/>
              </a:rPr>
              <a:t>Renewal applications:  Must include a detailed account of experiences recruiting individuals from underrepresented groups </a:t>
            </a:r>
          </a:p>
          <a:p>
            <a:pPr lvl="1" eaLnBrk="1" hangingPunct="1">
              <a:buClr>
                <a:schemeClr val="tx1"/>
              </a:buClr>
              <a:buSzTx/>
              <a:buFont typeface="Arial" panose="020B0604020202020204" pitchFamily="34" charset="0"/>
              <a:buChar char="•"/>
            </a:pPr>
            <a:r>
              <a:rPr lang="en-US" sz="2000" dirty="0" smtClean="0">
                <a:ea typeface="ＭＳ Ｐゴシック" pitchFamily="1" charset="-128"/>
              </a:rPr>
              <a:t>Describe steps to identify and recruit graduate students and postdocs from diversity groups A, B and C (when applicable).  </a:t>
            </a:r>
          </a:p>
          <a:p>
            <a:pPr lvl="1" eaLnBrk="1" hangingPunct="1">
              <a:buClr>
                <a:schemeClr val="tx1"/>
              </a:buClr>
              <a:buSzTx/>
              <a:buFont typeface="Arial" panose="020B0604020202020204" pitchFamily="34" charset="0"/>
              <a:buChar char="•"/>
            </a:pPr>
            <a:r>
              <a:rPr lang="en-US" sz="2000" dirty="0" smtClean="0">
                <a:ea typeface="ＭＳ Ｐゴシック" pitchFamily="1" charset="-128"/>
              </a:rPr>
              <a:t>Consider the success and/or failures of past recruitment strategies.</a:t>
            </a:r>
          </a:p>
          <a:p>
            <a:pPr lvl="1" eaLnBrk="1" hangingPunct="1">
              <a:buClr>
                <a:schemeClr val="tx1"/>
              </a:buClr>
              <a:buSzTx/>
              <a:buFont typeface="Arial" panose="020B0604020202020204" pitchFamily="34" charset="0"/>
              <a:buChar char="•"/>
            </a:pPr>
            <a:r>
              <a:rPr lang="en-US" sz="2000" dirty="0" smtClean="0">
                <a:ea typeface="ＭＳ Ｐゴシック" pitchFamily="1" charset="-128"/>
              </a:rPr>
              <a:t>Describe the specific efforts to be undertaken by the training program and how they might relate to the recruitment efforts of the institution.</a:t>
            </a:r>
          </a:p>
          <a:p>
            <a:pPr lvl="1" eaLnBrk="1" hangingPunct="1">
              <a:buClr>
                <a:schemeClr val="tx1"/>
              </a:buClr>
              <a:buSzTx/>
              <a:buFont typeface="Arial" panose="020B0604020202020204" pitchFamily="34" charset="0"/>
              <a:buChar char="•"/>
            </a:pPr>
            <a:r>
              <a:rPr lang="en-US" sz="2000" dirty="0" smtClean="0">
                <a:ea typeface="ＭＳ Ｐゴシック" pitchFamily="1" charset="-128"/>
              </a:rPr>
              <a:t>Attached as a pdf file</a:t>
            </a: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89</a:t>
            </a:fld>
            <a:endParaRPr lang="en-US">
              <a:solidFill>
                <a:srgbClr val="F3F2DC">
                  <a:shade val="50000"/>
                  <a:satMod val="200000"/>
                </a:srgbClr>
              </a:solidFill>
            </a:endParaRPr>
          </a:p>
        </p:txBody>
      </p:sp>
      <p:pic>
        <p:nvPicPr>
          <p:cNvPr id="11" name="Picture 1" descr="C:\Users\Glenda\AppData\Local\Microsoft\Windows\Temporary Internet Files\Content.IE5\3MBJKLQU\MC900217292[1].wmf"/>
          <p:cNvPicPr>
            <a:picLocks noChangeAspect="1" noChangeArrowheads="1"/>
          </p:cNvPicPr>
          <p:nvPr/>
        </p:nvPicPr>
        <p:blipFill>
          <a:blip r:embed="rId3" cstate="print"/>
          <a:srcRect/>
          <a:stretch>
            <a:fillRect/>
          </a:stretch>
        </p:blipFill>
        <p:spPr bwMode="auto">
          <a:xfrm>
            <a:off x="7503885" y="858982"/>
            <a:ext cx="1464771" cy="114398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228600"/>
            <a:ext cx="9144000" cy="1371600"/>
          </a:xfrm>
        </p:spPr>
        <p:txBody>
          <a:bodyPr/>
          <a:lstStyle/>
          <a:p>
            <a:pPr eaLnBrk="1" hangingPunct="1"/>
            <a:r>
              <a:rPr lang="en-US" sz="3600" dirty="0" smtClean="0">
                <a:ea typeface="ＭＳ Ｐゴシック" pitchFamily="1" charset="-128"/>
              </a:rPr>
              <a:t>  </a:t>
            </a:r>
            <a:r>
              <a:rPr lang="en-US" sz="3600" b="1" dirty="0" smtClean="0">
                <a:ea typeface="ＭＳ Ｐゴシック" pitchFamily="1" charset="-128"/>
              </a:rPr>
              <a:t>Proposal Stage: What do I do first?</a:t>
            </a:r>
          </a:p>
        </p:txBody>
      </p:sp>
      <p:sp>
        <p:nvSpPr>
          <p:cNvPr id="28675" name="Rectangle 3"/>
          <p:cNvSpPr>
            <a:spLocks noGrp="1" noChangeArrowheads="1"/>
          </p:cNvSpPr>
          <p:nvPr>
            <p:ph idx="4294967295"/>
          </p:nvPr>
        </p:nvSpPr>
        <p:spPr>
          <a:xfrm>
            <a:off x="0" y="1330325"/>
            <a:ext cx="7308850" cy="4716463"/>
          </a:xfrm>
        </p:spPr>
        <p:txBody>
          <a:bodyPr>
            <a:normAutofit fontScale="92500" lnSpcReduction="10000"/>
          </a:bodyPr>
          <a:lstStyle/>
          <a:p>
            <a:pPr eaLnBrk="1" hangingPunct="1">
              <a:lnSpc>
                <a:spcPct val="90000"/>
              </a:lnSpc>
              <a:buClrTx/>
              <a:buFont typeface="Arial" panose="020B0604020202020204" pitchFamily="34" charset="0"/>
              <a:buChar char="•"/>
              <a:defRPr/>
            </a:pPr>
            <a:r>
              <a:rPr lang="en-US" sz="2400" dirty="0" smtClean="0"/>
              <a:t>Institutional Training Grant Home Page </a:t>
            </a:r>
            <a:r>
              <a:rPr lang="en-US" sz="1900" dirty="0" smtClean="0"/>
              <a:t>(links to policies, forms,  current parent announcement, etc.)</a:t>
            </a:r>
          </a:p>
          <a:p>
            <a:pPr marL="342900" lvl="2" indent="314325">
              <a:lnSpc>
                <a:spcPct val="90000"/>
              </a:lnSpc>
              <a:buClrTx/>
              <a:buNone/>
              <a:defRPr/>
            </a:pPr>
            <a:r>
              <a:rPr lang="en-US" sz="2200" dirty="0" smtClean="0">
                <a:hlinkClick r:id="rId3"/>
              </a:rPr>
              <a:t>http://grants.nih.gov/training/nrsa.htm</a:t>
            </a:r>
            <a:endParaRPr lang="en-US" sz="2200" dirty="0" smtClean="0"/>
          </a:p>
          <a:p>
            <a:pPr marL="658368" lvl="2" indent="0">
              <a:lnSpc>
                <a:spcPct val="90000"/>
              </a:lnSpc>
              <a:buClrTx/>
              <a:buNone/>
              <a:defRPr/>
            </a:pPr>
            <a:endParaRPr lang="en-US" sz="1100" dirty="0" smtClean="0"/>
          </a:p>
          <a:p>
            <a:pPr eaLnBrk="1" hangingPunct="1">
              <a:lnSpc>
                <a:spcPct val="90000"/>
              </a:lnSpc>
              <a:buClrTx/>
              <a:buFont typeface="Arial" panose="020B0604020202020204" pitchFamily="34" charset="0"/>
              <a:buChar char="•"/>
              <a:defRPr/>
            </a:pPr>
            <a:r>
              <a:rPr lang="en-US" sz="2400" dirty="0" smtClean="0"/>
              <a:t>IC specific web sites</a:t>
            </a:r>
          </a:p>
          <a:p>
            <a:pPr lvl="1">
              <a:lnSpc>
                <a:spcPct val="90000"/>
              </a:lnSpc>
              <a:buClrTx/>
              <a:buFont typeface="Arial" panose="020B0604020202020204" pitchFamily="34" charset="0"/>
              <a:buChar char="•"/>
              <a:defRPr/>
            </a:pPr>
            <a:r>
              <a:rPr lang="en-US" sz="2000" dirty="0"/>
              <a:t>Additional IC specific Program Announcements </a:t>
            </a:r>
            <a:endParaRPr lang="en-US" sz="2000" dirty="0" smtClean="0"/>
          </a:p>
          <a:p>
            <a:pPr marL="457200" lvl="1" indent="0">
              <a:lnSpc>
                <a:spcPct val="90000"/>
              </a:lnSpc>
              <a:buClrTx/>
              <a:buNone/>
              <a:defRPr/>
            </a:pPr>
            <a:endParaRPr lang="en-US" sz="1100" dirty="0"/>
          </a:p>
          <a:p>
            <a:pPr eaLnBrk="1" hangingPunct="1">
              <a:lnSpc>
                <a:spcPct val="90000"/>
              </a:lnSpc>
              <a:buClrTx/>
              <a:buFont typeface="Arial" panose="020B0604020202020204" pitchFamily="34" charset="0"/>
              <a:buChar char="•"/>
              <a:defRPr/>
            </a:pPr>
            <a:r>
              <a:rPr lang="en-US" sz="2400" dirty="0" smtClean="0"/>
              <a:t>SF424 Instructions (Specific to Institutional NRSAs)</a:t>
            </a:r>
          </a:p>
          <a:p>
            <a:pPr marL="633413" indent="-290513">
              <a:lnSpc>
                <a:spcPct val="90000"/>
              </a:lnSpc>
              <a:buClrTx/>
              <a:buNone/>
              <a:defRPr/>
            </a:pPr>
            <a:r>
              <a:rPr lang="en-US" sz="2400" dirty="0" smtClean="0"/>
              <a:t>	</a:t>
            </a:r>
            <a:r>
              <a:rPr lang="en-US" sz="2000" dirty="0">
                <a:hlinkClick r:id="rId4"/>
              </a:rPr>
              <a:t>http://</a:t>
            </a:r>
            <a:r>
              <a:rPr lang="en-US" sz="2000" dirty="0" smtClean="0">
                <a:hlinkClick r:id="rId4"/>
              </a:rPr>
              <a:t>grants.nih.gov/grants/how-to-apply-application-guide/forms-d/training-forms-d.pdf</a:t>
            </a:r>
            <a:endParaRPr lang="en-US" sz="2000" dirty="0" smtClean="0"/>
          </a:p>
          <a:p>
            <a:pPr marL="633413" indent="-290513">
              <a:lnSpc>
                <a:spcPct val="90000"/>
              </a:lnSpc>
              <a:buClrTx/>
              <a:buNone/>
              <a:defRPr/>
            </a:pPr>
            <a:endParaRPr lang="en-US" sz="1100" dirty="0"/>
          </a:p>
          <a:p>
            <a:pPr>
              <a:lnSpc>
                <a:spcPct val="90000"/>
              </a:lnSpc>
              <a:defRPr/>
            </a:pPr>
            <a:r>
              <a:rPr lang="en-US" sz="2400" dirty="0" smtClean="0"/>
              <a:t>Supplemental Grant Application Instructions</a:t>
            </a:r>
          </a:p>
          <a:p>
            <a:pPr marL="633413" indent="0">
              <a:lnSpc>
                <a:spcPct val="90000"/>
              </a:lnSpc>
              <a:buNone/>
              <a:defRPr/>
            </a:pPr>
            <a:r>
              <a:rPr lang="en-US" sz="2400" dirty="0" smtClean="0">
                <a:hlinkClick r:id="rId5"/>
              </a:rPr>
              <a:t>http</a:t>
            </a:r>
            <a:r>
              <a:rPr lang="en-US" sz="2400" dirty="0">
                <a:hlinkClick r:id="rId5"/>
              </a:rPr>
              <a:t>://</a:t>
            </a:r>
            <a:r>
              <a:rPr lang="en-US" sz="2400" dirty="0" smtClean="0">
                <a:hlinkClick r:id="rId5"/>
              </a:rPr>
              <a:t>grants.nih.gov/grants/how-to-apply-application-guide/forms-d/supplemental-instructions-forms-d.pdf</a:t>
            </a:r>
            <a:endParaRPr lang="en-US" sz="2400" dirty="0" smtClean="0"/>
          </a:p>
          <a:p>
            <a:pPr marL="0" indent="0">
              <a:lnSpc>
                <a:spcPct val="90000"/>
              </a:lnSpc>
              <a:buNone/>
              <a:defRPr/>
            </a:pPr>
            <a:endParaRPr lang="en-US" sz="1100" dirty="0" smtClean="0"/>
          </a:p>
          <a:p>
            <a:pPr eaLnBrk="1" hangingPunct="1">
              <a:lnSpc>
                <a:spcPct val="90000"/>
              </a:lnSpc>
              <a:buClrTx/>
              <a:buFont typeface="Arial" panose="020B0604020202020204" pitchFamily="34" charset="0"/>
              <a:buChar char="•"/>
              <a:defRPr/>
            </a:pPr>
            <a:r>
              <a:rPr lang="en-US" sz="2400" dirty="0" smtClean="0"/>
              <a:t>NIH Grants Policy Statement</a:t>
            </a:r>
          </a:p>
          <a:p>
            <a:pPr indent="290513">
              <a:lnSpc>
                <a:spcPct val="90000"/>
              </a:lnSpc>
              <a:buNone/>
              <a:defRPr/>
            </a:pPr>
            <a:r>
              <a:rPr lang="en-US" sz="2000" dirty="0" smtClean="0">
                <a:hlinkClick r:id="rId6"/>
              </a:rPr>
              <a:t>http</a:t>
            </a:r>
            <a:r>
              <a:rPr lang="en-US" sz="2000" dirty="0">
                <a:hlinkClick r:id="rId6"/>
              </a:rPr>
              <a:t>://</a:t>
            </a:r>
            <a:r>
              <a:rPr lang="en-US" sz="2000" dirty="0" smtClean="0">
                <a:hlinkClick r:id="rId6"/>
              </a:rPr>
              <a:t>grants.nih.gov/grants/policy/nihgps/nihgps.pdf</a:t>
            </a:r>
            <a:endParaRPr lang="en-US" sz="2000" dirty="0" smtClean="0"/>
          </a:p>
          <a:p>
            <a:pPr>
              <a:lnSpc>
                <a:spcPct val="90000"/>
              </a:lnSpc>
              <a:buNone/>
              <a:defRPr/>
            </a:pPr>
            <a:endParaRPr lang="en-US" sz="2000" dirty="0" smtClean="0"/>
          </a:p>
          <a:p>
            <a:pPr eaLnBrk="1" hangingPunct="1">
              <a:lnSpc>
                <a:spcPct val="90000"/>
              </a:lnSpc>
              <a:buClrTx/>
              <a:buFont typeface="Wingdings" charset="0"/>
              <a:buChar char="n"/>
              <a:defRPr/>
            </a:pPr>
            <a:endParaRPr lang="en-US" sz="2400" dirty="0"/>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9</a:t>
            </a:fld>
            <a:endParaRPr lang="en-US">
              <a:solidFill>
                <a:srgbClr val="F3F2DC">
                  <a:shade val="50000"/>
                  <a:satMod val="200000"/>
                </a:srgbClr>
              </a:solidFill>
            </a:endParaRPr>
          </a:p>
        </p:txBody>
      </p:sp>
      <p:pic>
        <p:nvPicPr>
          <p:cNvPr id="4099" name="Picture 3" descr="C:\Users\gbullock\AppData\Local\Microsoft\Windows\Temporary Internet Files\Content.IE5\Z9LFIRH7\MC90036639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19109" y="1447801"/>
            <a:ext cx="1392381" cy="175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0" y="6350"/>
            <a:ext cx="8364538" cy="1219200"/>
          </a:xfrm>
        </p:spPr>
        <p:txBody>
          <a:bodyPr/>
          <a:lstStyle/>
          <a:p>
            <a:pPr eaLnBrk="1" hangingPunct="1"/>
            <a:r>
              <a:rPr lang="en-US" sz="3200" dirty="0" smtClean="0">
                <a:ea typeface="ＭＳ Ｐゴシック" pitchFamily="1" charset="-128"/>
              </a:rPr>
              <a:t>   </a:t>
            </a:r>
            <a:r>
              <a:rPr lang="en-US" sz="3600" b="1" dirty="0" smtClean="0">
                <a:ea typeface="ＭＳ Ｐゴシック" pitchFamily="1" charset="-128"/>
              </a:rPr>
              <a:t>SF 424 Training Instructions, T. 420</a:t>
            </a:r>
          </a:p>
        </p:txBody>
      </p:sp>
      <p:sp>
        <p:nvSpPr>
          <p:cNvPr id="83971" name="Rectangle 3"/>
          <p:cNvSpPr>
            <a:spLocks noGrp="1" noChangeArrowheads="1"/>
          </p:cNvSpPr>
          <p:nvPr>
            <p:ph idx="4294967295"/>
          </p:nvPr>
        </p:nvSpPr>
        <p:spPr>
          <a:xfrm>
            <a:off x="374754" y="1447800"/>
            <a:ext cx="8312046" cy="5410200"/>
          </a:xfrm>
        </p:spPr>
        <p:txBody>
          <a:bodyPr>
            <a:normAutofit/>
          </a:bodyPr>
          <a:lstStyle/>
          <a:p>
            <a:pPr marL="0" indent="0" eaLnBrk="1" hangingPunct="1">
              <a:lnSpc>
                <a:spcPct val="80000"/>
              </a:lnSpc>
              <a:buClr>
                <a:schemeClr val="tx1"/>
              </a:buClr>
              <a:buSzTx/>
              <a:buNone/>
            </a:pPr>
            <a:r>
              <a:rPr lang="en-US" sz="2800" b="1" dirty="0" smtClean="0">
                <a:ea typeface="ＭＳ Ｐゴシック" pitchFamily="1" charset="-128"/>
              </a:rPr>
              <a:t>3.  Plan for Instruction in the Responsible Conduct of Research (RCR) – REQUIRED, NO longer part of 25 page limit; has its own separate page limit of 3 pages</a:t>
            </a:r>
          </a:p>
          <a:p>
            <a:pPr marL="82296" indent="0" eaLnBrk="1" hangingPunct="1">
              <a:lnSpc>
                <a:spcPct val="80000"/>
              </a:lnSpc>
              <a:buClr>
                <a:schemeClr val="tx1"/>
              </a:buClr>
              <a:buSzTx/>
              <a:buNone/>
            </a:pPr>
            <a:endParaRPr lang="en-US" sz="2000" dirty="0" smtClean="0">
              <a:ea typeface="ＭＳ Ｐゴシック" pitchFamily="1" charset="-128"/>
            </a:endParaRPr>
          </a:p>
          <a:p>
            <a:pPr lvl="1" eaLnBrk="1" hangingPunct="1">
              <a:lnSpc>
                <a:spcPct val="80000"/>
              </a:lnSpc>
              <a:buClr>
                <a:schemeClr val="tx1"/>
              </a:buClr>
              <a:buSzTx/>
              <a:buFont typeface="Arial" panose="020B0604020202020204" pitchFamily="34" charset="0"/>
              <a:buChar char="•"/>
            </a:pPr>
            <a:r>
              <a:rPr lang="en-US" sz="2000" dirty="0" smtClean="0">
                <a:ea typeface="ＭＳ Ｐゴシック" pitchFamily="1" charset="-128"/>
              </a:rPr>
              <a:t>Must address incorporation of five instructional components in training program</a:t>
            </a:r>
          </a:p>
          <a:p>
            <a:pPr lvl="2" eaLnBrk="1" hangingPunct="1">
              <a:lnSpc>
                <a:spcPct val="80000"/>
              </a:lnSpc>
              <a:buClr>
                <a:schemeClr val="tx1"/>
              </a:buClr>
              <a:buSzTx/>
            </a:pPr>
            <a:r>
              <a:rPr lang="en-US" sz="2000" dirty="0" smtClean="0">
                <a:ea typeface="ＭＳ Ｐゴシック" pitchFamily="1" charset="-128"/>
              </a:rPr>
              <a:t>Format of instruction </a:t>
            </a:r>
          </a:p>
          <a:p>
            <a:pPr lvl="2" eaLnBrk="1" hangingPunct="1">
              <a:lnSpc>
                <a:spcPct val="80000"/>
              </a:lnSpc>
              <a:buClr>
                <a:schemeClr val="tx1"/>
              </a:buClr>
              <a:buSzTx/>
            </a:pPr>
            <a:r>
              <a:rPr lang="en-US" sz="2000" dirty="0" smtClean="0">
                <a:ea typeface="ＭＳ Ｐゴシック" pitchFamily="1" charset="-128"/>
              </a:rPr>
              <a:t>Subject matter</a:t>
            </a:r>
          </a:p>
          <a:p>
            <a:pPr lvl="2" eaLnBrk="1" hangingPunct="1">
              <a:lnSpc>
                <a:spcPct val="80000"/>
              </a:lnSpc>
              <a:buClr>
                <a:schemeClr val="tx1"/>
              </a:buClr>
              <a:buSzTx/>
            </a:pPr>
            <a:r>
              <a:rPr lang="en-US" sz="2000" dirty="0" smtClean="0">
                <a:ea typeface="ＭＳ Ｐゴシック" pitchFamily="1" charset="-128"/>
              </a:rPr>
              <a:t>Faculty participation</a:t>
            </a:r>
          </a:p>
          <a:p>
            <a:pPr lvl="2" eaLnBrk="1" hangingPunct="1">
              <a:lnSpc>
                <a:spcPct val="80000"/>
              </a:lnSpc>
              <a:buClr>
                <a:schemeClr val="tx1"/>
              </a:buClr>
              <a:buSzTx/>
            </a:pPr>
            <a:r>
              <a:rPr lang="en-US" sz="2000" dirty="0" smtClean="0">
                <a:ea typeface="ＭＳ Ｐゴシック" pitchFamily="1" charset="-128"/>
              </a:rPr>
              <a:t>Duration</a:t>
            </a:r>
          </a:p>
          <a:p>
            <a:pPr lvl="2" eaLnBrk="1" hangingPunct="1">
              <a:lnSpc>
                <a:spcPct val="80000"/>
              </a:lnSpc>
              <a:buClr>
                <a:schemeClr val="tx1"/>
              </a:buClr>
              <a:buSzTx/>
            </a:pPr>
            <a:r>
              <a:rPr lang="en-US" sz="2000" dirty="0" smtClean="0">
                <a:ea typeface="ＭＳ Ｐゴシック" pitchFamily="1" charset="-128"/>
              </a:rPr>
              <a:t>Frequency</a:t>
            </a:r>
          </a:p>
          <a:p>
            <a:pPr lvl="1" eaLnBrk="1" hangingPunct="1">
              <a:lnSpc>
                <a:spcPct val="80000"/>
              </a:lnSpc>
              <a:buClr>
                <a:schemeClr val="tx1"/>
              </a:buClr>
              <a:buSzTx/>
              <a:buFont typeface="Arial" panose="020B0604020202020204" pitchFamily="34" charset="0"/>
              <a:buChar char="•"/>
            </a:pPr>
            <a:r>
              <a:rPr lang="en-US" sz="2000" dirty="0" smtClean="0">
                <a:ea typeface="ＭＳ Ｐゴシック" pitchFamily="1" charset="-128"/>
              </a:rPr>
              <a:t>How will instruction be monitored?</a:t>
            </a: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90</a:t>
            </a:fld>
            <a:endParaRPr lang="en-US">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0" y="152400"/>
            <a:ext cx="8261350" cy="1143000"/>
          </a:xfrm>
        </p:spPr>
        <p:txBody>
          <a:bodyPr/>
          <a:lstStyle/>
          <a:p>
            <a:pPr eaLnBrk="1" hangingPunct="1"/>
            <a:r>
              <a:rPr lang="en-US" sz="3200" dirty="0" smtClean="0">
                <a:ea typeface="ＭＳ Ｐゴシック" pitchFamily="1" charset="-128"/>
              </a:rPr>
              <a:t>   </a:t>
            </a:r>
            <a:r>
              <a:rPr lang="en-US" sz="3600" b="1" dirty="0" smtClean="0">
                <a:ea typeface="ＭＳ Ｐゴシック" pitchFamily="1" charset="-128"/>
              </a:rPr>
              <a:t>SF 424 Training Instructions, T. 420</a:t>
            </a:r>
          </a:p>
        </p:txBody>
      </p:sp>
      <p:sp>
        <p:nvSpPr>
          <p:cNvPr id="84995" name="Rectangle 3"/>
          <p:cNvSpPr>
            <a:spLocks noGrp="1" noChangeArrowheads="1"/>
          </p:cNvSpPr>
          <p:nvPr>
            <p:ph idx="4294967295"/>
          </p:nvPr>
        </p:nvSpPr>
        <p:spPr>
          <a:xfrm>
            <a:off x="541338" y="1058863"/>
            <a:ext cx="8602662" cy="4630737"/>
          </a:xfrm>
        </p:spPr>
        <p:txBody>
          <a:bodyPr>
            <a:normAutofit fontScale="92500" lnSpcReduction="10000"/>
          </a:bodyPr>
          <a:lstStyle/>
          <a:p>
            <a:pPr marL="0" indent="0" eaLnBrk="1" hangingPunct="1">
              <a:lnSpc>
                <a:spcPct val="80000"/>
              </a:lnSpc>
              <a:buClr>
                <a:schemeClr val="tx1">
                  <a:lumMod val="95000"/>
                  <a:lumOff val="5000"/>
                </a:schemeClr>
              </a:buClr>
              <a:buSzTx/>
              <a:buNone/>
            </a:pPr>
            <a:endParaRPr lang="en-US" sz="2800" b="1" dirty="0" smtClean="0">
              <a:ea typeface="ＭＳ Ｐゴシック" pitchFamily="1" charset="-128"/>
            </a:endParaRPr>
          </a:p>
          <a:p>
            <a:pPr marL="0" indent="0" eaLnBrk="1" hangingPunct="1">
              <a:lnSpc>
                <a:spcPct val="80000"/>
              </a:lnSpc>
              <a:buClr>
                <a:schemeClr val="tx1">
                  <a:lumMod val="95000"/>
                  <a:lumOff val="5000"/>
                </a:schemeClr>
              </a:buClr>
              <a:buSzTx/>
              <a:buNone/>
            </a:pPr>
            <a:r>
              <a:rPr lang="en-US" sz="2800" b="1" dirty="0" smtClean="0">
                <a:ea typeface="ＭＳ Ｐゴシック" pitchFamily="1" charset="-128"/>
              </a:rPr>
              <a:t>3.  Plan for Instruction in the Responsible Conduct of Research </a:t>
            </a:r>
            <a:r>
              <a:rPr lang="en-US" sz="2800" b="1" dirty="0">
                <a:ea typeface="ＭＳ Ｐゴシック" pitchFamily="1" charset="-128"/>
              </a:rPr>
              <a:t> </a:t>
            </a:r>
            <a:r>
              <a:rPr lang="en-US" sz="2800" b="1" dirty="0" smtClean="0">
                <a:ea typeface="ＭＳ Ｐゴシック" pitchFamily="1" charset="-128"/>
              </a:rPr>
              <a:t>     		 </a:t>
            </a:r>
            <a:r>
              <a:rPr lang="en-US" sz="1400" b="1" dirty="0" smtClean="0">
                <a:ea typeface="ＭＳ Ｐゴシック" pitchFamily="1" charset="-128"/>
                <a:hlinkClick r:id="rId3"/>
              </a:rPr>
              <a:t>http://grants.nih.gov/grants/guide/notice-files/not-od-10-019.html</a:t>
            </a:r>
            <a:endParaRPr lang="en-US" sz="1400" b="1" dirty="0" smtClean="0">
              <a:ea typeface="ＭＳ Ｐゴシック" pitchFamily="1" charset="-128"/>
            </a:endParaRPr>
          </a:p>
          <a:p>
            <a:pPr marL="0" indent="0" eaLnBrk="1" hangingPunct="1">
              <a:lnSpc>
                <a:spcPct val="80000"/>
              </a:lnSpc>
              <a:buClr>
                <a:schemeClr val="tx1">
                  <a:lumMod val="95000"/>
                  <a:lumOff val="5000"/>
                </a:schemeClr>
              </a:buClr>
              <a:buSzTx/>
              <a:buNone/>
            </a:pPr>
            <a:endParaRPr lang="en-US" sz="800" dirty="0" smtClean="0">
              <a:ea typeface="ＭＳ Ｐゴシック" pitchFamily="1" charset="-128"/>
            </a:endParaRPr>
          </a:p>
          <a:p>
            <a:pPr lvl="1" eaLnBrk="1" hangingPunct="1">
              <a:lnSpc>
                <a:spcPct val="80000"/>
              </a:lnSpc>
              <a:buClr>
                <a:schemeClr val="tx1">
                  <a:lumMod val="95000"/>
                  <a:lumOff val="5000"/>
                </a:schemeClr>
              </a:buClr>
              <a:buSzTx/>
              <a:buFont typeface="Arial" panose="020B0604020202020204" pitchFamily="34" charset="0"/>
              <a:buChar char="•"/>
            </a:pPr>
            <a:r>
              <a:rPr lang="en-US" sz="2400" dirty="0" smtClean="0">
                <a:ea typeface="ＭＳ Ｐゴシック" pitchFamily="1" charset="-128"/>
              </a:rPr>
              <a:t>Trainees participating in research involving human subjects must meet NIH requirements for education in human subject protections</a:t>
            </a:r>
          </a:p>
          <a:p>
            <a:pPr marL="747713" lvl="2" indent="-290513" eaLnBrk="1" hangingPunct="1">
              <a:lnSpc>
                <a:spcPct val="80000"/>
              </a:lnSpc>
              <a:buClr>
                <a:schemeClr val="tx1">
                  <a:lumMod val="95000"/>
                  <a:lumOff val="5000"/>
                </a:schemeClr>
              </a:buClr>
              <a:buSzTx/>
              <a:buFont typeface="Arial" panose="020B0604020202020204" pitchFamily="34" charset="0"/>
              <a:buChar char="•"/>
            </a:pPr>
            <a:r>
              <a:rPr lang="en-US" dirty="0" smtClean="0">
                <a:ea typeface="ＭＳ Ｐゴシック" pitchFamily="1" charset="-128"/>
              </a:rPr>
              <a:t>Trainees participating in research with live vertebrate animals must enroll in institutional animal welfare training program</a:t>
            </a:r>
          </a:p>
          <a:p>
            <a:pPr marL="747713" lvl="1" indent="-290513">
              <a:lnSpc>
                <a:spcPct val="80000"/>
              </a:lnSpc>
              <a:buClr>
                <a:schemeClr val="tx1"/>
              </a:buClr>
              <a:buFont typeface="Arial" panose="020B0604020202020204" pitchFamily="34" charset="0"/>
              <a:buChar char="•"/>
            </a:pPr>
            <a:r>
              <a:rPr lang="en-US" sz="2400" dirty="0">
                <a:ea typeface="ＭＳ Ｐゴシック" pitchFamily="1" charset="-128"/>
              </a:rPr>
              <a:t>Renewal programs should describe any changes and weaknesses of current RCR Training</a:t>
            </a:r>
          </a:p>
          <a:p>
            <a:pPr lvl="2">
              <a:lnSpc>
                <a:spcPct val="80000"/>
              </a:lnSpc>
              <a:buClr>
                <a:schemeClr val="tx1"/>
              </a:buClr>
            </a:pPr>
            <a:r>
              <a:rPr lang="en-US" dirty="0">
                <a:ea typeface="ＭＳ Ｐゴシック" pitchFamily="1" charset="-128"/>
              </a:rPr>
              <a:t>All faculty who served as course directors, speakers, lecturers, in the past period must be named</a:t>
            </a:r>
          </a:p>
          <a:p>
            <a:pPr marL="747713" lvl="2" indent="-284163" eaLnBrk="1" hangingPunct="1">
              <a:lnSpc>
                <a:spcPct val="80000"/>
              </a:lnSpc>
              <a:buClr>
                <a:schemeClr val="tx1">
                  <a:lumMod val="95000"/>
                  <a:lumOff val="5000"/>
                </a:schemeClr>
              </a:buClr>
              <a:buSzTx/>
            </a:pPr>
            <a:endParaRPr lang="en-US" sz="2000" dirty="0" smtClean="0">
              <a:ea typeface="ＭＳ Ｐゴシック" pitchFamily="1" charset="-128"/>
            </a:endParaRPr>
          </a:p>
          <a:p>
            <a:pPr marL="0" indent="0">
              <a:lnSpc>
                <a:spcPct val="80000"/>
              </a:lnSpc>
              <a:buClr>
                <a:schemeClr val="tx1"/>
              </a:buClr>
              <a:buNone/>
            </a:pPr>
            <a:r>
              <a:rPr lang="en-US" sz="2800" b="1" dirty="0">
                <a:ea typeface="ＭＳ Ｐゴシック" pitchFamily="1" charset="-128"/>
              </a:rPr>
              <a:t>4.  Plan for Instruction in Methods for Enhancing Reproducibility</a:t>
            </a:r>
          </a:p>
          <a:p>
            <a:pPr marL="0" indent="0">
              <a:lnSpc>
                <a:spcPct val="80000"/>
              </a:lnSpc>
              <a:buClr>
                <a:schemeClr val="tx1"/>
              </a:buClr>
              <a:buNone/>
            </a:pPr>
            <a:endParaRPr lang="en-US" sz="900" dirty="0">
              <a:ea typeface="ＭＳ Ｐゴシック" pitchFamily="1" charset="-128"/>
            </a:endParaRPr>
          </a:p>
          <a:p>
            <a:pPr lvl="1">
              <a:lnSpc>
                <a:spcPct val="80000"/>
              </a:lnSpc>
              <a:buClr>
                <a:schemeClr val="tx1"/>
              </a:buClr>
              <a:buFont typeface="Arial" panose="020B0604020202020204" pitchFamily="34" charset="0"/>
              <a:buChar char="•"/>
            </a:pPr>
            <a:r>
              <a:rPr lang="en-US" sz="2400" dirty="0">
                <a:ea typeface="ＭＳ Ｐゴシック" pitchFamily="1" charset="-128"/>
              </a:rPr>
              <a:t>Not yet required</a:t>
            </a:r>
          </a:p>
          <a:p>
            <a:pPr eaLnBrk="1" hangingPunct="1">
              <a:lnSpc>
                <a:spcPct val="80000"/>
              </a:lnSpc>
              <a:buClr>
                <a:schemeClr val="hlink"/>
              </a:buClr>
              <a:buSzTx/>
              <a:buFont typeface="Wingdings" pitchFamily="2" charset="2"/>
              <a:buNone/>
            </a:pPr>
            <a:endParaRPr lang="en-US" sz="3600" dirty="0" smtClean="0">
              <a:ea typeface="ＭＳ Ｐゴシック" pitchFamily="1" charset="-128"/>
            </a:endParaRP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91</a:t>
            </a:fld>
            <a:endParaRPr lang="en-US">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0" y="6350"/>
            <a:ext cx="8364538" cy="1219200"/>
          </a:xfrm>
        </p:spPr>
        <p:txBody>
          <a:bodyPr/>
          <a:lstStyle/>
          <a:p>
            <a:pPr eaLnBrk="1" hangingPunct="1"/>
            <a:r>
              <a:rPr lang="en-US" sz="3200" dirty="0" smtClean="0">
                <a:ea typeface="ＭＳ Ｐゴシック" pitchFamily="1" charset="-128"/>
              </a:rPr>
              <a:t>   </a:t>
            </a:r>
            <a:r>
              <a:rPr lang="en-US" sz="3600" b="1" dirty="0" smtClean="0">
                <a:ea typeface="ＭＳ Ｐゴシック" pitchFamily="1" charset="-128"/>
              </a:rPr>
              <a:t>SF 424 Training Instructions, T. 420</a:t>
            </a:r>
          </a:p>
        </p:txBody>
      </p:sp>
      <p:sp>
        <p:nvSpPr>
          <p:cNvPr id="83971" name="Rectangle 3"/>
          <p:cNvSpPr>
            <a:spLocks noGrp="1" noChangeArrowheads="1"/>
          </p:cNvSpPr>
          <p:nvPr>
            <p:ph idx="4294967295"/>
          </p:nvPr>
        </p:nvSpPr>
        <p:spPr>
          <a:xfrm>
            <a:off x="494674" y="1447800"/>
            <a:ext cx="8192126" cy="5410200"/>
          </a:xfrm>
        </p:spPr>
        <p:txBody>
          <a:bodyPr>
            <a:normAutofit/>
          </a:bodyPr>
          <a:lstStyle/>
          <a:p>
            <a:pPr marL="514350" indent="-514350" eaLnBrk="1" hangingPunct="1">
              <a:lnSpc>
                <a:spcPct val="80000"/>
              </a:lnSpc>
              <a:buClr>
                <a:schemeClr val="tx1"/>
              </a:buClr>
              <a:buAutoNum type="arabicPeriod" startAt="5"/>
            </a:pPr>
            <a:r>
              <a:rPr lang="en-US" sz="2800" b="1" dirty="0" smtClean="0">
                <a:ea typeface="ＭＳ Ｐゴシック" pitchFamily="1" charset="-128"/>
              </a:rPr>
              <a:t>Multiple PD/PI Leadership Plan</a:t>
            </a:r>
          </a:p>
          <a:p>
            <a:pPr marL="514350" indent="-514350" eaLnBrk="1" hangingPunct="1">
              <a:lnSpc>
                <a:spcPct val="80000"/>
              </a:lnSpc>
              <a:buClr>
                <a:schemeClr val="tx1"/>
              </a:buClr>
              <a:buAutoNum type="arabicPeriod" startAt="5"/>
            </a:pPr>
            <a:endParaRPr lang="en-US" sz="2800" dirty="0" smtClean="0">
              <a:ea typeface="ＭＳ Ｐゴシック" pitchFamily="1" charset="-128"/>
            </a:endParaRPr>
          </a:p>
          <a:p>
            <a:pPr lvl="1" indent="-342900">
              <a:lnSpc>
                <a:spcPct val="80000"/>
              </a:lnSpc>
              <a:buClr>
                <a:schemeClr val="tx1"/>
              </a:buClr>
              <a:buFont typeface="Arial" panose="020B0604020202020204" pitchFamily="34" charset="0"/>
              <a:buChar char="•"/>
            </a:pPr>
            <a:r>
              <a:rPr lang="en-US" sz="2400" b="1" dirty="0" smtClean="0">
                <a:ea typeface="ＭＳ Ｐゴシック" pitchFamily="1" charset="-128"/>
              </a:rPr>
              <a:t>ONLY if submitting a Multiple PD/PI proposal!</a:t>
            </a:r>
          </a:p>
          <a:p>
            <a:pPr lvl="1" indent="-342900">
              <a:lnSpc>
                <a:spcPct val="80000"/>
              </a:lnSpc>
              <a:buClr>
                <a:schemeClr val="tx1"/>
              </a:buClr>
              <a:buFont typeface="Arial" panose="020B0604020202020204" pitchFamily="34" charset="0"/>
              <a:buChar char="•"/>
            </a:pPr>
            <a:endParaRPr lang="en-US" sz="2400" b="1" dirty="0" smtClean="0">
              <a:ea typeface="ＭＳ Ｐゴシック" pitchFamily="1" charset="-128"/>
            </a:endParaRPr>
          </a:p>
          <a:p>
            <a:pPr lvl="1" indent="-342900">
              <a:lnSpc>
                <a:spcPct val="80000"/>
              </a:lnSpc>
              <a:buClr>
                <a:schemeClr val="tx1"/>
              </a:buClr>
              <a:buFont typeface="Arial" panose="020B0604020202020204" pitchFamily="34" charset="0"/>
              <a:buChar char="•"/>
            </a:pPr>
            <a:r>
              <a:rPr lang="en-US" sz="2400" dirty="0" smtClean="0">
                <a:ea typeface="ＭＳ Ｐゴシック" pitchFamily="1" charset="-128"/>
              </a:rPr>
              <a:t>Be sure all multiple PD/PIs have the PD/PI role</a:t>
            </a:r>
          </a:p>
          <a:p>
            <a:pPr marL="400050" lvl="1" indent="0">
              <a:lnSpc>
                <a:spcPct val="80000"/>
              </a:lnSpc>
              <a:buClr>
                <a:schemeClr val="tx1"/>
              </a:buClr>
              <a:buNone/>
            </a:pPr>
            <a:endParaRPr lang="en-US" sz="2400" dirty="0" smtClean="0">
              <a:ea typeface="ＭＳ Ｐゴシック" pitchFamily="1" charset="-128"/>
            </a:endParaRPr>
          </a:p>
          <a:p>
            <a:pPr lvl="1" indent="-342900">
              <a:lnSpc>
                <a:spcPct val="80000"/>
              </a:lnSpc>
              <a:buClr>
                <a:schemeClr val="tx1"/>
              </a:buClr>
              <a:buFont typeface="Arial" panose="020B0604020202020204" pitchFamily="34" charset="0"/>
              <a:buChar char="•"/>
            </a:pPr>
            <a:r>
              <a:rPr lang="en-US" sz="2400" dirty="0" smtClean="0">
                <a:ea typeface="ＭＳ Ｐゴシック" pitchFamily="1" charset="-128"/>
              </a:rPr>
              <a:t>Leadership Plan</a:t>
            </a:r>
          </a:p>
          <a:p>
            <a:pPr lvl="2" indent="-342900">
              <a:lnSpc>
                <a:spcPct val="80000"/>
              </a:lnSpc>
              <a:buClr>
                <a:schemeClr val="tx1"/>
              </a:buClr>
              <a:buFont typeface="Arial" panose="020B0604020202020204" pitchFamily="34" charset="0"/>
              <a:buChar char="•"/>
            </a:pPr>
            <a:r>
              <a:rPr lang="en-US" sz="2000" dirty="0" smtClean="0">
                <a:ea typeface="ＭＳ Ｐゴシック" pitchFamily="1" charset="-128"/>
              </a:rPr>
              <a:t>Emphasize how it will benefit the program and the trainees</a:t>
            </a:r>
          </a:p>
          <a:p>
            <a:pPr lvl="2" indent="-342900">
              <a:lnSpc>
                <a:spcPct val="80000"/>
              </a:lnSpc>
              <a:buClr>
                <a:schemeClr val="tx1"/>
              </a:buClr>
              <a:buFont typeface="Arial" panose="020B0604020202020204" pitchFamily="34" charset="0"/>
              <a:buChar char="•"/>
            </a:pPr>
            <a:r>
              <a:rPr lang="en-US" sz="2000" dirty="0" smtClean="0">
                <a:ea typeface="ＭＳ Ｐゴシック" pitchFamily="1" charset="-128"/>
              </a:rPr>
              <a:t>Single contact PD/PI must be named</a:t>
            </a:r>
          </a:p>
          <a:p>
            <a:pPr lvl="2" indent="-342900">
              <a:lnSpc>
                <a:spcPct val="80000"/>
              </a:lnSpc>
              <a:buClr>
                <a:schemeClr val="tx1"/>
              </a:buClr>
              <a:buFont typeface="Arial" panose="020B0604020202020204" pitchFamily="34" charset="0"/>
              <a:buChar char="•"/>
            </a:pPr>
            <a:r>
              <a:rPr lang="en-US" sz="2000" dirty="0" smtClean="0">
                <a:ea typeface="ＭＳ Ｐゴシック" pitchFamily="1" charset="-128"/>
              </a:rPr>
              <a:t>Mentors are not multiple </a:t>
            </a:r>
            <a:r>
              <a:rPr lang="en-US" sz="2000" dirty="0" smtClean="0">
                <a:ea typeface="ＭＳ Ｐゴシック" pitchFamily="1" charset="-128"/>
              </a:rPr>
              <a:t>PD/PIs</a:t>
            </a:r>
            <a:endParaRPr lang="en-US" sz="2000" dirty="0" smtClean="0">
              <a:ea typeface="ＭＳ Ｐゴシック" pitchFamily="1" charset="-128"/>
            </a:endParaRPr>
          </a:p>
          <a:p>
            <a:pPr lvl="2" indent="-342900">
              <a:lnSpc>
                <a:spcPct val="80000"/>
              </a:lnSpc>
              <a:buClr>
                <a:schemeClr val="tx1"/>
              </a:buClr>
              <a:buFont typeface="Arial" panose="020B0604020202020204" pitchFamily="34" charset="0"/>
              <a:buChar char="•"/>
            </a:pPr>
            <a:endParaRPr lang="en-US" sz="2000" dirty="0" smtClean="0">
              <a:ea typeface="ＭＳ Ｐゴシック" pitchFamily="1" charset="-128"/>
            </a:endParaRP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92</a:t>
            </a:fld>
            <a:endParaRPr lang="en-US">
              <a:solidFill>
                <a:srgbClr val="F3F2DC">
                  <a:shade val="50000"/>
                  <a:satMod val="200000"/>
                </a:srgbClr>
              </a:solidFill>
            </a:endParaRPr>
          </a:p>
        </p:txBody>
      </p:sp>
    </p:spTree>
    <p:extLst>
      <p:ext uri="{BB962C8B-B14F-4D97-AF65-F5344CB8AC3E}">
        <p14:creationId xmlns:p14="http://schemas.microsoft.com/office/powerpoint/2010/main" val="323766827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0" y="-228600"/>
            <a:ext cx="8437563" cy="1163638"/>
          </a:xfrm>
        </p:spPr>
        <p:txBody>
          <a:bodyPr>
            <a:normAutofit/>
          </a:bodyPr>
          <a:lstStyle/>
          <a:p>
            <a:pPr eaLnBrk="1" hangingPunct="1"/>
            <a:r>
              <a:rPr lang="en-US" sz="3600" b="1" dirty="0" smtClean="0">
                <a:ea typeface="ＭＳ Ｐゴシック" pitchFamily="1" charset="-128"/>
              </a:rPr>
              <a:t>SF 424 Training Instructions, T. 420</a:t>
            </a:r>
          </a:p>
        </p:txBody>
      </p:sp>
      <p:sp>
        <p:nvSpPr>
          <p:cNvPr id="87043" name="Rectangle 3"/>
          <p:cNvSpPr>
            <a:spLocks noGrp="1" noChangeArrowheads="1"/>
          </p:cNvSpPr>
          <p:nvPr>
            <p:ph idx="4294967295"/>
          </p:nvPr>
        </p:nvSpPr>
        <p:spPr>
          <a:xfrm>
            <a:off x="539646" y="811213"/>
            <a:ext cx="8147154" cy="5091112"/>
          </a:xfrm>
        </p:spPr>
        <p:txBody>
          <a:bodyPr>
            <a:normAutofit/>
          </a:bodyPr>
          <a:lstStyle/>
          <a:p>
            <a:pPr eaLnBrk="1" hangingPunct="1">
              <a:lnSpc>
                <a:spcPct val="80000"/>
              </a:lnSpc>
              <a:buClr>
                <a:schemeClr val="hlink"/>
              </a:buClr>
              <a:buNone/>
            </a:pPr>
            <a:r>
              <a:rPr lang="en-US" sz="2800" b="1" dirty="0" smtClean="0">
                <a:ea typeface="ＭＳ Ｐゴシック" pitchFamily="1" charset="-128"/>
              </a:rPr>
              <a:t>6.  Progress Report/Renewals</a:t>
            </a:r>
          </a:p>
          <a:p>
            <a:pPr eaLnBrk="1" hangingPunct="1">
              <a:lnSpc>
                <a:spcPct val="80000"/>
              </a:lnSpc>
              <a:buClr>
                <a:schemeClr val="hlink"/>
              </a:buClr>
              <a:buNone/>
            </a:pPr>
            <a:endParaRPr lang="en-US" sz="800" dirty="0" smtClean="0">
              <a:ea typeface="ＭＳ Ｐゴシック" pitchFamily="1" charset="-128"/>
            </a:endParaRPr>
          </a:p>
          <a:p>
            <a:pPr eaLnBrk="1" hangingPunct="1">
              <a:lnSpc>
                <a:spcPct val="80000"/>
              </a:lnSpc>
              <a:buClr>
                <a:schemeClr val="tx1">
                  <a:lumMod val="95000"/>
                  <a:lumOff val="5000"/>
                </a:schemeClr>
              </a:buClr>
            </a:pPr>
            <a:r>
              <a:rPr lang="en-US" sz="2400" dirty="0" smtClean="0">
                <a:ea typeface="ＭＳ Ｐゴシック" pitchFamily="1" charset="-128"/>
              </a:rPr>
              <a:t>State the period covered and briefly describe the accomplishments of the program </a:t>
            </a:r>
          </a:p>
          <a:p>
            <a:pPr lvl="1">
              <a:lnSpc>
                <a:spcPct val="80000"/>
              </a:lnSpc>
              <a:buClr>
                <a:schemeClr val="tx1">
                  <a:lumMod val="95000"/>
                  <a:lumOff val="5000"/>
                </a:schemeClr>
              </a:buClr>
              <a:buFont typeface="Arial" panose="020B0604020202020204" pitchFamily="34" charset="0"/>
              <a:buChar char="•"/>
            </a:pPr>
            <a:r>
              <a:rPr lang="en-US" sz="2000" dirty="0" smtClean="0">
                <a:ea typeface="ＭＳ Ｐゴシック" pitchFamily="1" charset="-128"/>
              </a:rPr>
              <a:t>Describe any effects of the training program on curriculum and/or research directions</a:t>
            </a:r>
          </a:p>
          <a:p>
            <a:pPr lvl="1">
              <a:lnSpc>
                <a:spcPct val="80000"/>
              </a:lnSpc>
              <a:buClr>
                <a:schemeClr val="tx1">
                  <a:lumMod val="95000"/>
                  <a:lumOff val="5000"/>
                </a:schemeClr>
              </a:buClr>
              <a:buFont typeface="Arial" panose="020B0604020202020204" pitchFamily="34" charset="0"/>
              <a:buChar char="•"/>
            </a:pPr>
            <a:r>
              <a:rPr lang="en-US" sz="2000" dirty="0" smtClean="0">
                <a:ea typeface="ＭＳ Ｐゴシック" pitchFamily="1" charset="-128"/>
              </a:rPr>
              <a:t>Describe how the Training Related Expenses (Institutional Allowance) funds were used to benefit the program</a:t>
            </a:r>
          </a:p>
          <a:p>
            <a:pPr eaLnBrk="1" hangingPunct="1">
              <a:lnSpc>
                <a:spcPct val="80000"/>
              </a:lnSpc>
              <a:buClr>
                <a:schemeClr val="tx1">
                  <a:lumMod val="95000"/>
                  <a:lumOff val="5000"/>
                </a:schemeClr>
              </a:buClr>
            </a:pPr>
            <a:endParaRPr lang="en-US" sz="800" dirty="0" smtClean="0">
              <a:ea typeface="ＭＳ Ｐゴシック" pitchFamily="1" charset="-128"/>
            </a:endParaRPr>
          </a:p>
          <a:p>
            <a:pPr eaLnBrk="1" hangingPunct="1">
              <a:lnSpc>
                <a:spcPct val="80000"/>
              </a:lnSpc>
              <a:buClr>
                <a:schemeClr val="tx1">
                  <a:lumMod val="95000"/>
                  <a:lumOff val="5000"/>
                </a:schemeClr>
              </a:buClr>
            </a:pPr>
            <a:r>
              <a:rPr lang="en-US" sz="2400" dirty="0" smtClean="0">
                <a:ea typeface="ＭＳ Ｐゴシック" pitchFamily="1" charset="-128"/>
              </a:rPr>
              <a:t>For each trainee supported during the period covered</a:t>
            </a:r>
          </a:p>
          <a:p>
            <a:pPr lvl="1">
              <a:lnSpc>
                <a:spcPct val="80000"/>
              </a:lnSpc>
              <a:buClr>
                <a:schemeClr val="tx1">
                  <a:lumMod val="95000"/>
                  <a:lumOff val="5000"/>
                </a:schemeClr>
              </a:buClr>
              <a:buFont typeface="Arial" panose="020B0604020202020204" pitchFamily="34" charset="0"/>
              <a:buChar char="•"/>
            </a:pPr>
            <a:r>
              <a:rPr lang="en-US" sz="2000" dirty="0">
                <a:ea typeface="ＭＳ Ｐゴシック" pitchFamily="1" charset="-128"/>
              </a:rPr>
              <a:t>I</a:t>
            </a:r>
            <a:r>
              <a:rPr lang="en-US" sz="2000" dirty="0" smtClean="0">
                <a:ea typeface="ＭＳ Ｐゴシック" pitchFamily="1" charset="-128"/>
              </a:rPr>
              <a:t>ndicate their mentor and briefly summarize the research conducted by the trainee</a:t>
            </a:r>
            <a:r>
              <a:rPr lang="en-US" sz="2000" dirty="0">
                <a:ea typeface="ＭＳ Ｐゴシック" pitchFamily="1" charset="-128"/>
              </a:rPr>
              <a:t> </a:t>
            </a:r>
            <a:r>
              <a:rPr lang="en-US" sz="2000" dirty="0" smtClean="0">
                <a:ea typeface="ＭＳ Ｐゴシック" pitchFamily="1" charset="-128"/>
              </a:rPr>
              <a:t>including the following:</a:t>
            </a:r>
          </a:p>
          <a:p>
            <a:pPr marL="914400" lvl="2" indent="0">
              <a:lnSpc>
                <a:spcPct val="80000"/>
              </a:lnSpc>
              <a:buClr>
                <a:schemeClr val="tx1">
                  <a:lumMod val="95000"/>
                  <a:lumOff val="5000"/>
                </a:schemeClr>
              </a:buClr>
              <a:buNone/>
            </a:pPr>
            <a:r>
              <a:rPr lang="en-US" sz="1600" dirty="0" smtClean="0">
                <a:ea typeface="ＭＳ Ｐゴシック" pitchFamily="1" charset="-128"/>
              </a:rPr>
              <a:t>-Degrees working toward or held				-Mentor(s)</a:t>
            </a:r>
          </a:p>
          <a:p>
            <a:pPr marL="914400" lvl="2" indent="0">
              <a:lnSpc>
                <a:spcPct val="80000"/>
              </a:lnSpc>
              <a:buClr>
                <a:schemeClr val="tx1">
                  <a:lumMod val="95000"/>
                  <a:lumOff val="5000"/>
                </a:schemeClr>
              </a:buClr>
              <a:buNone/>
            </a:pPr>
            <a:r>
              <a:rPr lang="en-US" sz="1600" dirty="0" smtClean="0">
                <a:ea typeface="ＭＳ Ｐゴシック" pitchFamily="1" charset="-128"/>
              </a:rPr>
              <a:t>-Description of trainees’ research and progress</a:t>
            </a:r>
          </a:p>
          <a:p>
            <a:pPr marL="914400" lvl="2" indent="0">
              <a:lnSpc>
                <a:spcPct val="80000"/>
              </a:lnSpc>
              <a:buClr>
                <a:schemeClr val="tx1">
                  <a:lumMod val="95000"/>
                  <a:lumOff val="5000"/>
                </a:schemeClr>
              </a:buClr>
              <a:buNone/>
            </a:pPr>
            <a:r>
              <a:rPr lang="en-US" sz="1600" dirty="0" smtClean="0">
                <a:ea typeface="ＭＳ Ｐゴシック" pitchFamily="1" charset="-128"/>
              </a:rPr>
              <a:t>-Coursework							-Conference presentations</a:t>
            </a:r>
          </a:p>
          <a:p>
            <a:pPr marL="914400" lvl="2" indent="0">
              <a:lnSpc>
                <a:spcPct val="80000"/>
              </a:lnSpc>
              <a:buClr>
                <a:schemeClr val="tx1">
                  <a:lumMod val="95000"/>
                  <a:lumOff val="5000"/>
                </a:schemeClr>
              </a:buClr>
              <a:buNone/>
            </a:pPr>
            <a:r>
              <a:rPr lang="en-US" sz="1600" dirty="0" smtClean="0">
                <a:ea typeface="ＭＳ Ｐゴシック" pitchFamily="1" charset="-128"/>
              </a:rPr>
              <a:t>-Role of trainees role in any planned or published papers resulting from research</a:t>
            </a:r>
          </a:p>
          <a:p>
            <a:pPr marL="914400" lvl="2" indent="0">
              <a:lnSpc>
                <a:spcPct val="80000"/>
              </a:lnSpc>
              <a:buClr>
                <a:schemeClr val="tx1">
                  <a:lumMod val="95000"/>
                  <a:lumOff val="5000"/>
                </a:schemeClr>
              </a:buClr>
              <a:buNone/>
            </a:pPr>
            <a:r>
              <a:rPr lang="en-US" sz="1600" dirty="0" smtClean="0">
                <a:ea typeface="ＭＳ Ｐゴシック" pitchFamily="1" charset="-128"/>
              </a:rPr>
              <a:t>-Fellowships or other support</a:t>
            </a:r>
          </a:p>
          <a:p>
            <a:pPr marL="914400" lvl="2" indent="0">
              <a:lnSpc>
                <a:spcPct val="80000"/>
              </a:lnSpc>
              <a:buClr>
                <a:schemeClr val="tx1">
                  <a:lumMod val="95000"/>
                  <a:lumOff val="5000"/>
                </a:schemeClr>
              </a:buClr>
              <a:buNone/>
            </a:pPr>
            <a:r>
              <a:rPr lang="en-US" sz="1600" dirty="0" smtClean="0">
                <a:ea typeface="ＭＳ Ｐゴシック" pitchFamily="1" charset="-128"/>
              </a:rPr>
              <a:t>-Workshops attended						-Career development activities</a:t>
            </a:r>
          </a:p>
        </p:txBody>
      </p:sp>
      <p:sp>
        <p:nvSpPr>
          <p:cNvPr id="2" name="Slide Number Placeholder 1"/>
          <p:cNvSpPr>
            <a:spLocks noGrp="1"/>
          </p:cNvSpPr>
          <p:nvPr>
            <p:ph type="sldNum" sz="quarter" idx="4294967295"/>
          </p:nvPr>
        </p:nvSpPr>
        <p:spPr>
          <a:xfrm>
            <a:off x="8686800" y="6305550"/>
            <a:ext cx="457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93</a:t>
            </a:fld>
            <a:endParaRPr lang="en-US">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a:xfrm>
            <a:off x="0" y="0"/>
            <a:ext cx="8197850" cy="1143000"/>
          </a:xfrm>
        </p:spPr>
        <p:txBody>
          <a:bodyPr>
            <a:normAutofit/>
          </a:bodyPr>
          <a:lstStyle/>
          <a:p>
            <a:pPr eaLnBrk="1" hangingPunct="1"/>
            <a:r>
              <a:rPr lang="en-US" sz="3600" b="1" dirty="0" smtClean="0">
                <a:ea typeface="ＭＳ Ｐゴシック" pitchFamily="1" charset="-128"/>
              </a:rPr>
              <a:t>SF 424 Training  Instructions, T. 420</a:t>
            </a:r>
          </a:p>
        </p:txBody>
      </p:sp>
      <p:sp>
        <p:nvSpPr>
          <p:cNvPr id="88067" name="Rectangle 3"/>
          <p:cNvSpPr>
            <a:spLocks noGrp="1" noChangeArrowheads="1"/>
          </p:cNvSpPr>
          <p:nvPr>
            <p:ph idx="4294967295"/>
          </p:nvPr>
        </p:nvSpPr>
        <p:spPr>
          <a:xfrm>
            <a:off x="769938" y="1143000"/>
            <a:ext cx="8374062" cy="4395788"/>
          </a:xfrm>
        </p:spPr>
        <p:txBody>
          <a:bodyPr>
            <a:normAutofit fontScale="92500" lnSpcReduction="20000"/>
          </a:bodyPr>
          <a:lstStyle/>
          <a:p>
            <a:pPr marL="566738" indent="-514350" eaLnBrk="1" hangingPunct="1">
              <a:buClr>
                <a:schemeClr val="tx1"/>
              </a:buClr>
              <a:buAutoNum type="arabicPeriod" startAt="6"/>
            </a:pPr>
            <a:r>
              <a:rPr lang="en-US" sz="3000" b="1" dirty="0" smtClean="0">
                <a:ea typeface="ＭＳ Ｐゴシック" pitchFamily="1" charset="-128"/>
              </a:rPr>
              <a:t>Progress Report/Renewals (cont’d)</a:t>
            </a:r>
          </a:p>
          <a:p>
            <a:pPr marL="52388" indent="0" eaLnBrk="1" hangingPunct="1">
              <a:buClr>
                <a:schemeClr val="tx1"/>
              </a:buClr>
              <a:buNone/>
            </a:pPr>
            <a:endParaRPr lang="en-US" sz="3000" b="1" dirty="0" smtClean="0">
              <a:ea typeface="ＭＳ Ｐゴシック" pitchFamily="1" charset="-128"/>
            </a:endParaRPr>
          </a:p>
          <a:p>
            <a:pPr marL="623888" lvl="1" indent="-171450">
              <a:buClr>
                <a:schemeClr val="tx1"/>
              </a:buClr>
              <a:buFont typeface="Arial" panose="020B0604020202020204" pitchFamily="34" charset="0"/>
              <a:buChar char="•"/>
            </a:pPr>
            <a:r>
              <a:rPr lang="en-US" sz="2400" dirty="0" smtClean="0">
                <a:ea typeface="ＭＳ Ｐゴシック" pitchFamily="1" charset="-128"/>
              </a:rPr>
              <a:t>Indicate whether Institution utilizes Individual Development Plans (IDPs) and describe how they were used to manage the training and career development of trainees</a:t>
            </a:r>
          </a:p>
          <a:p>
            <a:pPr marL="623888" lvl="1" indent="-171450">
              <a:buClr>
                <a:schemeClr val="tx1"/>
              </a:buClr>
              <a:buFont typeface="Arial" panose="020B0604020202020204" pitchFamily="34" charset="0"/>
              <a:buChar char="•"/>
            </a:pPr>
            <a:r>
              <a:rPr lang="en-US" sz="2400" dirty="0" smtClean="0">
                <a:ea typeface="ＭＳ Ｐゴシック" pitchFamily="1" charset="-128"/>
              </a:rPr>
              <a:t>Use narrative to provide information not readily presented in the required tables</a:t>
            </a:r>
          </a:p>
          <a:p>
            <a:pPr marL="623888" lvl="1" indent="-171450">
              <a:buClr>
                <a:schemeClr val="tx1"/>
              </a:buClr>
              <a:buFont typeface="Arial" panose="020B0604020202020204" pitchFamily="34" charset="0"/>
              <a:buChar char="•"/>
            </a:pPr>
            <a:r>
              <a:rPr lang="en-US" sz="2400" dirty="0" smtClean="0">
                <a:ea typeface="ＭＳ Ｐゴシック" pitchFamily="1" charset="-128"/>
              </a:rPr>
              <a:t>Must include experiences in recruiting individuals from underrepresented groups.</a:t>
            </a:r>
          </a:p>
          <a:p>
            <a:pPr marL="623888" lvl="1" indent="-171450">
              <a:buClr>
                <a:schemeClr val="tx1"/>
              </a:buClr>
              <a:buFont typeface="Arial" panose="020B0604020202020204" pitchFamily="34" charset="0"/>
              <a:buChar char="•"/>
            </a:pPr>
            <a:r>
              <a:rPr lang="en-US" sz="2400" dirty="0" smtClean="0">
                <a:ea typeface="ＭＳ Ｐゴシック" pitchFamily="1" charset="-128"/>
              </a:rPr>
              <a:t>If required, complete data tables</a:t>
            </a:r>
          </a:p>
          <a:p>
            <a:pPr marL="1023938" lvl="2" indent="-171450">
              <a:buClr>
                <a:schemeClr val="tx1"/>
              </a:buClr>
              <a:buFont typeface="Arial" panose="020B0604020202020204" pitchFamily="34" charset="0"/>
              <a:buChar char="•"/>
            </a:pPr>
            <a:r>
              <a:rPr lang="en-US" sz="2000" dirty="0" smtClean="0">
                <a:ea typeface="ＭＳ Ｐゴシック" pitchFamily="1" charset="-128"/>
              </a:rPr>
              <a:t>Table 5</a:t>
            </a:r>
          </a:p>
          <a:p>
            <a:pPr marL="1023938" lvl="2" indent="-171450">
              <a:buClr>
                <a:schemeClr val="tx1"/>
              </a:buClr>
              <a:buFont typeface="Arial" panose="020B0604020202020204" pitchFamily="34" charset="0"/>
              <a:buChar char="•"/>
            </a:pPr>
            <a:r>
              <a:rPr lang="en-US" sz="2000" dirty="0" smtClean="0">
                <a:ea typeface="ＭＳ Ｐゴシック" pitchFamily="1" charset="-128"/>
              </a:rPr>
              <a:t>Table 7</a:t>
            </a:r>
          </a:p>
          <a:p>
            <a:pPr marL="1023938" lvl="2" indent="-171450">
              <a:buClr>
                <a:schemeClr val="tx1"/>
              </a:buClr>
              <a:buFont typeface="Arial" panose="020B0604020202020204" pitchFamily="34" charset="0"/>
              <a:buChar char="•"/>
            </a:pPr>
            <a:r>
              <a:rPr lang="en-US" sz="2000" dirty="0" smtClean="0">
                <a:ea typeface="ＭＳ Ｐゴシック" pitchFamily="1" charset="-128"/>
              </a:rPr>
              <a:t>Table 8</a:t>
            </a:r>
            <a:endParaRPr lang="en-US" sz="1600" dirty="0" smtClean="0">
              <a:ea typeface="ＭＳ Ｐゴシック" pitchFamily="1" charset="-128"/>
            </a:endParaRPr>
          </a:p>
          <a:p>
            <a:pPr lvl="1">
              <a:buClr>
                <a:schemeClr val="tx1">
                  <a:lumMod val="95000"/>
                  <a:lumOff val="5000"/>
                </a:schemeClr>
              </a:buClr>
              <a:buFont typeface="Arial" panose="020B0604020202020204" pitchFamily="34" charset="0"/>
              <a:buChar char="•"/>
            </a:pPr>
            <a:endParaRPr lang="en-US" sz="2000" dirty="0" smtClean="0">
              <a:ea typeface="ＭＳ Ｐゴシック" pitchFamily="1" charset="-128"/>
            </a:endParaRPr>
          </a:p>
          <a:p>
            <a:pPr eaLnBrk="1" hangingPunct="1">
              <a:buFont typeface="Wingdings" pitchFamily="2" charset="2"/>
              <a:buNone/>
            </a:pPr>
            <a:endParaRPr lang="en-US" dirty="0" smtClean="0">
              <a:ea typeface="ＭＳ Ｐゴシック" pitchFamily="1" charset="-128"/>
            </a:endParaRPr>
          </a:p>
        </p:txBody>
      </p:sp>
      <p:sp>
        <p:nvSpPr>
          <p:cNvPr id="2" name="Slide Number Placeholder 1"/>
          <p:cNvSpPr>
            <a:spLocks noGrp="1"/>
          </p:cNvSpPr>
          <p:nvPr>
            <p:ph type="sldNum" sz="quarter" idx="4294967295"/>
          </p:nvPr>
        </p:nvSpPr>
        <p:spPr>
          <a:xfrm>
            <a:off x="8593138" y="6305550"/>
            <a:ext cx="550862"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94</a:t>
            </a:fld>
            <a:endParaRPr lang="en-US">
              <a:solidFill>
                <a:srgbClr val="F3F2DC">
                  <a:shade val="50000"/>
                  <a:satMod val="200000"/>
                </a:srgbClr>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0" y="228600"/>
            <a:ext cx="8281988" cy="838200"/>
          </a:xfrm>
        </p:spPr>
        <p:txBody>
          <a:bodyPr>
            <a:normAutofit/>
          </a:bodyPr>
          <a:lstStyle/>
          <a:p>
            <a:pPr eaLnBrk="1" hangingPunct="1"/>
            <a:r>
              <a:rPr lang="en-US" sz="3600" b="1" dirty="0" smtClean="0">
                <a:ea typeface="ＭＳ Ｐゴシック" pitchFamily="1" charset="-128"/>
              </a:rPr>
              <a:t>SF424 Training  Instructions, T. 420</a:t>
            </a:r>
          </a:p>
        </p:txBody>
      </p:sp>
      <p:sp>
        <p:nvSpPr>
          <p:cNvPr id="96259" name="Rectangle 3"/>
          <p:cNvSpPr>
            <a:spLocks noGrp="1" noChangeArrowheads="1"/>
          </p:cNvSpPr>
          <p:nvPr>
            <p:ph idx="4294967295"/>
          </p:nvPr>
        </p:nvSpPr>
        <p:spPr>
          <a:xfrm>
            <a:off x="539645" y="1066800"/>
            <a:ext cx="8012217" cy="4724400"/>
          </a:xfrm>
        </p:spPr>
        <p:txBody>
          <a:bodyPr>
            <a:normAutofit lnSpcReduction="10000"/>
          </a:bodyPr>
          <a:lstStyle/>
          <a:p>
            <a:pPr eaLnBrk="1" hangingPunct="1">
              <a:buClr>
                <a:schemeClr val="tx1">
                  <a:lumMod val="95000"/>
                  <a:lumOff val="5000"/>
                </a:schemeClr>
              </a:buClr>
              <a:buFont typeface="Wingdings" pitchFamily="2" charset="2"/>
              <a:buNone/>
            </a:pPr>
            <a:r>
              <a:rPr lang="en-US" sz="2800" b="1" dirty="0" smtClean="0">
                <a:ea typeface="ＭＳ Ｐゴシック" pitchFamily="1" charset="-128"/>
              </a:rPr>
              <a:t>Research Training Program Plan</a:t>
            </a:r>
          </a:p>
          <a:p>
            <a:pPr eaLnBrk="1" hangingPunct="1">
              <a:buClr>
                <a:schemeClr val="tx1">
                  <a:lumMod val="95000"/>
                  <a:lumOff val="5000"/>
                </a:schemeClr>
              </a:buClr>
              <a:buFont typeface="Wingdings" pitchFamily="2" charset="2"/>
              <a:buNone/>
            </a:pPr>
            <a:r>
              <a:rPr lang="en-US" sz="2800" b="1" dirty="0" smtClean="0">
                <a:ea typeface="ＭＳ Ｐゴシック" pitchFamily="1" charset="-128"/>
              </a:rPr>
              <a:t>Faculty, Trainees and Training Record</a:t>
            </a:r>
          </a:p>
          <a:p>
            <a:pPr eaLnBrk="1" hangingPunct="1">
              <a:buClr>
                <a:schemeClr val="tx1">
                  <a:lumMod val="95000"/>
                  <a:lumOff val="5000"/>
                </a:schemeClr>
              </a:buClr>
              <a:buFont typeface="Wingdings" pitchFamily="2" charset="2"/>
              <a:buNone/>
            </a:pPr>
            <a:endParaRPr lang="en-US" sz="1000" dirty="0" smtClean="0">
              <a:ea typeface="ＭＳ Ｐゴシック" pitchFamily="1" charset="-128"/>
            </a:endParaRPr>
          </a:p>
          <a:p>
            <a:pPr marL="539496" indent="-457200" eaLnBrk="1" hangingPunct="1">
              <a:buClr>
                <a:schemeClr val="tx1">
                  <a:lumMod val="95000"/>
                  <a:lumOff val="5000"/>
                </a:schemeClr>
              </a:buClr>
              <a:buSzTx/>
              <a:buAutoNum type="arabicPeriod" startAt="7"/>
            </a:pPr>
            <a:r>
              <a:rPr lang="en-US" sz="2800" b="1" dirty="0" smtClean="0">
                <a:ea typeface="ＭＳ Ｐゴシック" pitchFamily="1" charset="-128"/>
              </a:rPr>
              <a:t>Participating Faculty </a:t>
            </a:r>
            <a:r>
              <a:rPr lang="en-US" sz="2800" b="1" dirty="0" err="1" smtClean="0">
                <a:ea typeface="ＭＳ Ｐゴシック" pitchFamily="1" charset="-128"/>
              </a:rPr>
              <a:t>Biosketches</a:t>
            </a:r>
            <a:endParaRPr lang="en-US" sz="2800" b="1" dirty="0" smtClean="0">
              <a:ea typeface="ＭＳ Ｐゴシック" pitchFamily="1" charset="-128"/>
            </a:endParaRPr>
          </a:p>
          <a:p>
            <a:pPr marL="825246" lvl="1">
              <a:buClr>
                <a:schemeClr val="tx1">
                  <a:lumMod val="95000"/>
                  <a:lumOff val="5000"/>
                </a:schemeClr>
              </a:buClr>
              <a:buFont typeface="Arial" panose="020B0604020202020204" pitchFamily="34" charset="0"/>
              <a:buChar char="•"/>
            </a:pPr>
            <a:r>
              <a:rPr lang="en-US" sz="2000" dirty="0">
                <a:ea typeface="ＭＳ Ｐゴシック" pitchFamily="1" charset="-128"/>
              </a:rPr>
              <a:t>Personal statement not </a:t>
            </a:r>
            <a:r>
              <a:rPr lang="en-US" sz="2000" dirty="0" smtClean="0">
                <a:ea typeface="ＭＳ Ｐゴシック" pitchFamily="1" charset="-128"/>
              </a:rPr>
              <a:t>required</a:t>
            </a:r>
            <a:endParaRPr lang="en-US" sz="2000" dirty="0">
              <a:ea typeface="ＭＳ Ｐゴシック" pitchFamily="1" charset="-128"/>
            </a:endParaRPr>
          </a:p>
          <a:p>
            <a:pPr marL="825246" lvl="1">
              <a:buClr>
                <a:schemeClr val="tx1">
                  <a:lumMod val="95000"/>
                  <a:lumOff val="5000"/>
                </a:schemeClr>
              </a:buClr>
              <a:buFont typeface="Arial" panose="020B0604020202020204" pitchFamily="34" charset="0"/>
              <a:buChar char="•"/>
            </a:pPr>
            <a:r>
              <a:rPr lang="en-US" sz="2000" dirty="0">
                <a:ea typeface="ＭＳ Ｐゴシック" pitchFamily="1" charset="-128"/>
              </a:rPr>
              <a:t>Attach as a single PDF </a:t>
            </a:r>
            <a:r>
              <a:rPr lang="en-US" sz="2000" dirty="0" smtClean="0">
                <a:ea typeface="ＭＳ Ｐゴシック" pitchFamily="1" charset="-128"/>
              </a:rPr>
              <a:t>document</a:t>
            </a:r>
          </a:p>
          <a:p>
            <a:pPr marL="539496" lvl="1" indent="0">
              <a:buClr>
                <a:schemeClr val="tx1">
                  <a:lumMod val="95000"/>
                  <a:lumOff val="5000"/>
                </a:schemeClr>
              </a:buClr>
              <a:buNone/>
            </a:pPr>
            <a:endParaRPr lang="en-US" sz="2000" dirty="0">
              <a:ea typeface="ＭＳ Ｐゴシック" pitchFamily="1" charset="-128"/>
            </a:endParaRPr>
          </a:p>
          <a:p>
            <a:pPr marL="539496" indent="-457200" eaLnBrk="1" hangingPunct="1">
              <a:buClr>
                <a:schemeClr val="tx1">
                  <a:lumMod val="95000"/>
                  <a:lumOff val="5000"/>
                </a:schemeClr>
              </a:buClr>
              <a:buSzTx/>
              <a:buAutoNum type="arabicPeriod" startAt="7"/>
            </a:pPr>
            <a:r>
              <a:rPr lang="en-US" sz="2800" b="1" dirty="0" smtClean="0">
                <a:ea typeface="ＭＳ Ｐゴシック" pitchFamily="1" charset="-128"/>
              </a:rPr>
              <a:t>Letters of Support</a:t>
            </a:r>
          </a:p>
          <a:p>
            <a:pPr marL="825246" lvl="1">
              <a:buClr>
                <a:schemeClr val="tx1">
                  <a:lumMod val="95000"/>
                  <a:lumOff val="5000"/>
                </a:schemeClr>
              </a:buClr>
              <a:buFont typeface="Arial" panose="020B0604020202020204" pitchFamily="34" charset="0"/>
              <a:buChar char="•"/>
            </a:pPr>
            <a:r>
              <a:rPr lang="en-US" sz="2000" dirty="0" smtClean="0">
                <a:ea typeface="ＭＳ Ｐゴシック" pitchFamily="1" charset="-128"/>
              </a:rPr>
              <a:t>From all individual confirming their roles in the program</a:t>
            </a:r>
          </a:p>
          <a:p>
            <a:pPr marL="825246" lvl="1">
              <a:buClr>
                <a:schemeClr val="tx1">
                  <a:lumMod val="95000"/>
                  <a:lumOff val="5000"/>
                </a:schemeClr>
              </a:buClr>
              <a:buFont typeface="Arial" panose="020B0604020202020204" pitchFamily="34" charset="0"/>
              <a:buChar char="•"/>
            </a:pPr>
            <a:r>
              <a:rPr lang="en-US" sz="2000" dirty="0" smtClean="0">
                <a:ea typeface="ＭＳ Ｐゴシック" pitchFamily="1" charset="-128"/>
              </a:rPr>
              <a:t>Signed letter on institutional letterhead from senior administration official describing the institution’s commitment to the planned program</a:t>
            </a:r>
          </a:p>
          <a:p>
            <a:pPr marL="825246" lvl="1">
              <a:buClr>
                <a:schemeClr val="tx1">
                  <a:lumMod val="95000"/>
                  <a:lumOff val="5000"/>
                </a:schemeClr>
              </a:buClr>
              <a:buFont typeface="Arial" panose="020B0604020202020204" pitchFamily="34" charset="0"/>
              <a:buChar char="•"/>
            </a:pPr>
            <a:r>
              <a:rPr lang="en-US" sz="2000" dirty="0" smtClean="0">
                <a:ea typeface="ＭＳ Ｐゴシック" pitchFamily="1" charset="-128"/>
              </a:rPr>
              <a:t>Any others required as noted in the FOA</a:t>
            </a:r>
          </a:p>
          <a:p>
            <a:pPr marL="82296" indent="0" eaLnBrk="1" hangingPunct="1">
              <a:buClr>
                <a:schemeClr val="tx1">
                  <a:lumMod val="95000"/>
                  <a:lumOff val="5000"/>
                </a:schemeClr>
              </a:buClr>
              <a:buSzTx/>
              <a:buNone/>
            </a:pPr>
            <a:endParaRPr lang="en-US" sz="2400" dirty="0" smtClean="0">
              <a:ea typeface="ＭＳ Ｐゴシック" pitchFamily="1" charset="-128"/>
            </a:endParaRPr>
          </a:p>
          <a:p>
            <a:pPr marL="825246" lvl="1">
              <a:buClr>
                <a:schemeClr val="tx1">
                  <a:lumMod val="95000"/>
                  <a:lumOff val="5000"/>
                </a:schemeClr>
              </a:buClr>
              <a:buFont typeface="Arial" panose="020B0604020202020204" pitchFamily="34" charset="0"/>
              <a:buChar char="•"/>
            </a:pPr>
            <a:endParaRPr lang="en-US" sz="1600" dirty="0">
              <a:ea typeface="ＭＳ Ｐゴシック" pitchFamily="1" charset="-128"/>
            </a:endParaRPr>
          </a:p>
          <a:p>
            <a:pPr marL="825246" lvl="1">
              <a:buClr>
                <a:schemeClr val="tx1">
                  <a:lumMod val="95000"/>
                  <a:lumOff val="5000"/>
                </a:schemeClr>
              </a:buClr>
              <a:buFont typeface="Arial" panose="020B0604020202020204" pitchFamily="34" charset="0"/>
              <a:buChar char="•"/>
            </a:pPr>
            <a:endParaRPr lang="en-US" sz="1600" dirty="0" smtClean="0">
              <a:ea typeface="ＭＳ Ｐゴシック" pitchFamily="1" charset="-128"/>
            </a:endParaRPr>
          </a:p>
          <a:p>
            <a:pPr eaLnBrk="1" hangingPunct="1">
              <a:buFont typeface="Wingdings" pitchFamily="2" charset="2"/>
              <a:buNone/>
            </a:pPr>
            <a:endParaRPr lang="en-US" dirty="0" smtClean="0">
              <a:ea typeface="ＭＳ Ｐゴシック" pitchFamily="1" charset="-128"/>
            </a:endParaRPr>
          </a:p>
        </p:txBody>
      </p:sp>
      <p:sp>
        <p:nvSpPr>
          <p:cNvPr id="4" name="Slide Number Placeholder 3"/>
          <p:cNvSpPr>
            <a:spLocks noGrp="1"/>
          </p:cNvSpPr>
          <p:nvPr>
            <p:ph type="sldNum" sz="quarter" idx="4294967295"/>
          </p:nvPr>
        </p:nvSpPr>
        <p:spPr>
          <a:xfrm>
            <a:off x="8551863" y="6305550"/>
            <a:ext cx="592137"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95</a:t>
            </a:fld>
            <a:endParaRPr lang="en-US" dirty="0">
              <a:solidFill>
                <a:srgbClr val="F3F2DC">
                  <a:shade val="50000"/>
                  <a:satMod val="200000"/>
                </a:srgbClr>
              </a:solidFill>
            </a:endParaRPr>
          </a:p>
        </p:txBody>
      </p:sp>
      <p:pic>
        <p:nvPicPr>
          <p:cNvPr id="5" name="Picture 2" descr="C:\Users\gbullock\AppData\Local\Microsoft\Windows\Temporary Internet Files\Content.IE5\W27CP94M\MC90043153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980616">
            <a:off x="6798473" y="2507514"/>
            <a:ext cx="1711325" cy="16828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0" y="228600"/>
            <a:ext cx="8281988" cy="838200"/>
          </a:xfrm>
        </p:spPr>
        <p:txBody>
          <a:bodyPr>
            <a:normAutofit/>
          </a:bodyPr>
          <a:lstStyle/>
          <a:p>
            <a:pPr eaLnBrk="1" hangingPunct="1"/>
            <a:r>
              <a:rPr lang="en-US" sz="3600" b="1" dirty="0" smtClean="0">
                <a:ea typeface="ＭＳ Ｐゴシック" pitchFamily="1" charset="-128"/>
              </a:rPr>
              <a:t>SF424 Training  Instructions, T. 420</a:t>
            </a:r>
          </a:p>
        </p:txBody>
      </p:sp>
      <p:sp>
        <p:nvSpPr>
          <p:cNvPr id="96259" name="Rectangle 3"/>
          <p:cNvSpPr>
            <a:spLocks noGrp="1" noChangeArrowheads="1"/>
          </p:cNvSpPr>
          <p:nvPr>
            <p:ph idx="4294967295"/>
          </p:nvPr>
        </p:nvSpPr>
        <p:spPr>
          <a:xfrm>
            <a:off x="389744" y="1066800"/>
            <a:ext cx="8184630" cy="4724400"/>
          </a:xfrm>
        </p:spPr>
        <p:txBody>
          <a:bodyPr>
            <a:normAutofit/>
          </a:bodyPr>
          <a:lstStyle/>
          <a:p>
            <a:pPr eaLnBrk="1" hangingPunct="1">
              <a:buClr>
                <a:schemeClr val="tx1">
                  <a:lumMod val="95000"/>
                  <a:lumOff val="5000"/>
                </a:schemeClr>
              </a:buClr>
              <a:buFont typeface="Wingdings" pitchFamily="2" charset="2"/>
              <a:buNone/>
            </a:pPr>
            <a:r>
              <a:rPr lang="en-US" sz="2800" b="1" dirty="0" smtClean="0">
                <a:ea typeface="ＭＳ Ｐゴシック" pitchFamily="1" charset="-128"/>
              </a:rPr>
              <a:t>Research Training Program Plan</a:t>
            </a:r>
          </a:p>
          <a:p>
            <a:pPr>
              <a:buClr>
                <a:schemeClr val="tx1">
                  <a:lumMod val="95000"/>
                  <a:lumOff val="5000"/>
                </a:schemeClr>
              </a:buClr>
              <a:buNone/>
            </a:pPr>
            <a:r>
              <a:rPr lang="en-US" sz="2800" b="1" dirty="0">
                <a:ea typeface="ＭＳ Ｐゴシック" pitchFamily="1" charset="-128"/>
              </a:rPr>
              <a:t>Faculty, Trainees and Training Record</a:t>
            </a:r>
          </a:p>
          <a:p>
            <a:pPr marL="539496" lvl="1" indent="0">
              <a:buClr>
                <a:schemeClr val="tx1">
                  <a:lumMod val="95000"/>
                  <a:lumOff val="5000"/>
                </a:schemeClr>
              </a:buClr>
              <a:buNone/>
            </a:pPr>
            <a:endParaRPr lang="en-US" sz="2400" dirty="0">
              <a:ea typeface="ＭＳ Ｐゴシック" pitchFamily="1" charset="-128"/>
            </a:endParaRPr>
          </a:p>
          <a:p>
            <a:pPr marL="457200" lvl="1" indent="-457200">
              <a:buClr>
                <a:schemeClr val="tx1">
                  <a:lumMod val="95000"/>
                  <a:lumOff val="5000"/>
                </a:schemeClr>
              </a:buClr>
              <a:buAutoNum type="arabicPeriod" startAt="9"/>
            </a:pPr>
            <a:r>
              <a:rPr lang="en-US" b="1" dirty="0" smtClean="0">
                <a:ea typeface="ＭＳ Ｐゴシック" pitchFamily="1" charset="-128"/>
              </a:rPr>
              <a:t>Data tables</a:t>
            </a:r>
          </a:p>
          <a:p>
            <a:pPr marL="742950" lvl="2" indent="-342900">
              <a:buClr>
                <a:schemeClr val="tx1">
                  <a:lumMod val="95000"/>
                  <a:lumOff val="5000"/>
                </a:schemeClr>
              </a:buClr>
              <a:buFont typeface="Arial" panose="020B0604020202020204" pitchFamily="34" charset="0"/>
              <a:buChar char="•"/>
            </a:pPr>
            <a:r>
              <a:rPr lang="en-US" sz="2000" dirty="0" smtClean="0">
                <a:ea typeface="ＭＳ Ｐゴシック" pitchFamily="1" charset="-128"/>
              </a:rPr>
              <a:t>One PDF attachment</a:t>
            </a:r>
          </a:p>
          <a:p>
            <a:pPr marL="742950" lvl="2" indent="-342900">
              <a:buClr>
                <a:schemeClr val="tx1">
                  <a:lumMod val="95000"/>
                  <a:lumOff val="5000"/>
                </a:schemeClr>
              </a:buClr>
              <a:buFont typeface="Arial" panose="020B0604020202020204" pitchFamily="34" charset="0"/>
              <a:buChar char="•"/>
            </a:pPr>
            <a:r>
              <a:rPr lang="en-US" sz="2000" dirty="0" smtClean="0">
                <a:ea typeface="ＭＳ Ｐゴシック" pitchFamily="1" charset="-128"/>
              </a:rPr>
              <a:t>Utilize user-defined bookmarks in the attachment to facilitate easy navigation between tables</a:t>
            </a:r>
          </a:p>
          <a:p>
            <a:pPr marL="742950" lvl="2" indent="-342900">
              <a:buClr>
                <a:schemeClr val="tx1">
                  <a:lumMod val="95000"/>
                  <a:lumOff val="5000"/>
                </a:schemeClr>
              </a:buClr>
              <a:buFont typeface="Arial" panose="020B0604020202020204" pitchFamily="34" charset="0"/>
              <a:buChar char="•"/>
            </a:pPr>
            <a:r>
              <a:rPr lang="en-US" sz="2000" dirty="0" smtClean="0">
                <a:ea typeface="ＭＳ Ｐゴシック" pitchFamily="1" charset="-128"/>
              </a:rPr>
              <a:t>Start each numbered table on a new page</a:t>
            </a:r>
          </a:p>
          <a:p>
            <a:pPr marL="742950" lvl="2" indent="-342900">
              <a:buClr>
                <a:schemeClr val="tx1">
                  <a:lumMod val="95000"/>
                  <a:lumOff val="5000"/>
                </a:schemeClr>
              </a:buClr>
              <a:buFont typeface="Arial" panose="020B0604020202020204" pitchFamily="34" charset="0"/>
              <a:buChar char="•"/>
            </a:pPr>
            <a:r>
              <a:rPr lang="en-US" sz="2000" dirty="0" smtClean="0">
                <a:ea typeface="ＭＳ Ｐゴシック" pitchFamily="1" charset="-128"/>
              </a:rPr>
              <a:t>Separately bookmark each table in the attachment</a:t>
            </a:r>
          </a:p>
          <a:p>
            <a:pPr marL="400050" lvl="2" indent="0">
              <a:buClr>
                <a:schemeClr val="tx1">
                  <a:lumMod val="95000"/>
                  <a:lumOff val="5000"/>
                </a:schemeClr>
              </a:buClr>
              <a:buNone/>
            </a:pPr>
            <a:endParaRPr lang="en-US" sz="2000" dirty="0">
              <a:ea typeface="ＭＳ Ｐゴシック" pitchFamily="1" charset="-128"/>
            </a:endParaRPr>
          </a:p>
          <a:p>
            <a:pPr marL="82296" indent="0" eaLnBrk="1" hangingPunct="1">
              <a:buClr>
                <a:schemeClr val="tx1">
                  <a:lumMod val="95000"/>
                  <a:lumOff val="5000"/>
                </a:schemeClr>
              </a:buClr>
              <a:buSzTx/>
              <a:buNone/>
            </a:pPr>
            <a:endParaRPr lang="en-US" sz="2400" dirty="0" smtClean="0">
              <a:ea typeface="ＭＳ Ｐゴシック" pitchFamily="1" charset="-128"/>
            </a:endParaRPr>
          </a:p>
          <a:p>
            <a:pPr marL="825246" lvl="1">
              <a:buClr>
                <a:schemeClr val="tx1">
                  <a:lumMod val="95000"/>
                  <a:lumOff val="5000"/>
                </a:schemeClr>
              </a:buClr>
              <a:buFont typeface="Arial" panose="020B0604020202020204" pitchFamily="34" charset="0"/>
              <a:buChar char="•"/>
            </a:pPr>
            <a:endParaRPr lang="en-US" sz="1600" dirty="0">
              <a:ea typeface="ＭＳ Ｐゴシック" pitchFamily="1" charset="-128"/>
            </a:endParaRPr>
          </a:p>
          <a:p>
            <a:pPr marL="825246" lvl="1">
              <a:buClr>
                <a:schemeClr val="tx1">
                  <a:lumMod val="95000"/>
                  <a:lumOff val="5000"/>
                </a:schemeClr>
              </a:buClr>
              <a:buFont typeface="Arial" panose="020B0604020202020204" pitchFamily="34" charset="0"/>
              <a:buChar char="•"/>
            </a:pPr>
            <a:endParaRPr lang="en-US" sz="1600" dirty="0" smtClean="0">
              <a:ea typeface="ＭＳ Ｐゴシック" pitchFamily="1" charset="-128"/>
            </a:endParaRPr>
          </a:p>
          <a:p>
            <a:pPr eaLnBrk="1" hangingPunct="1">
              <a:buFont typeface="Wingdings" pitchFamily="2" charset="2"/>
              <a:buNone/>
            </a:pPr>
            <a:endParaRPr lang="en-US" dirty="0" smtClean="0">
              <a:ea typeface="ＭＳ Ｐゴシック" pitchFamily="1" charset="-128"/>
            </a:endParaRPr>
          </a:p>
        </p:txBody>
      </p:sp>
      <p:sp>
        <p:nvSpPr>
          <p:cNvPr id="4" name="Slide Number Placeholder 3"/>
          <p:cNvSpPr>
            <a:spLocks noGrp="1"/>
          </p:cNvSpPr>
          <p:nvPr>
            <p:ph type="sldNum" sz="quarter" idx="4294967295"/>
          </p:nvPr>
        </p:nvSpPr>
        <p:spPr>
          <a:xfrm>
            <a:off x="8374063" y="6305550"/>
            <a:ext cx="769937"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96</a:t>
            </a:fld>
            <a:endParaRPr lang="en-US" dirty="0">
              <a:solidFill>
                <a:srgbClr val="F3F2DC">
                  <a:shade val="50000"/>
                  <a:satMod val="200000"/>
                </a:srgbClr>
              </a:solidFill>
            </a:endParaRPr>
          </a:p>
        </p:txBody>
      </p:sp>
    </p:spTree>
    <p:extLst>
      <p:ext uri="{BB962C8B-B14F-4D97-AF65-F5344CB8AC3E}">
        <p14:creationId xmlns:p14="http://schemas.microsoft.com/office/powerpoint/2010/main" val="373771991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Autofit/>
          </a:bodyPr>
          <a:lstStyle/>
          <a:p>
            <a:r>
              <a:rPr lang="en-US" sz="3600" b="1" dirty="0" smtClean="0"/>
              <a:t>FAQs – Section E. Research Training Data Tables</a:t>
            </a:r>
          </a:p>
        </p:txBody>
      </p:sp>
      <p:sp>
        <p:nvSpPr>
          <p:cNvPr id="11" name="Content Placeholder 10"/>
          <p:cNvSpPr>
            <a:spLocks noGrp="1"/>
          </p:cNvSpPr>
          <p:nvPr>
            <p:ph idx="1"/>
          </p:nvPr>
        </p:nvSpPr>
        <p:spPr/>
        <p:txBody>
          <a:bodyPr>
            <a:normAutofit fontScale="85000" lnSpcReduction="10000"/>
          </a:bodyPr>
          <a:lstStyle/>
          <a:p>
            <a:pPr marL="0" indent="0" algn="ctr">
              <a:buNone/>
            </a:pPr>
            <a:r>
              <a:rPr lang="en-US" dirty="0"/>
              <a:t>http</a:t>
            </a:r>
            <a:r>
              <a:rPr lang="en-US" dirty="0" smtClean="0"/>
              <a:t>://grants.nih.gov/grants/forms_updates_faq.htm </a:t>
            </a:r>
          </a:p>
          <a:p>
            <a:pPr marL="0" indent="0">
              <a:buNone/>
            </a:pPr>
            <a:endParaRPr lang="en-US" sz="1600" b="1" dirty="0" smtClean="0"/>
          </a:p>
          <a:p>
            <a:r>
              <a:rPr lang="en-US" b="1" i="1" dirty="0" smtClean="0"/>
              <a:t>We’re </a:t>
            </a:r>
            <a:r>
              <a:rPr lang="en-US" b="1" i="1" dirty="0"/>
              <a:t>preparing a training grant application for the May 25, 2016 due date, </a:t>
            </a:r>
            <a:r>
              <a:rPr lang="en-US" b="1" i="1" dirty="0">
                <a:solidFill>
                  <a:srgbClr val="0070C0"/>
                </a:solidFill>
              </a:rPr>
              <a:t>but don’t have all the historical data requested in the new data tables</a:t>
            </a:r>
            <a:r>
              <a:rPr lang="en-US" b="1" i="1" dirty="0"/>
              <a:t>, such as the length of prior, full-time research experience for trainees entering the program five years ago. What should we do</a:t>
            </a:r>
            <a:r>
              <a:rPr lang="en-US" b="1" i="1" dirty="0" smtClean="0"/>
              <a:t>?</a:t>
            </a:r>
          </a:p>
          <a:p>
            <a:pPr marL="0" indent="0">
              <a:buNone/>
            </a:pPr>
            <a:endParaRPr lang="en-US" sz="1600" b="1" i="1" dirty="0"/>
          </a:p>
          <a:p>
            <a:r>
              <a:rPr lang="en-US" sz="1800" dirty="0"/>
              <a:t>Because reviewers are asked to assess a training program and its record based, in part, on data presented in the tables, </a:t>
            </a:r>
            <a:r>
              <a:rPr lang="en-US" sz="1800" b="1" dirty="0">
                <a:solidFill>
                  <a:srgbClr val="0070C0"/>
                </a:solidFill>
              </a:rPr>
              <a:t>applicants should provide as much data as reasonably possible.</a:t>
            </a:r>
            <a:r>
              <a:rPr lang="en-US" sz="1800" dirty="0"/>
              <a:t> Where complete historical data are not available, </a:t>
            </a:r>
            <a:r>
              <a:rPr lang="en-US" sz="1800" b="1" dirty="0">
                <a:solidFill>
                  <a:srgbClr val="C00000"/>
                </a:solidFill>
              </a:rPr>
              <a:t>applicants should indicate that in their applications and begin collecting the relevant information, so that it will be available in the future</a:t>
            </a:r>
            <a:r>
              <a:rPr lang="en-US" sz="1800" dirty="0"/>
              <a:t>. </a:t>
            </a:r>
          </a:p>
          <a:p>
            <a:endParaRPr lang="en-US" sz="2400" dirty="0"/>
          </a:p>
        </p:txBody>
      </p:sp>
      <p:sp>
        <p:nvSpPr>
          <p:cNvPr id="3" name="TextBox 2"/>
          <p:cNvSpPr txBox="1"/>
          <p:nvPr/>
        </p:nvSpPr>
        <p:spPr>
          <a:xfrm>
            <a:off x="8302171" y="6299200"/>
            <a:ext cx="595086" cy="369332"/>
          </a:xfrm>
          <a:prstGeom prst="rect">
            <a:avLst/>
          </a:prstGeom>
          <a:noFill/>
        </p:spPr>
        <p:txBody>
          <a:bodyPr wrap="square" rtlCol="0">
            <a:spAutoFit/>
          </a:bodyPr>
          <a:lstStyle/>
          <a:p>
            <a:r>
              <a:rPr lang="en-US" dirty="0" smtClean="0"/>
              <a:t>97</a:t>
            </a:r>
            <a:endParaRPr lang="en-US" dirty="0"/>
          </a:p>
        </p:txBody>
      </p:sp>
    </p:spTree>
    <p:extLst>
      <p:ext uri="{BB962C8B-B14F-4D97-AF65-F5344CB8AC3E}">
        <p14:creationId xmlns:p14="http://schemas.microsoft.com/office/powerpoint/2010/main" val="416168880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7658100" cy="1143000"/>
          </a:xfrm>
        </p:spPr>
        <p:txBody>
          <a:bodyPr>
            <a:normAutofit/>
          </a:bodyPr>
          <a:lstStyle/>
          <a:p>
            <a:r>
              <a:rPr lang="en-US" sz="3600" b="1" dirty="0" smtClean="0"/>
              <a:t>What is </a:t>
            </a:r>
            <a:r>
              <a:rPr lang="en-US" sz="3600" b="1" dirty="0" err="1" smtClean="0"/>
              <a:t>xTRACT</a:t>
            </a:r>
            <a:endParaRPr lang="en-US" sz="3600" b="1" dirty="0"/>
          </a:p>
        </p:txBody>
      </p:sp>
      <p:sp>
        <p:nvSpPr>
          <p:cNvPr id="3" name="Content Placeholder 2"/>
          <p:cNvSpPr>
            <a:spLocks noGrp="1"/>
          </p:cNvSpPr>
          <p:nvPr>
            <p:ph idx="4294967295"/>
          </p:nvPr>
        </p:nvSpPr>
        <p:spPr>
          <a:xfrm>
            <a:off x="749508" y="1504950"/>
            <a:ext cx="3260517" cy="4283075"/>
          </a:xfrm>
        </p:spPr>
        <p:txBody>
          <a:bodyPr>
            <a:normAutofit fontScale="92500" lnSpcReduction="10000"/>
          </a:bodyPr>
          <a:lstStyle/>
          <a:p>
            <a:pPr marL="0" indent="0">
              <a:buNone/>
            </a:pPr>
            <a:r>
              <a:rPr lang="en-US" sz="4400" b="1" dirty="0" smtClean="0"/>
              <a:t>E</a:t>
            </a:r>
            <a:r>
              <a:rPr lang="en-US" sz="4400" b="1" dirty="0" smtClean="0">
                <a:solidFill>
                  <a:srgbClr val="C00000"/>
                </a:solidFill>
              </a:rPr>
              <a:t>x</a:t>
            </a:r>
            <a:r>
              <a:rPr lang="en-US" sz="4400" b="1" dirty="0" smtClean="0"/>
              <a:t>tramural </a:t>
            </a:r>
          </a:p>
          <a:p>
            <a:pPr marL="0" indent="0">
              <a:buNone/>
            </a:pPr>
            <a:r>
              <a:rPr lang="en-US" sz="4400" b="1" dirty="0" smtClean="0">
                <a:solidFill>
                  <a:srgbClr val="C00000"/>
                </a:solidFill>
              </a:rPr>
              <a:t>T</a:t>
            </a:r>
            <a:r>
              <a:rPr lang="en-US" sz="4400" b="1" dirty="0" smtClean="0"/>
              <a:t>rainee </a:t>
            </a:r>
          </a:p>
          <a:p>
            <a:pPr marL="0" indent="0">
              <a:buNone/>
            </a:pPr>
            <a:r>
              <a:rPr lang="en-US" sz="4400" b="1" dirty="0" smtClean="0">
                <a:solidFill>
                  <a:srgbClr val="C00000"/>
                </a:solidFill>
              </a:rPr>
              <a:t>R</a:t>
            </a:r>
            <a:r>
              <a:rPr lang="en-US" sz="4400" b="1" dirty="0" smtClean="0"/>
              <a:t>eporting</a:t>
            </a:r>
          </a:p>
          <a:p>
            <a:pPr marL="0" indent="0">
              <a:buNone/>
            </a:pPr>
            <a:r>
              <a:rPr lang="en-US" sz="4400" b="1" dirty="0" smtClean="0">
                <a:solidFill>
                  <a:srgbClr val="C00000"/>
                </a:solidFill>
              </a:rPr>
              <a:t>A</a:t>
            </a:r>
            <a:r>
              <a:rPr lang="en-US" sz="4400" b="1" dirty="0" smtClean="0"/>
              <a:t>nd</a:t>
            </a:r>
          </a:p>
          <a:p>
            <a:pPr marL="0" indent="0">
              <a:buNone/>
            </a:pPr>
            <a:r>
              <a:rPr lang="en-US" sz="4400" b="1" dirty="0" smtClean="0">
                <a:solidFill>
                  <a:srgbClr val="C00000"/>
                </a:solidFill>
              </a:rPr>
              <a:t>C</a:t>
            </a:r>
            <a:r>
              <a:rPr lang="en-US" sz="4400" b="1" dirty="0" smtClean="0"/>
              <a:t>areer </a:t>
            </a:r>
          </a:p>
          <a:p>
            <a:pPr marL="0" indent="0">
              <a:buNone/>
            </a:pPr>
            <a:r>
              <a:rPr lang="en-US" sz="4400" b="1" dirty="0" smtClean="0">
                <a:solidFill>
                  <a:srgbClr val="C00000"/>
                </a:solidFill>
              </a:rPr>
              <a:t>T</a:t>
            </a:r>
            <a:r>
              <a:rPr lang="en-US" sz="4400" b="1" dirty="0" smtClean="0"/>
              <a:t>racking </a:t>
            </a:r>
          </a:p>
          <a:p>
            <a:endParaRPr lang="en-US" dirty="0"/>
          </a:p>
        </p:txBody>
      </p:sp>
      <p:sp>
        <p:nvSpPr>
          <p:cNvPr id="4" name="Slide Number Placeholder 3"/>
          <p:cNvSpPr>
            <a:spLocks noGrp="1"/>
          </p:cNvSpPr>
          <p:nvPr>
            <p:ph type="sldNum" sz="quarter" idx="4294967295"/>
          </p:nvPr>
        </p:nvSpPr>
        <p:spPr>
          <a:xfrm>
            <a:off x="8432800" y="6305550"/>
            <a:ext cx="711200" cy="476250"/>
          </a:xfrm>
          <a:prstGeom prst="rect">
            <a:avLst/>
          </a:prstGeom>
        </p:spPr>
        <p:txBody>
          <a:bodyPr/>
          <a:lstStyle/>
          <a:p>
            <a:pPr>
              <a:defRPr/>
            </a:pPr>
            <a:fld id="{9C457510-3428-4D7D-969C-3F8E3078ECA0}" type="slidenum">
              <a:rPr lang="en-US" smtClean="0">
                <a:solidFill>
                  <a:srgbClr val="F3F2DC">
                    <a:shade val="50000"/>
                    <a:satMod val="200000"/>
                  </a:srgbClr>
                </a:solidFill>
              </a:rPr>
              <a:pPr>
                <a:defRPr/>
              </a:pPr>
              <a:t>98</a:t>
            </a:fld>
            <a:endParaRPr lang="en-US" dirty="0">
              <a:solidFill>
                <a:srgbClr val="F3F2DC">
                  <a:shade val="50000"/>
                  <a:satMod val="200000"/>
                </a:srgbClr>
              </a:solidFill>
            </a:endParaRPr>
          </a:p>
        </p:txBody>
      </p:sp>
      <p:pic>
        <p:nvPicPr>
          <p:cNvPr id="2051" name="Picture 3" descr="C:\Users\bkavanaugh\AppData\Local\Microsoft\Windows\Temporary Internet Files\Content.IE5\KM46O9L7\335283363-confused-mem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2945" y="1828800"/>
            <a:ext cx="3699164" cy="33970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smtClean="0"/>
              <a:t>xTRACT</a:t>
            </a:r>
            <a:endParaRPr lang="en-US" sz="3600" b="1" dirty="0"/>
          </a:p>
        </p:txBody>
      </p:sp>
      <p:sp>
        <p:nvSpPr>
          <p:cNvPr id="3" name="Content Placeholder 2"/>
          <p:cNvSpPr>
            <a:spLocks noGrp="1"/>
          </p:cNvSpPr>
          <p:nvPr>
            <p:ph idx="1"/>
          </p:nvPr>
        </p:nvSpPr>
        <p:spPr>
          <a:xfrm>
            <a:off x="457200" y="1175658"/>
            <a:ext cx="8229600" cy="4950506"/>
          </a:xfrm>
        </p:spPr>
        <p:txBody>
          <a:bodyPr>
            <a:normAutofit fontScale="77500" lnSpcReduction="20000"/>
          </a:bodyPr>
          <a:lstStyle/>
          <a:p>
            <a:r>
              <a:rPr lang="en-US" dirty="0" smtClean="0"/>
              <a:t>Module within eRA Commons to create research training tables for inclusion in progress reports and institutional training grant applications</a:t>
            </a:r>
          </a:p>
          <a:p>
            <a:r>
              <a:rPr lang="en-US" dirty="0" smtClean="0"/>
              <a:t>Able to pre-populate some training data by using </a:t>
            </a:r>
            <a:r>
              <a:rPr lang="en-US" dirty="0" err="1" smtClean="0"/>
              <a:t>xTrain</a:t>
            </a:r>
            <a:r>
              <a:rPr lang="en-US" dirty="0" smtClean="0"/>
              <a:t> appointment and related data (trainee names, selected characteristics, institutions, grant numbers, subsequent NIH and other HHS awards</a:t>
            </a:r>
          </a:p>
          <a:p>
            <a:r>
              <a:rPr lang="en-US" dirty="0" smtClean="0"/>
              <a:t>Allows for manual entry of data for information not found in Commons or </a:t>
            </a:r>
            <a:r>
              <a:rPr lang="en-US" dirty="0" err="1" smtClean="0"/>
              <a:t>xTrain</a:t>
            </a:r>
            <a:endParaRPr lang="en-US" dirty="0" smtClean="0"/>
          </a:p>
          <a:p>
            <a:r>
              <a:rPr lang="en-US" dirty="0" smtClean="0"/>
              <a:t>Access for Signing Officials, Principal Investigators and Assistants </a:t>
            </a:r>
          </a:p>
          <a:p>
            <a:r>
              <a:rPr lang="en-US" dirty="0"/>
              <a:t>Institution Data section</a:t>
            </a:r>
          </a:p>
          <a:p>
            <a:pPr lvl="1">
              <a:buFont typeface="Arial" panose="020B0604020202020204" pitchFamily="34" charset="0"/>
              <a:buChar char="•"/>
            </a:pPr>
            <a:r>
              <a:rPr lang="en-US" dirty="0"/>
              <a:t>Maintain funding sources</a:t>
            </a:r>
          </a:p>
          <a:p>
            <a:pPr lvl="1">
              <a:buFont typeface="Arial" panose="020B0604020202020204" pitchFamily="34" charset="0"/>
              <a:buChar char="•"/>
            </a:pPr>
            <a:r>
              <a:rPr lang="en-US" dirty="0"/>
              <a:t>Upload funding sources</a:t>
            </a:r>
          </a:p>
          <a:p>
            <a:endParaRPr lang="en-US" dirty="0"/>
          </a:p>
        </p:txBody>
      </p:sp>
      <p:sp>
        <p:nvSpPr>
          <p:cNvPr id="4" name="TextBox 3"/>
          <p:cNvSpPr txBox="1"/>
          <p:nvPr/>
        </p:nvSpPr>
        <p:spPr>
          <a:xfrm>
            <a:off x="8316686" y="6415314"/>
            <a:ext cx="678217" cy="369332"/>
          </a:xfrm>
          <a:prstGeom prst="rect">
            <a:avLst/>
          </a:prstGeom>
          <a:noFill/>
        </p:spPr>
        <p:txBody>
          <a:bodyPr wrap="square" rtlCol="0">
            <a:spAutoFit/>
          </a:bodyPr>
          <a:lstStyle/>
          <a:p>
            <a:r>
              <a:rPr lang="en-US" dirty="0" smtClean="0"/>
              <a:t>99</a:t>
            </a:r>
            <a:endParaRPr lang="en-US" dirty="0"/>
          </a:p>
        </p:txBody>
      </p:sp>
    </p:spTree>
    <p:extLst>
      <p:ext uri="{BB962C8B-B14F-4D97-AF65-F5344CB8AC3E}">
        <p14:creationId xmlns:p14="http://schemas.microsoft.com/office/powerpoint/2010/main" val="345259082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1493</TotalTime>
  <Words>8302</Words>
  <Application>Microsoft Office PowerPoint</Application>
  <PresentationFormat>On-screen Show (4:3)</PresentationFormat>
  <Paragraphs>1345</Paragraphs>
  <Slides>137</Slides>
  <Notes>114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137</vt:i4>
      </vt:variant>
    </vt:vector>
  </HeadingPairs>
  <TitlesOfParts>
    <vt:vector size="140" baseType="lpstr">
      <vt:lpstr>Custom Design</vt:lpstr>
      <vt:lpstr>Waveform</vt:lpstr>
      <vt:lpstr>Worksheet</vt:lpstr>
      <vt:lpstr>NIH Training Grants 2016 Proposal to Closeout August 18, 2016</vt:lpstr>
      <vt:lpstr>Objectives</vt:lpstr>
      <vt:lpstr>Ruth L. Kirschstein       1927-2009</vt:lpstr>
      <vt:lpstr>  What is an NIH “Institutional    training grant”?</vt:lpstr>
      <vt:lpstr>Why does NIH award institutional training grants and why do we want them?  </vt:lpstr>
      <vt:lpstr>Acceptable Training Activities</vt:lpstr>
      <vt:lpstr>        NIH Institutional Training Grant:      “A grant of a different color”  </vt:lpstr>
      <vt:lpstr>NIH Institutional Training Grant: (T award) Deadlines</vt:lpstr>
      <vt:lpstr>  Proposal Stage: What do I do first?</vt:lpstr>
      <vt:lpstr>Proposal Stage: What do I do first?</vt:lpstr>
      <vt:lpstr>Preparation of a T-32 Application</vt:lpstr>
      <vt:lpstr>Submission Options</vt:lpstr>
      <vt:lpstr>                            Remember!!!</vt:lpstr>
      <vt:lpstr>PD/PI Preliminary Preparation</vt:lpstr>
      <vt:lpstr>What is a mentor/preceptor/trainer?</vt:lpstr>
      <vt:lpstr>What does a mentor provide for submission?</vt:lpstr>
      <vt:lpstr>SF424 Training Instructions – T. 200</vt:lpstr>
      <vt:lpstr>SF424 Training Instructions – T. 200</vt:lpstr>
      <vt:lpstr>SF 424 Training Instructions, T. 210</vt:lpstr>
      <vt:lpstr>SF 424 Training Instructions, T. 220</vt:lpstr>
      <vt:lpstr>SF 424 Training Instructions, T. 220</vt:lpstr>
      <vt:lpstr>SF 424 Training Instructions, T. 220</vt:lpstr>
      <vt:lpstr>SF 424 Training Instructions, T. 230</vt:lpstr>
      <vt:lpstr>   SF 424 Training Instructions, T. 240</vt:lpstr>
      <vt:lpstr>   SF 424 Training Instructions, T. 300 </vt:lpstr>
      <vt:lpstr>PowerPoint Presentation</vt:lpstr>
      <vt:lpstr>   SF 424 Training Instructions, T.330 </vt:lpstr>
      <vt:lpstr>SF 424 Training Instructions, T. 330</vt:lpstr>
      <vt:lpstr>SF 424 Training Instructions, T. 330</vt:lpstr>
      <vt:lpstr>     SF 424 Training Instructions, T. 330</vt:lpstr>
      <vt:lpstr>    Remember!!</vt:lpstr>
      <vt:lpstr>NRSA Stipend &amp; Other Budgetary Levels Effective for FY 2016 (Appendix A)</vt:lpstr>
      <vt:lpstr>SF 424 Training Instructions, T. 330</vt:lpstr>
      <vt:lpstr>Stipend Supplementation</vt:lpstr>
      <vt:lpstr>Terminology</vt:lpstr>
      <vt:lpstr>   SF 424 Training Instructions, T. 420</vt:lpstr>
      <vt:lpstr>Changes in existing Institutional Training Grant Requirements Issued October 13, 2015 via NOT-OD-16-007</vt:lpstr>
      <vt:lpstr>   SF 424 Training Instructions, T. 420</vt:lpstr>
      <vt:lpstr>    SF 424 Training Instructions, T. 420</vt:lpstr>
      <vt:lpstr>    SF 424 Training Instructions, T. 420</vt:lpstr>
      <vt:lpstr>   SF 424 Training Instructions, T. 420</vt:lpstr>
      <vt:lpstr>SF424 Training Instructions, T. 420</vt:lpstr>
      <vt:lpstr>SF424 Training Instructions, T. 420</vt:lpstr>
      <vt:lpstr>   SF 424 Training Instructions, T. 420</vt:lpstr>
      <vt:lpstr>    SF 424 Training  Instructions, T. 420</vt:lpstr>
      <vt:lpstr>Table 1 – Census of Participating Departments and Interdepartmental Programs</vt:lpstr>
      <vt:lpstr>Table 1 – Census of Participating Departments and Interdepartmental Programs</vt:lpstr>
      <vt:lpstr>Table 2– Participating Faculty Members</vt:lpstr>
      <vt:lpstr>Table 2– Participating Faculty Members</vt:lpstr>
      <vt:lpstr>Table 2– Participating Faculty Members</vt:lpstr>
      <vt:lpstr>Table 3 – Federal Institutional Research Training Grants and Related Support Available to Participating Faculty Members</vt:lpstr>
      <vt:lpstr>Table 3 – Federal Institutional Research Training Grants and Related Support Available to Participating Faculty Members</vt:lpstr>
      <vt:lpstr>Table 3 – Federal Institutional Research Training Grants and Related Support Available to Participating Faculty Members</vt:lpstr>
      <vt:lpstr>“Mini” Quiz</vt:lpstr>
      <vt:lpstr>   SF 424 Training Instructions, T. 420</vt:lpstr>
      <vt:lpstr>   SF 424 Training Instructions, T. 420</vt:lpstr>
      <vt:lpstr> SF 424 Training Instructions, T. 420</vt:lpstr>
      <vt:lpstr>Table 4 – Research Support of Participating Faculty Members</vt:lpstr>
      <vt:lpstr>Table 4 – Research Support of Participating Faculty Members</vt:lpstr>
      <vt:lpstr>Table 4 – Research Support of Participating Faculty Members</vt:lpstr>
      <vt:lpstr>Table 5 – Publications of Those in Training</vt:lpstr>
      <vt:lpstr>Table 5 – Publications of Those in Training</vt:lpstr>
      <vt:lpstr>Table 5 – Publications of Those in Training</vt:lpstr>
      <vt:lpstr>Publication Tables: NIH Public Access Policy - Overview</vt:lpstr>
      <vt:lpstr>Table 5A &amp; B – Publications of Those in Training</vt:lpstr>
      <vt:lpstr>  SF 424 Training  Instructions, T. 420</vt:lpstr>
      <vt:lpstr>   SF 424 Training Instructions, T. 420</vt:lpstr>
      <vt:lpstr> SF 424 Training  Instructions, T. 420</vt:lpstr>
      <vt:lpstr> SF 424 Training Instructions, T. 420</vt:lpstr>
      <vt:lpstr>   SF 424 Training Instructions, T. 420</vt:lpstr>
      <vt:lpstr>Table 6 - Applicants, Entrants, and their Characteristics for the Past Five Years </vt:lpstr>
      <vt:lpstr>Table 6 - Applicants, Entrants, and their Characteristics for the Past Five Years </vt:lpstr>
      <vt:lpstr>Table 6 - Applicants, Entrants, and their Characteristics for the Past Five Years </vt:lpstr>
      <vt:lpstr>Table 6 - Applicants, Entrants, and their Characteristics for the Past Five Years </vt:lpstr>
      <vt:lpstr>  Table 6A – Applicants, Entrants, and their Characteristics for the Past Five Years: Predoctoral</vt:lpstr>
      <vt:lpstr>Table 6B.  Applicants, Entrants, and Their Characteristics for the Past Five Years: Postdoctoral </vt:lpstr>
      <vt:lpstr>  SF 424 Training Instructions, T. 420</vt:lpstr>
      <vt:lpstr>    SF 424 Training Instructions, T. 429</vt:lpstr>
      <vt:lpstr>Table 7 - Appointments to the Training Grant for Each Year of the Current Project Period</vt:lpstr>
      <vt:lpstr>Table 7 - Appointments to the Training Grant for Each Year of the Current Project Period</vt:lpstr>
      <vt:lpstr>Table 7 - Appointments to the Training Grant for Each Year of the Current Project Period </vt:lpstr>
      <vt:lpstr>Table 8 - Program Outcomes</vt:lpstr>
      <vt:lpstr>Table 8 - Program Outcomes</vt:lpstr>
      <vt:lpstr>Table 8 - Program Outcomes</vt:lpstr>
      <vt:lpstr>Table 8 - Program Outcomes</vt:lpstr>
      <vt:lpstr>Table 8 - Program Outcomes</vt:lpstr>
      <vt:lpstr>Table 8 - Program Outcomes</vt:lpstr>
      <vt:lpstr>   SF 424 Training Instructions, T. 420</vt:lpstr>
      <vt:lpstr>    SF 424 Training Instructions, T. 420</vt:lpstr>
      <vt:lpstr>   SF 424 Training Instructions, T. 420</vt:lpstr>
      <vt:lpstr>   SF 424 Training Instructions, T. 420</vt:lpstr>
      <vt:lpstr>   SF 424 Training Instructions, T. 420</vt:lpstr>
      <vt:lpstr>SF 424 Training Instructions, T. 420</vt:lpstr>
      <vt:lpstr>SF 424 Training  Instructions, T. 420</vt:lpstr>
      <vt:lpstr>SF424 Training  Instructions, T. 420</vt:lpstr>
      <vt:lpstr>SF424 Training  Instructions, T. 420</vt:lpstr>
      <vt:lpstr>FAQs – Section E. Research Training Data Tables</vt:lpstr>
      <vt:lpstr>What is xTRACT</vt:lpstr>
      <vt:lpstr>xTRACT</vt:lpstr>
      <vt:lpstr>SF424 Training  Instructions, T. 420</vt:lpstr>
      <vt:lpstr> SF424 Training Instructions, T 420 </vt:lpstr>
      <vt:lpstr>SF424 Training Instructions, T. 420</vt:lpstr>
      <vt:lpstr> SF424 Training Instructions, T. 420</vt:lpstr>
      <vt:lpstr>   SF424 Training  Instructions, T. 420</vt:lpstr>
      <vt:lpstr>   SF424 Training Instructions, T. 600</vt:lpstr>
      <vt:lpstr>Congratulations  you have an award! </vt:lpstr>
      <vt:lpstr>Award Process</vt:lpstr>
      <vt:lpstr>Recruitment</vt:lpstr>
      <vt:lpstr>Recruitment</vt:lpstr>
      <vt:lpstr>Recruitment</vt:lpstr>
      <vt:lpstr>  Appointment</vt:lpstr>
      <vt:lpstr>Appointment</vt:lpstr>
      <vt:lpstr>Appointment</vt:lpstr>
      <vt:lpstr>Administration </vt:lpstr>
      <vt:lpstr>Administration – Payback  </vt:lpstr>
      <vt:lpstr>Administration – Acceptable Payback Service</vt:lpstr>
      <vt:lpstr>Administration  Financial Payback</vt:lpstr>
      <vt:lpstr>Administration</vt:lpstr>
      <vt:lpstr>Supplementation</vt:lpstr>
      <vt:lpstr>Administration</vt:lpstr>
      <vt:lpstr>Rebudgeting</vt:lpstr>
      <vt:lpstr>Carry forward  </vt:lpstr>
      <vt:lpstr>Periods of Appointments  (T awards)</vt:lpstr>
      <vt:lpstr>Unliquidated Obligations – Stipends, Tuition, and F &amp; A Costs </vt:lpstr>
      <vt:lpstr>Progress Reports (T awards) </vt:lpstr>
      <vt:lpstr>xTrain</vt:lpstr>
      <vt:lpstr>Benefits of xTrain</vt:lpstr>
      <vt:lpstr>xTrain – Getting Started</vt:lpstr>
      <vt:lpstr>Trainee Appointments</vt:lpstr>
      <vt:lpstr>Termination Process</vt:lpstr>
      <vt:lpstr> Prior Approvals Required (T awards) </vt:lpstr>
      <vt:lpstr>Leave (T awards) </vt:lpstr>
      <vt:lpstr>Leave (T awards)</vt:lpstr>
      <vt:lpstr>Grant Termination</vt:lpstr>
      <vt:lpstr>Closeout</vt:lpstr>
      <vt:lpstr>Helpful Links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Baehr</dc:creator>
  <cp:lastModifiedBy>BKavanaugh</cp:lastModifiedBy>
  <cp:revision>142</cp:revision>
  <dcterms:created xsi:type="dcterms:W3CDTF">2016-04-08T18:07:46Z</dcterms:created>
  <dcterms:modified xsi:type="dcterms:W3CDTF">2016-08-17T14:06:39Z</dcterms:modified>
</cp:coreProperties>
</file>