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snapToGrid="0">
      <p:cViewPr varScale="1">
        <p:scale>
          <a:sx n="101" d="100"/>
          <a:sy n="101" d="100"/>
        </p:scale>
        <p:origin x="4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5F233-4845-4D5F-8DB2-6FA7A7B60E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4A7608-9563-4312-B13A-E714587F99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4EABB9-EC71-424F-A971-218586343634}"/>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1C8BD647-8215-4872-800B-4DE4E11597B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01AFBD5-3C55-431A-8E5B-754B3A655ADC}"/>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50480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2647C-7C3E-4E51-9163-4A68A34A25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21F77D-A9E6-48F6-80E3-F2E0566FD6D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2E72E4-F979-4D94-93D3-19B1F05A6683}"/>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E66C3B4C-9394-4C71-A402-797233AF8E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2FA91C-35E0-4449-A17A-95F52F40302B}"/>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1415319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50D675-CD6B-448A-865F-C0A764121F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A7B094-D76B-426F-A9B4-1AC494DA7C9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B91071-2FF4-4697-B12E-22E5F14FDB0C}"/>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CE66A396-7933-424A-9CF2-87E78752223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0048D-33F2-41A3-9180-67C7B278DAC0}"/>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2454955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7A39C-E0F8-467A-B0E5-FDFB57BDA7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52BC5-7B09-4159-8B95-0F840B64D8F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907C9F-D4B6-4FDF-9128-B4F4CC4DEB11}"/>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A55C03FE-3783-4780-BE7F-BE1BE8C2DE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29D9DF-B89A-43B0-8BC2-C612D982E3F7}"/>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2573213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33379-D1BE-4BEC-919E-5A7CF432E8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7E51F9-AA3D-4B3E-BB54-F78E9EFE37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23C73D5-90C9-4F52-B380-B436577D36FD}"/>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262A251A-8EF4-4557-AF4D-3BF2478DF5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D4AD60D-1DB2-4193-B639-6F6A235AA5AA}"/>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304722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ADE74-3239-4E0D-A8C4-CC344692B6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D5603B-DD9E-4275-922B-1FEACDA62D0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221575-697C-42C3-866F-2E1B22E178E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E172F9-AAAD-4FEE-9938-2DB233B2DD24}"/>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6" name="Footer Placeholder 5">
            <a:extLst>
              <a:ext uri="{FF2B5EF4-FFF2-40B4-BE49-F238E27FC236}">
                <a16:creationId xmlns:a16="http://schemas.microsoft.com/office/drawing/2014/main" id="{28B8FAEB-11BA-4E2B-A401-67E899C7A4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70FBC8D-6ACC-4867-8E65-62B4ADE6D956}"/>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26197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E338-9D83-4D7E-B101-73A88BBF1F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F05451C-80B8-47DC-B8DB-F6BF04752D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06BD4DE-FDD7-4D11-BEB7-353A19C0DD3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4908B9-ABDE-4D54-BE57-A3DCBEEB80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A64865-120A-452B-9B86-FAF12FF0F3F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BFC6A8-A326-4E48-BE36-C7A586E21CF9}"/>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8" name="Footer Placeholder 7">
            <a:extLst>
              <a:ext uri="{FF2B5EF4-FFF2-40B4-BE49-F238E27FC236}">
                <a16:creationId xmlns:a16="http://schemas.microsoft.com/office/drawing/2014/main" id="{46713349-8024-45FB-84BD-20ECC51B0EE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2EEB0E8-FCD7-49F5-905B-145D7A904590}"/>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122787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A4DC4-B627-495C-A5B7-45D8DBC299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13E588-68AA-4E7E-8E46-4C1BCEA340A4}"/>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4" name="Footer Placeholder 3">
            <a:extLst>
              <a:ext uri="{FF2B5EF4-FFF2-40B4-BE49-F238E27FC236}">
                <a16:creationId xmlns:a16="http://schemas.microsoft.com/office/drawing/2014/main" id="{1F704323-1FDE-458E-BB69-56B26985869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CF8FC5C-D578-41C1-8C04-C0798AA18E93}"/>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483050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E73F4-3C5B-453F-8088-EA625A39FFDD}"/>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3" name="Footer Placeholder 2">
            <a:extLst>
              <a:ext uri="{FF2B5EF4-FFF2-40B4-BE49-F238E27FC236}">
                <a16:creationId xmlns:a16="http://schemas.microsoft.com/office/drawing/2014/main" id="{F2057738-256C-445F-A2AA-389E2485A3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FD63152-D91B-4DC7-9CF8-E4D1E778E67A}"/>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1231609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DB190-78A6-4675-963D-4224817893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7B40CE-1CCE-4994-9886-F308953FA5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1AC2CB-0164-4F8D-BDE9-FE753CDF3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1B269A4-46B3-42A4-8BA5-D3D53221367D}"/>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6" name="Footer Placeholder 5">
            <a:extLst>
              <a:ext uri="{FF2B5EF4-FFF2-40B4-BE49-F238E27FC236}">
                <a16:creationId xmlns:a16="http://schemas.microsoft.com/office/drawing/2014/main" id="{B5668D53-7FEB-40EE-91AE-DC096406CBA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4596D0A-CBDF-46DB-9087-E7EAF257D223}"/>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4265094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EA27C-6DA6-4FFB-BF51-F05F6C47C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64A5A2-E7BB-4B26-BC03-8702AEE2FE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2DB779C-B545-4C26-918B-71EA236AA9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CA8C06-F018-49B6-97E7-C52F589AB73A}"/>
              </a:ext>
            </a:extLst>
          </p:cNvPr>
          <p:cNvSpPr>
            <a:spLocks noGrp="1"/>
          </p:cNvSpPr>
          <p:nvPr>
            <p:ph type="dt" sz="half" idx="10"/>
          </p:nvPr>
        </p:nvSpPr>
        <p:spPr/>
        <p:txBody>
          <a:bodyPr/>
          <a:lstStyle/>
          <a:p>
            <a:fld id="{07C12CA8-FEF9-4D51-9B58-ED595D0B7895}" type="datetimeFigureOut">
              <a:rPr lang="en-US" smtClean="0"/>
              <a:t>2/20/2026</a:t>
            </a:fld>
            <a:endParaRPr lang="en-US" dirty="0"/>
          </a:p>
        </p:txBody>
      </p:sp>
      <p:sp>
        <p:nvSpPr>
          <p:cNvPr id="6" name="Footer Placeholder 5">
            <a:extLst>
              <a:ext uri="{FF2B5EF4-FFF2-40B4-BE49-F238E27FC236}">
                <a16:creationId xmlns:a16="http://schemas.microsoft.com/office/drawing/2014/main" id="{C611FF1E-062F-42E8-AA05-282FF2B829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215083-3919-4086-9820-DBF44F8A3A27}"/>
              </a:ext>
            </a:extLst>
          </p:cNvPr>
          <p:cNvSpPr>
            <a:spLocks noGrp="1"/>
          </p:cNvSpPr>
          <p:nvPr>
            <p:ph type="sldNum" sz="quarter" idx="12"/>
          </p:nvPr>
        </p:nvSpPr>
        <p:spPr/>
        <p:txBody>
          <a:bodyPr/>
          <a:lstStyle/>
          <a:p>
            <a:fld id="{804C951D-411D-41AE-90EE-B9F3323D2893}" type="slidenum">
              <a:rPr lang="en-US" smtClean="0"/>
              <a:t>‹#›</a:t>
            </a:fld>
            <a:endParaRPr lang="en-US" dirty="0"/>
          </a:p>
        </p:txBody>
      </p:sp>
    </p:spTree>
    <p:extLst>
      <p:ext uri="{BB962C8B-B14F-4D97-AF65-F5344CB8AC3E}">
        <p14:creationId xmlns:p14="http://schemas.microsoft.com/office/powerpoint/2010/main" val="392147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C74CC6-783A-4C09-8E9D-5A6E98F5C2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F1A8CA-655B-4945-B186-7FC5EA0C08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5F43E-7D9F-42C3-8DE7-9B39B0A4E1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C12CA8-FEF9-4D51-9B58-ED595D0B7895}" type="datetimeFigureOut">
              <a:rPr lang="en-US" smtClean="0"/>
              <a:t>2/20/2026</a:t>
            </a:fld>
            <a:endParaRPr lang="en-US" dirty="0"/>
          </a:p>
        </p:txBody>
      </p:sp>
      <p:sp>
        <p:nvSpPr>
          <p:cNvPr id="5" name="Footer Placeholder 4">
            <a:extLst>
              <a:ext uri="{FF2B5EF4-FFF2-40B4-BE49-F238E27FC236}">
                <a16:creationId xmlns:a16="http://schemas.microsoft.com/office/drawing/2014/main" id="{8B1F3704-01F7-41E5-B67D-405B52C496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2F9657D-6F81-42E6-A886-7695B2DA5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C951D-411D-41AE-90EE-B9F3323D2893}" type="slidenum">
              <a:rPr lang="en-US" smtClean="0"/>
              <a:t>‹#›</a:t>
            </a:fld>
            <a:endParaRPr lang="en-US" dirty="0"/>
          </a:p>
        </p:txBody>
      </p:sp>
    </p:spTree>
    <p:extLst>
      <p:ext uri="{BB962C8B-B14F-4D97-AF65-F5344CB8AC3E}">
        <p14:creationId xmlns:p14="http://schemas.microsoft.com/office/powerpoint/2010/main" val="4108704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rochester.edu/orpa/awards/no-cost/"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5AC06-BA22-4F47-BF68-184435916E2C}"/>
              </a:ext>
            </a:extLst>
          </p:cNvPr>
          <p:cNvSpPr>
            <a:spLocks noGrp="1"/>
          </p:cNvSpPr>
          <p:nvPr>
            <p:ph type="ctrTitle"/>
          </p:nvPr>
        </p:nvSpPr>
        <p:spPr/>
        <p:txBody>
          <a:bodyPr>
            <a:normAutofit fontScale="90000"/>
          </a:bodyPr>
          <a:lstStyle/>
          <a:p>
            <a:r>
              <a:rPr lang="en-US" b="1" dirty="0"/>
              <a:t>Sponsored Award Closeout</a:t>
            </a:r>
            <a:br>
              <a:rPr lang="en-US" b="1" dirty="0"/>
            </a:br>
            <a:r>
              <a:rPr lang="en-US" b="1" dirty="0"/>
              <a:t>(Non Clinical Trials)</a:t>
            </a:r>
            <a:br>
              <a:rPr lang="en-US" b="1" dirty="0"/>
            </a:br>
            <a:endParaRPr lang="en-US" b="1" dirty="0"/>
          </a:p>
        </p:txBody>
      </p:sp>
      <p:sp>
        <p:nvSpPr>
          <p:cNvPr id="3" name="Subtitle 2">
            <a:extLst>
              <a:ext uri="{FF2B5EF4-FFF2-40B4-BE49-F238E27FC236}">
                <a16:creationId xmlns:a16="http://schemas.microsoft.com/office/drawing/2014/main" id="{D0519EF1-0080-4F8B-8EC3-CED17E837A65}"/>
              </a:ext>
            </a:extLst>
          </p:cNvPr>
          <p:cNvSpPr>
            <a:spLocks noGrp="1"/>
          </p:cNvSpPr>
          <p:nvPr>
            <p:ph type="subTitle" idx="1"/>
          </p:nvPr>
        </p:nvSpPr>
        <p:spPr>
          <a:xfrm>
            <a:off x="1356220" y="3669150"/>
            <a:ext cx="9144000" cy="1655762"/>
          </a:xfrm>
        </p:spPr>
        <p:txBody>
          <a:bodyPr/>
          <a:lstStyle/>
          <a:p>
            <a:r>
              <a:rPr lang="en-US" dirty="0"/>
              <a:t>Created by Stefanie Fingler </a:t>
            </a:r>
          </a:p>
          <a:p>
            <a:r>
              <a:rPr lang="en-US" dirty="0"/>
              <a:t>August 22, 2023</a:t>
            </a:r>
          </a:p>
        </p:txBody>
      </p:sp>
    </p:spTree>
    <p:extLst>
      <p:ext uri="{BB962C8B-B14F-4D97-AF65-F5344CB8AC3E}">
        <p14:creationId xmlns:p14="http://schemas.microsoft.com/office/powerpoint/2010/main" val="2183459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26F6BC-9115-4D86-8261-11153E0A95D2}"/>
              </a:ext>
            </a:extLst>
          </p:cNvPr>
          <p:cNvSpPr>
            <a:spLocks noGrp="1"/>
          </p:cNvSpPr>
          <p:nvPr>
            <p:ph type="title"/>
          </p:nvPr>
        </p:nvSpPr>
        <p:spPr/>
        <p:txBody>
          <a:bodyPr/>
          <a:lstStyle/>
          <a:p>
            <a:pPr algn="ctr"/>
            <a:r>
              <a:rPr lang="en-US" b="1" dirty="0"/>
              <a:t>Expiring Award Term List</a:t>
            </a:r>
            <a:endParaRPr lang="en-US" dirty="0"/>
          </a:p>
        </p:txBody>
      </p:sp>
      <p:sp>
        <p:nvSpPr>
          <p:cNvPr id="3" name="Content Placeholder 2">
            <a:extLst>
              <a:ext uri="{FF2B5EF4-FFF2-40B4-BE49-F238E27FC236}">
                <a16:creationId xmlns:a16="http://schemas.microsoft.com/office/drawing/2014/main" id="{0B5DCB8A-A7EB-41FC-918A-226D40C556A9}"/>
              </a:ext>
            </a:extLst>
          </p:cNvPr>
          <p:cNvSpPr>
            <a:spLocks noGrp="1"/>
          </p:cNvSpPr>
          <p:nvPr>
            <p:ph sz="half" idx="1"/>
          </p:nvPr>
        </p:nvSpPr>
        <p:spPr>
          <a:xfrm>
            <a:off x="351639" y="1690688"/>
            <a:ext cx="5181600" cy="4351338"/>
          </a:xfrm>
        </p:spPr>
        <p:txBody>
          <a:bodyPr>
            <a:normAutofit/>
          </a:bodyPr>
          <a:lstStyle/>
          <a:p>
            <a:r>
              <a:rPr lang="en-US" sz="1800" dirty="0"/>
              <a:t>On a quarterly basis departments should be running the </a:t>
            </a:r>
            <a:r>
              <a:rPr lang="en-US" sz="1800" b="1" dirty="0"/>
              <a:t>Expiring Award Term List (NCL) URF0973 </a:t>
            </a:r>
            <a:r>
              <a:rPr lang="en-US" sz="1800" dirty="0"/>
              <a:t>report from URFinancials. This shows the awards that are coming to an end in the near future. </a:t>
            </a:r>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sp>
        <p:nvSpPr>
          <p:cNvPr id="7" name="Content Placeholder 6">
            <a:extLst>
              <a:ext uri="{FF2B5EF4-FFF2-40B4-BE49-F238E27FC236}">
                <a16:creationId xmlns:a16="http://schemas.microsoft.com/office/drawing/2014/main" id="{625AB57A-6F1A-4A10-A163-C948749602D1}"/>
              </a:ext>
            </a:extLst>
          </p:cNvPr>
          <p:cNvSpPr>
            <a:spLocks noGrp="1"/>
          </p:cNvSpPr>
          <p:nvPr>
            <p:ph sz="half" idx="2"/>
          </p:nvPr>
        </p:nvSpPr>
        <p:spPr>
          <a:xfrm>
            <a:off x="5629013" y="1690687"/>
            <a:ext cx="6211348" cy="5096007"/>
          </a:xfrm>
        </p:spPr>
        <p:txBody>
          <a:bodyPr>
            <a:noAutofit/>
          </a:bodyPr>
          <a:lstStyle/>
          <a:p>
            <a:pPr marL="0" lvl="0" indent="0">
              <a:buNone/>
            </a:pPr>
            <a:r>
              <a:rPr lang="en-US" sz="1800" b="1" u="sng" dirty="0"/>
              <a:t>Common Action(s) Required</a:t>
            </a:r>
          </a:p>
          <a:p>
            <a:pPr lvl="0"/>
            <a:r>
              <a:rPr lang="en-US" sz="1800" b="1" dirty="0"/>
              <a:t>No Cost Extension Needed </a:t>
            </a:r>
            <a:r>
              <a:rPr lang="en-US" sz="1800" dirty="0"/>
              <a:t>– Should be requested 60 days in advance of current end date. If yes, have we reached out to the sponsor to request the extension, if not, we need to. Visit </a:t>
            </a:r>
            <a:r>
              <a:rPr lang="en-US" sz="1800" dirty="0">
                <a:hlinkClick r:id="rId2"/>
              </a:rPr>
              <a:t>ORPA</a:t>
            </a:r>
            <a:r>
              <a:rPr lang="en-US" sz="1800" dirty="0"/>
              <a:t> for NIH studies </a:t>
            </a:r>
          </a:p>
          <a:p>
            <a:pPr lvl="0"/>
            <a:r>
              <a:rPr lang="en-US" sz="1800" b="1" dirty="0"/>
              <a:t>Multiyear award</a:t>
            </a:r>
            <a:r>
              <a:rPr lang="en-US" sz="1800" dirty="0"/>
              <a:t>, waiting on next year of funding to be authorized, for example a 5 year R01 ending year 1 – make sure that we have submitted any required annual reports as the sponsor typically does not release funding for the following year until reporting requirements are fulfilled.  </a:t>
            </a:r>
          </a:p>
          <a:p>
            <a:pPr lvl="0"/>
            <a:r>
              <a:rPr lang="en-US" sz="1800" b="1" dirty="0"/>
              <a:t>Subawards-</a:t>
            </a:r>
            <a:r>
              <a:rPr lang="en-US" sz="1800" dirty="0"/>
              <a:t> If those needs to be extended, either by Rochester or another institution, it is our job to work on the amendments and ensure they are in process </a:t>
            </a:r>
          </a:p>
          <a:p>
            <a:pPr lvl="0"/>
            <a:r>
              <a:rPr lang="en-US" sz="1800" b="1" dirty="0">
                <a:solidFill>
                  <a:srgbClr val="FF0000"/>
                </a:solidFill>
              </a:rPr>
              <a:t>Award is closing </a:t>
            </a:r>
            <a:r>
              <a:rPr lang="en-US" sz="1800" dirty="0">
                <a:solidFill>
                  <a:srgbClr val="FF0000"/>
                </a:solidFill>
              </a:rPr>
              <a:t>– if so, ensure that you are letting PI know and ensuring that all expenses will be incurred and close on the ledgers in the next three months so that your accountant can then prepare for closeout and inactive the award with ORACS  </a:t>
            </a:r>
            <a:r>
              <a:rPr lang="en-US" sz="1800" dirty="0">
                <a:solidFill>
                  <a:srgbClr val="FF0000"/>
                </a:solidFill>
                <a:highlight>
                  <a:srgbClr val="FFFF00"/>
                </a:highlight>
              </a:rPr>
              <a:t>- refer to following slides for closeout </a:t>
            </a:r>
          </a:p>
          <a:p>
            <a:endParaRPr lang="en-US" sz="1800" dirty="0"/>
          </a:p>
          <a:p>
            <a:endParaRPr lang="en-US" sz="1800" dirty="0"/>
          </a:p>
        </p:txBody>
      </p:sp>
      <p:pic>
        <p:nvPicPr>
          <p:cNvPr id="2" name="Picture 1">
            <a:extLst>
              <a:ext uri="{FF2B5EF4-FFF2-40B4-BE49-F238E27FC236}">
                <a16:creationId xmlns:a16="http://schemas.microsoft.com/office/drawing/2014/main" id="{5883B9E3-13E6-4CFF-AD43-B89E08C29736}"/>
              </a:ext>
            </a:extLst>
          </p:cNvPr>
          <p:cNvPicPr>
            <a:picLocks noChangeAspect="1"/>
          </p:cNvPicPr>
          <p:nvPr/>
        </p:nvPicPr>
        <p:blipFill>
          <a:blip r:embed="rId3"/>
          <a:stretch>
            <a:fillRect/>
          </a:stretch>
        </p:blipFill>
        <p:spPr>
          <a:xfrm>
            <a:off x="609138" y="3599837"/>
            <a:ext cx="3031683" cy="2442189"/>
          </a:xfrm>
          <a:prstGeom prst="rect">
            <a:avLst/>
          </a:prstGeom>
        </p:spPr>
      </p:pic>
    </p:spTree>
    <p:extLst>
      <p:ext uri="{BB962C8B-B14F-4D97-AF65-F5344CB8AC3E}">
        <p14:creationId xmlns:p14="http://schemas.microsoft.com/office/powerpoint/2010/main" val="3937420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5DCB8A-A7EB-41FC-918A-226D40C556A9}"/>
              </a:ext>
            </a:extLst>
          </p:cNvPr>
          <p:cNvSpPr>
            <a:spLocks noGrp="1"/>
          </p:cNvSpPr>
          <p:nvPr>
            <p:ph idx="1"/>
          </p:nvPr>
        </p:nvSpPr>
        <p:spPr>
          <a:xfrm>
            <a:off x="497129" y="1496920"/>
            <a:ext cx="10873449" cy="4255884"/>
          </a:xfrm>
        </p:spPr>
        <p:txBody>
          <a:bodyPr numCol="2">
            <a:normAutofit/>
          </a:bodyPr>
          <a:lstStyle/>
          <a:p>
            <a:r>
              <a:rPr lang="en-US" sz="2400" dirty="0"/>
              <a:t>Once an award has officially ended a final financial report (Commonly referred to as a FFR for NIH awards) will need to be completed and the award will need to be inactivated. </a:t>
            </a:r>
          </a:p>
          <a:p>
            <a:pPr lvl="1"/>
            <a:r>
              <a:rPr lang="en-US" sz="1800" dirty="0"/>
              <a:t>Final reports typically due within 60-90 days. Refer to sponsor agreement for exact due date.</a:t>
            </a:r>
          </a:p>
          <a:p>
            <a:pPr lvl="1"/>
            <a:r>
              <a:rPr lang="en-US" sz="1800" dirty="0"/>
              <a:t>ORACS will typically send an email to the department/division referencing the award number and associated GR(s) that is ended, as a courtesy. </a:t>
            </a:r>
            <a:r>
              <a:rPr lang="en-US" sz="1800" dirty="0">
                <a:solidFill>
                  <a:srgbClr val="FF0000"/>
                </a:solidFill>
              </a:rPr>
              <a:t>DO NOT RELY ON ORACS to tell you when report is due; it is the administrator and accountant responsibility to keep up with this, just as equally </a:t>
            </a:r>
          </a:p>
        </p:txBody>
      </p:sp>
      <p:pic>
        <p:nvPicPr>
          <p:cNvPr id="4" name="Picture 3">
            <a:extLst>
              <a:ext uri="{FF2B5EF4-FFF2-40B4-BE49-F238E27FC236}">
                <a16:creationId xmlns:a16="http://schemas.microsoft.com/office/drawing/2014/main" id="{B7DB4D80-CF61-4E1F-A859-AFEF6B45A94F}"/>
              </a:ext>
            </a:extLst>
          </p:cNvPr>
          <p:cNvPicPr>
            <a:picLocks noChangeAspect="1"/>
          </p:cNvPicPr>
          <p:nvPr/>
        </p:nvPicPr>
        <p:blipFill>
          <a:blip r:embed="rId2"/>
          <a:stretch>
            <a:fillRect/>
          </a:stretch>
        </p:blipFill>
        <p:spPr>
          <a:xfrm>
            <a:off x="6660859" y="898769"/>
            <a:ext cx="5168236" cy="5745367"/>
          </a:xfrm>
          <a:prstGeom prst="rect">
            <a:avLst/>
          </a:prstGeom>
        </p:spPr>
      </p:pic>
      <p:sp>
        <p:nvSpPr>
          <p:cNvPr id="2" name="Arrow: Right 1">
            <a:extLst>
              <a:ext uri="{FF2B5EF4-FFF2-40B4-BE49-F238E27FC236}">
                <a16:creationId xmlns:a16="http://schemas.microsoft.com/office/drawing/2014/main" id="{A45332AE-9099-4DEE-AC3E-15E22088734F}"/>
              </a:ext>
            </a:extLst>
          </p:cNvPr>
          <p:cNvSpPr/>
          <p:nvPr/>
        </p:nvSpPr>
        <p:spPr>
          <a:xfrm>
            <a:off x="5159230" y="3788231"/>
            <a:ext cx="2039923" cy="2384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FEEA16D1-E951-454D-8313-0C1D318A545E}"/>
              </a:ext>
            </a:extLst>
          </p:cNvPr>
          <p:cNvSpPr>
            <a:spLocks noGrp="1"/>
          </p:cNvSpPr>
          <p:nvPr>
            <p:ph type="title"/>
          </p:nvPr>
        </p:nvSpPr>
        <p:spPr>
          <a:xfrm>
            <a:off x="748636" y="18255"/>
            <a:ext cx="10515600" cy="1325563"/>
          </a:xfrm>
        </p:spPr>
        <p:txBody>
          <a:bodyPr/>
          <a:lstStyle/>
          <a:p>
            <a:pPr algn="ctr"/>
            <a:r>
              <a:rPr lang="en-US" b="1" dirty="0"/>
              <a:t>Final Financial Report</a:t>
            </a:r>
            <a:endParaRPr lang="en-US" dirty="0"/>
          </a:p>
        </p:txBody>
      </p:sp>
    </p:spTree>
    <p:extLst>
      <p:ext uri="{BB962C8B-B14F-4D97-AF65-F5344CB8AC3E}">
        <p14:creationId xmlns:p14="http://schemas.microsoft.com/office/powerpoint/2010/main" val="464282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DF271D-E8E3-4727-A3DB-964124B270FF}"/>
              </a:ext>
            </a:extLst>
          </p:cNvPr>
          <p:cNvSpPr>
            <a:spLocks noGrp="1"/>
          </p:cNvSpPr>
          <p:nvPr>
            <p:ph idx="1"/>
          </p:nvPr>
        </p:nvSpPr>
        <p:spPr>
          <a:xfrm>
            <a:off x="310088" y="915173"/>
            <a:ext cx="10758487" cy="6436579"/>
          </a:xfrm>
        </p:spPr>
        <p:txBody>
          <a:bodyPr>
            <a:normAutofit fontScale="70000" lnSpcReduction="20000"/>
          </a:bodyPr>
          <a:lstStyle/>
          <a:p>
            <a:r>
              <a:rPr lang="en-US" sz="2600" b="1" dirty="0"/>
              <a:t>Step 1:</a:t>
            </a:r>
            <a:r>
              <a:rPr lang="en-US" sz="2600" dirty="0"/>
              <a:t> To Department runs workday reports. Reports should be ran of the current date. </a:t>
            </a:r>
          </a:p>
          <a:p>
            <a:pPr lvl="1"/>
            <a:r>
              <a:rPr lang="en-US" sz="2300" dirty="0"/>
              <a:t>Grant Statement of Activities (NCL) URF0391 </a:t>
            </a:r>
          </a:p>
          <a:p>
            <a:pPr lvl="2"/>
            <a:r>
              <a:rPr lang="en-US" sz="2300" dirty="0"/>
              <a:t>Organization should be Award, Period should be most recent month, Time Period should be life to date </a:t>
            </a:r>
          </a:p>
          <a:p>
            <a:pPr lvl="1"/>
            <a:r>
              <a:rPr lang="en-US" sz="2300" dirty="0"/>
              <a:t>Transaction Details Printable (NCL) URF0985</a:t>
            </a:r>
          </a:p>
          <a:p>
            <a:pPr lvl="2"/>
            <a:r>
              <a:rPr lang="en-US" sz="2300" dirty="0"/>
              <a:t>Organization should be Award, Period should be most recent month, Time Period should be life to date </a:t>
            </a:r>
          </a:p>
          <a:p>
            <a:pPr lvl="2"/>
            <a:r>
              <a:rPr lang="en-US" sz="2300" dirty="0"/>
              <a:t>Filter out sal cap FAOs and F&amp;A</a:t>
            </a:r>
          </a:p>
          <a:p>
            <a:pPr lvl="1"/>
            <a:r>
              <a:rPr lang="en-US" sz="2300" dirty="0"/>
              <a:t>Out of Award Line Period Activity Summary (NCL) URF0842</a:t>
            </a:r>
          </a:p>
          <a:p>
            <a:pPr lvl="2"/>
            <a:r>
              <a:rPr lang="en-US" sz="2300" dirty="0"/>
              <a:t>Organization should be Award</a:t>
            </a:r>
          </a:p>
          <a:p>
            <a:pPr lvl="2"/>
            <a:r>
              <a:rPr lang="en-US" sz="2300" dirty="0"/>
              <a:t>Year – select all FYs to date </a:t>
            </a:r>
          </a:p>
          <a:p>
            <a:pPr marL="914400" lvl="2" indent="0">
              <a:buNone/>
            </a:pPr>
            <a:endParaRPr lang="en-US" sz="2300" dirty="0"/>
          </a:p>
          <a:p>
            <a:r>
              <a:rPr lang="en-US" sz="2600" b="1" dirty="0"/>
              <a:t>Step 2: </a:t>
            </a:r>
            <a:r>
              <a:rPr lang="en-US" sz="2600" dirty="0"/>
              <a:t>Department runs any additional reports from their shadow system (i.e. URGEMS, or equivalent) showing what expenses are outstanding, that have not hit workday yet. Refer to additional checklist for administrators (</a:t>
            </a:r>
            <a:r>
              <a:rPr lang="en-US" sz="2600" b="1" dirty="0"/>
              <a:t>See slide 6)</a:t>
            </a:r>
            <a:endParaRPr lang="en-US" sz="2600" dirty="0"/>
          </a:p>
          <a:p>
            <a:endParaRPr lang="en-US" sz="2600" dirty="0"/>
          </a:p>
          <a:p>
            <a:r>
              <a:rPr lang="en-US" sz="2600" b="1" dirty="0"/>
              <a:t>Step 3</a:t>
            </a:r>
            <a:r>
              <a:rPr lang="en-US" sz="2600" dirty="0"/>
              <a:t>: Department uses the above reports to complete the Closeout workbook  </a:t>
            </a:r>
          </a:p>
          <a:p>
            <a:endParaRPr lang="en-US" sz="2600" dirty="0"/>
          </a:p>
          <a:p>
            <a:r>
              <a:rPr lang="en-US" sz="2600" b="1" dirty="0"/>
              <a:t>Step 4: </a:t>
            </a:r>
            <a:r>
              <a:rPr lang="en-US" sz="2600" dirty="0"/>
              <a:t>Department emails ORACS Staff Accountant their final spend and closeout workbook to confirm final spend. </a:t>
            </a:r>
            <a:r>
              <a:rPr lang="en-US" sz="2600" dirty="0">
                <a:solidFill>
                  <a:srgbClr val="FF0000"/>
                </a:solidFill>
              </a:rPr>
              <a:t>DO NOT APPEND URGEMS REPORT – THIS IS NOT THE REPORT OF RECORD</a:t>
            </a:r>
          </a:p>
          <a:p>
            <a:pPr lvl="1"/>
            <a:r>
              <a:rPr lang="en-US" sz="2600" dirty="0"/>
              <a:t>Department should include backup for any open expenses that have not hit workday yet</a:t>
            </a:r>
            <a:r>
              <a:rPr lang="en-US" sz="2600" b="1" dirty="0"/>
              <a:t> (See slide 5 for sample email to ORACS) </a:t>
            </a:r>
          </a:p>
          <a:p>
            <a:pPr lvl="1"/>
            <a:endParaRPr lang="en-US" sz="2600" dirty="0"/>
          </a:p>
          <a:p>
            <a:r>
              <a:rPr lang="en-US" sz="2600" b="1" dirty="0"/>
              <a:t>Step 5: </a:t>
            </a:r>
            <a:r>
              <a:rPr lang="en-US" sz="2600" dirty="0"/>
              <a:t>Once spend has been confirmed by department and ORACS, department should save a copy of the closeout workbook in grant folder on their share drive and ensure that if there is a deficit write-off, the write-off amount is accounted for as an outstanding obligation on the OP/GF account. </a:t>
            </a:r>
            <a:endParaRPr lang="en-US" dirty="0"/>
          </a:p>
          <a:p>
            <a:pPr marL="0" indent="0">
              <a:buNone/>
            </a:pPr>
            <a:endParaRPr lang="en-US" dirty="0"/>
          </a:p>
          <a:p>
            <a:endParaRPr lang="en-US" dirty="0"/>
          </a:p>
        </p:txBody>
      </p:sp>
      <p:sp>
        <p:nvSpPr>
          <p:cNvPr id="3" name="Title 4">
            <a:extLst>
              <a:ext uri="{FF2B5EF4-FFF2-40B4-BE49-F238E27FC236}">
                <a16:creationId xmlns:a16="http://schemas.microsoft.com/office/drawing/2014/main" id="{7D88096A-4412-407F-A6E9-A91B045032EB}"/>
              </a:ext>
            </a:extLst>
          </p:cNvPr>
          <p:cNvSpPr>
            <a:spLocks noGrp="1"/>
          </p:cNvSpPr>
          <p:nvPr>
            <p:ph type="title"/>
          </p:nvPr>
        </p:nvSpPr>
        <p:spPr>
          <a:xfrm>
            <a:off x="748636" y="-157914"/>
            <a:ext cx="10515600" cy="1073087"/>
          </a:xfrm>
        </p:spPr>
        <p:txBody>
          <a:bodyPr/>
          <a:lstStyle/>
          <a:p>
            <a:pPr algn="ctr"/>
            <a:r>
              <a:rPr lang="en-US" b="1" dirty="0"/>
              <a:t>Process for Closeout </a:t>
            </a:r>
            <a:endParaRPr lang="en-US" dirty="0"/>
          </a:p>
        </p:txBody>
      </p:sp>
    </p:spTree>
    <p:extLst>
      <p:ext uri="{BB962C8B-B14F-4D97-AF65-F5344CB8AC3E}">
        <p14:creationId xmlns:p14="http://schemas.microsoft.com/office/powerpoint/2010/main" val="3450910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FCB46-F5DA-47E7-9CCD-437C65753620}"/>
              </a:ext>
            </a:extLst>
          </p:cNvPr>
          <p:cNvSpPr>
            <a:spLocks noGrp="1"/>
          </p:cNvSpPr>
          <p:nvPr>
            <p:ph type="title"/>
          </p:nvPr>
        </p:nvSpPr>
        <p:spPr/>
        <p:txBody>
          <a:bodyPr>
            <a:normAutofit fontScale="90000"/>
          </a:bodyPr>
          <a:lstStyle/>
          <a:p>
            <a:pPr algn="ctr"/>
            <a:br>
              <a:rPr lang="en-US" dirty="0"/>
            </a:br>
            <a:r>
              <a:rPr lang="en-US" sz="4900" b="1" dirty="0"/>
              <a:t>Sample email from department to ORACS Staff Accountant confirming final spend on award</a:t>
            </a:r>
            <a:br>
              <a:rPr lang="en-US" sz="4900" b="1" dirty="0"/>
            </a:br>
            <a:endParaRPr lang="en-US" sz="4900" b="1" dirty="0"/>
          </a:p>
        </p:txBody>
      </p:sp>
      <p:sp>
        <p:nvSpPr>
          <p:cNvPr id="3" name="Content Placeholder 2">
            <a:extLst>
              <a:ext uri="{FF2B5EF4-FFF2-40B4-BE49-F238E27FC236}">
                <a16:creationId xmlns:a16="http://schemas.microsoft.com/office/drawing/2014/main" id="{20745BF4-239B-4111-9553-399EA2371541}"/>
              </a:ext>
            </a:extLst>
          </p:cNvPr>
          <p:cNvSpPr>
            <a:spLocks noGrp="1"/>
          </p:cNvSpPr>
          <p:nvPr>
            <p:ph idx="1"/>
          </p:nvPr>
        </p:nvSpPr>
        <p:spPr>
          <a:xfrm>
            <a:off x="318782" y="1686964"/>
            <a:ext cx="11736198" cy="4805911"/>
          </a:xfrm>
        </p:spPr>
        <p:txBody>
          <a:bodyPr>
            <a:noAutofit/>
          </a:bodyPr>
          <a:lstStyle/>
          <a:p>
            <a:pPr marL="0" indent="0">
              <a:lnSpc>
                <a:spcPct val="100000"/>
              </a:lnSpc>
              <a:spcBef>
                <a:spcPts val="0"/>
              </a:spcBef>
              <a:buNone/>
            </a:pPr>
            <a:r>
              <a:rPr lang="en-US" sz="1400" dirty="0"/>
              <a:t>Hi “ORACS Staff Accountant”</a:t>
            </a:r>
          </a:p>
          <a:p>
            <a:pPr marL="0" indent="0">
              <a:lnSpc>
                <a:spcPct val="100000"/>
              </a:lnSpc>
              <a:spcBef>
                <a:spcPts val="0"/>
              </a:spcBef>
              <a:buNone/>
            </a:pPr>
            <a:endParaRPr lang="en-US" sz="1400" dirty="0"/>
          </a:p>
          <a:p>
            <a:pPr marL="0" indent="0">
              <a:lnSpc>
                <a:spcPct val="100000"/>
              </a:lnSpc>
              <a:spcBef>
                <a:spcPts val="0"/>
              </a:spcBef>
              <a:buNone/>
            </a:pPr>
            <a:r>
              <a:rPr lang="en-US" sz="1400" dirty="0"/>
              <a:t>Dr. Smith’s AWD00002695 ended on 5/31/23. We have ran all required reports and confirm our final spend is as follows:</a:t>
            </a:r>
          </a:p>
          <a:p>
            <a:pPr marL="0" indent="0">
              <a:lnSpc>
                <a:spcPct val="100000"/>
              </a:lnSpc>
              <a:spcBef>
                <a:spcPts val="0"/>
              </a:spcBef>
              <a:buNone/>
            </a:pPr>
            <a:endParaRPr lang="en-US" sz="1400" dirty="0"/>
          </a:p>
          <a:p>
            <a:pPr marL="0" indent="0">
              <a:lnSpc>
                <a:spcPct val="100000"/>
              </a:lnSpc>
              <a:spcBef>
                <a:spcPts val="0"/>
              </a:spcBef>
              <a:buNone/>
            </a:pPr>
            <a:r>
              <a:rPr lang="en-US" sz="1400" dirty="0"/>
              <a:t>GR501627 - $1,259,358.64 </a:t>
            </a:r>
          </a:p>
          <a:p>
            <a:pPr>
              <a:lnSpc>
                <a:spcPct val="100000"/>
              </a:lnSpc>
              <a:spcBef>
                <a:spcPts val="0"/>
              </a:spcBef>
            </a:pPr>
            <a:r>
              <a:rPr lang="en-US" sz="1400" dirty="0"/>
              <a:t>Total grant life to date expenses in workday is $1,257,545.12 less a $104.80 adjustment needed by ORACS for rounding on supplier discounts &amp; a 37-cent adjustment for rounding on indirects</a:t>
            </a:r>
          </a:p>
          <a:p>
            <a:pPr>
              <a:lnSpc>
                <a:spcPct val="100000"/>
              </a:lnSpc>
              <a:spcBef>
                <a:spcPts val="0"/>
              </a:spcBef>
            </a:pPr>
            <a:r>
              <a:rPr lang="en-US" sz="1400" dirty="0"/>
              <a:t>Additionally, there are outstanding expenses in the amount of $1,918.69 (net change from the </a:t>
            </a:r>
            <a:r>
              <a:rPr lang="en-US" sz="1400" u="sng" dirty="0"/>
              <a:t>attached payroll reallocation </a:t>
            </a:r>
            <a:r>
              <a:rPr lang="en-US" sz="1400" dirty="0"/>
              <a:t>form plus indirects) for Jason Cunningham that is still open. </a:t>
            </a:r>
          </a:p>
          <a:p>
            <a:pPr marL="0" indent="0">
              <a:lnSpc>
                <a:spcPct val="100000"/>
              </a:lnSpc>
              <a:spcBef>
                <a:spcPts val="0"/>
              </a:spcBef>
              <a:buNone/>
            </a:pPr>
            <a:r>
              <a:rPr lang="en-US" sz="1400" dirty="0"/>
              <a:t>GR510895 - $64,244.35</a:t>
            </a:r>
          </a:p>
          <a:p>
            <a:pPr marL="0" indent="0">
              <a:lnSpc>
                <a:spcPct val="100000"/>
              </a:lnSpc>
              <a:spcBef>
                <a:spcPts val="0"/>
              </a:spcBef>
              <a:buNone/>
            </a:pPr>
            <a:r>
              <a:rPr lang="en-US" sz="1400" u="sng" dirty="0"/>
              <a:t>GR510896 - $107,414.00</a:t>
            </a:r>
          </a:p>
          <a:p>
            <a:pPr marL="0" indent="0">
              <a:lnSpc>
                <a:spcPct val="100000"/>
              </a:lnSpc>
              <a:spcBef>
                <a:spcPts val="0"/>
              </a:spcBef>
              <a:buNone/>
            </a:pPr>
            <a:r>
              <a:rPr lang="en-US" sz="1400" dirty="0"/>
              <a:t>TOTAL: $1,431,016.99</a:t>
            </a:r>
          </a:p>
          <a:p>
            <a:pPr marL="0" indent="0">
              <a:lnSpc>
                <a:spcPct val="100000"/>
              </a:lnSpc>
              <a:spcBef>
                <a:spcPts val="0"/>
              </a:spcBef>
              <a:buNone/>
            </a:pPr>
            <a:endParaRPr lang="en-US" sz="1400" dirty="0"/>
          </a:p>
          <a:p>
            <a:pPr marL="0" indent="0">
              <a:lnSpc>
                <a:spcPct val="100000"/>
              </a:lnSpc>
              <a:spcBef>
                <a:spcPts val="0"/>
              </a:spcBef>
              <a:buNone/>
            </a:pPr>
            <a:r>
              <a:rPr lang="en-US" sz="1400" dirty="0"/>
              <a:t>Since the total award is $1,434,266 – there is no deficit; funds will be returned to the sponsor.</a:t>
            </a:r>
          </a:p>
          <a:p>
            <a:pPr marL="0" indent="0">
              <a:lnSpc>
                <a:spcPct val="100000"/>
              </a:lnSpc>
              <a:spcBef>
                <a:spcPts val="0"/>
              </a:spcBef>
              <a:buNone/>
            </a:pPr>
            <a:endParaRPr lang="en-US" sz="1400" dirty="0"/>
          </a:p>
          <a:p>
            <a:pPr marL="0" indent="0">
              <a:lnSpc>
                <a:spcPct val="100000"/>
              </a:lnSpc>
              <a:spcBef>
                <a:spcPts val="0"/>
              </a:spcBef>
              <a:buNone/>
            </a:pPr>
            <a:r>
              <a:rPr lang="en-US" sz="1400" dirty="0"/>
              <a:t>If applicable: There is $X in GOOA charges on GR5XXXXX that do not belong and have been moved off. The JE reference number is AJEXXXXXXXX</a:t>
            </a:r>
          </a:p>
          <a:p>
            <a:pPr marL="0" indent="0">
              <a:lnSpc>
                <a:spcPct val="100000"/>
              </a:lnSpc>
              <a:spcBef>
                <a:spcPts val="0"/>
              </a:spcBef>
              <a:buNone/>
            </a:pPr>
            <a:endParaRPr lang="en-US" sz="1400" dirty="0"/>
          </a:p>
          <a:p>
            <a:pPr marL="0" indent="0">
              <a:lnSpc>
                <a:spcPct val="100000"/>
              </a:lnSpc>
              <a:spcBef>
                <a:spcPts val="0"/>
              </a:spcBef>
              <a:buNone/>
            </a:pPr>
            <a:r>
              <a:rPr lang="en-US" sz="1400" dirty="0"/>
              <a:t>If applicable: There is a direct deficit OR surplus in the amount of $X, please use OPXXXXXX </a:t>
            </a:r>
            <a:r>
              <a:rPr lang="en-US" sz="1400" dirty="0">
                <a:solidFill>
                  <a:srgbClr val="FF0000"/>
                </a:solidFill>
              </a:rPr>
              <a:t>(MAKE SURE THIS IS APPROVED BY YOUR DEPARTMENT)</a:t>
            </a:r>
            <a:endParaRPr lang="en-US" sz="1400" dirty="0"/>
          </a:p>
          <a:p>
            <a:pPr marL="0" indent="0">
              <a:lnSpc>
                <a:spcPct val="100000"/>
              </a:lnSpc>
              <a:spcBef>
                <a:spcPts val="0"/>
              </a:spcBef>
              <a:buNone/>
            </a:pPr>
            <a:endParaRPr lang="en-US" sz="1400" dirty="0"/>
          </a:p>
          <a:p>
            <a:pPr marL="0" indent="0">
              <a:lnSpc>
                <a:spcPct val="100000"/>
              </a:lnSpc>
              <a:spcBef>
                <a:spcPts val="0"/>
              </a:spcBef>
              <a:buNone/>
            </a:pPr>
            <a:r>
              <a:rPr lang="en-US" sz="1400" dirty="0"/>
              <a:t>Please review and let us know if you agree.</a:t>
            </a:r>
          </a:p>
          <a:p>
            <a:pPr marL="0" indent="0">
              <a:lnSpc>
                <a:spcPct val="100000"/>
              </a:lnSpc>
              <a:spcBef>
                <a:spcPts val="0"/>
              </a:spcBef>
              <a:buNone/>
            </a:pPr>
            <a:r>
              <a:rPr lang="en-US" sz="1400" dirty="0"/>
              <a:t>Thanks!</a:t>
            </a:r>
          </a:p>
          <a:p>
            <a:pPr marL="0" indent="0">
              <a:buNone/>
            </a:pPr>
            <a:endParaRPr lang="en-US" sz="1050" dirty="0"/>
          </a:p>
          <a:p>
            <a:pPr marL="0" indent="0">
              <a:buNone/>
            </a:pPr>
            <a:endParaRPr lang="en-US" sz="1050" dirty="0"/>
          </a:p>
        </p:txBody>
      </p:sp>
    </p:spTree>
    <p:extLst>
      <p:ext uri="{BB962C8B-B14F-4D97-AF65-F5344CB8AC3E}">
        <p14:creationId xmlns:p14="http://schemas.microsoft.com/office/powerpoint/2010/main" val="141316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D11B1-C636-4FCB-A443-AC1CED6A5968}"/>
              </a:ext>
            </a:extLst>
          </p:cNvPr>
          <p:cNvSpPr>
            <a:spLocks noGrp="1"/>
          </p:cNvSpPr>
          <p:nvPr>
            <p:ph type="title"/>
          </p:nvPr>
        </p:nvSpPr>
        <p:spPr/>
        <p:txBody>
          <a:bodyPr/>
          <a:lstStyle/>
          <a:p>
            <a:pPr algn="ctr"/>
            <a:r>
              <a:rPr lang="en-US" b="1" dirty="0"/>
              <a:t>Additional Checklist for Administrators </a:t>
            </a:r>
            <a:endParaRPr lang="en-US" dirty="0"/>
          </a:p>
        </p:txBody>
      </p:sp>
      <p:pic>
        <p:nvPicPr>
          <p:cNvPr id="14" name="Picture 13">
            <a:extLst>
              <a:ext uri="{FF2B5EF4-FFF2-40B4-BE49-F238E27FC236}">
                <a16:creationId xmlns:a16="http://schemas.microsoft.com/office/drawing/2014/main" id="{93E7369D-BB39-4CCE-9AE1-F7C73F27822B}"/>
              </a:ext>
            </a:extLst>
          </p:cNvPr>
          <p:cNvPicPr>
            <a:picLocks noChangeAspect="1"/>
          </p:cNvPicPr>
          <p:nvPr/>
        </p:nvPicPr>
        <p:blipFill>
          <a:blip r:embed="rId2"/>
          <a:stretch>
            <a:fillRect/>
          </a:stretch>
        </p:blipFill>
        <p:spPr>
          <a:xfrm>
            <a:off x="981512" y="1523648"/>
            <a:ext cx="8693923" cy="4331868"/>
          </a:xfrm>
          <a:prstGeom prst="rect">
            <a:avLst/>
          </a:prstGeom>
        </p:spPr>
      </p:pic>
    </p:spTree>
    <p:extLst>
      <p:ext uri="{BB962C8B-B14F-4D97-AF65-F5344CB8AC3E}">
        <p14:creationId xmlns:p14="http://schemas.microsoft.com/office/powerpoint/2010/main" val="2383536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643</TotalTime>
  <Words>851</Words>
  <Application>Microsoft Office PowerPoint</Application>
  <PresentationFormat>Widescreen</PresentationFormat>
  <Paragraphs>61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Sponsored Award Closeout (Non Clinical Trials) </vt:lpstr>
      <vt:lpstr>Expiring Award Term List</vt:lpstr>
      <vt:lpstr>Final Financial Report</vt:lpstr>
      <vt:lpstr>Process for Closeout </vt:lpstr>
      <vt:lpstr> Sample email from department to ORACS Staff Accountant confirming final spend on award </vt:lpstr>
      <vt:lpstr>Additional Checklist for Administrators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Sponsored Award Closeout</dc:title>
  <dc:creator>Fingler, Stefanie</dc:creator>
  <cp:lastModifiedBy>Billotti, Emily (ORPA)</cp:lastModifiedBy>
  <cp:revision>28</cp:revision>
  <dcterms:created xsi:type="dcterms:W3CDTF">2023-08-01T15:04:35Z</dcterms:created>
  <dcterms:modified xsi:type="dcterms:W3CDTF">2026-02-20T20:49:28Z</dcterms:modified>
</cp:coreProperties>
</file>