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1" r:id="rId5"/>
    <p:sldMasterId id="2147483654" r:id="rId6"/>
    <p:sldMasterId id="2147483662" r:id="rId7"/>
    <p:sldMasterId id="2147483675" r:id="rId8"/>
  </p:sldMasterIdLst>
  <p:notesMasterIdLst>
    <p:notesMasterId r:id="rId20"/>
  </p:notesMasterIdLst>
  <p:sldIdLst>
    <p:sldId id="257" r:id="rId9"/>
    <p:sldId id="263" r:id="rId10"/>
    <p:sldId id="272" r:id="rId11"/>
    <p:sldId id="264" r:id="rId12"/>
    <p:sldId id="1083" r:id="rId13"/>
    <p:sldId id="337" r:id="rId14"/>
    <p:sldId id="284" r:id="rId15"/>
    <p:sldId id="285" r:id="rId16"/>
    <p:sldId id="1029" r:id="rId17"/>
    <p:sldId id="1080" r:id="rId18"/>
    <p:sldId id="1032" r:id="rId19"/>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144" userDrawn="1">
          <p15:clr>
            <a:srgbClr val="A4A3A4"/>
          </p15:clr>
        </p15:guide>
        <p15:guide id="4" pos="7536" userDrawn="1">
          <p15:clr>
            <a:srgbClr val="A4A3A4"/>
          </p15:clr>
        </p15:guide>
        <p15:guide id="5" orient="horz" pos="4176" userDrawn="1">
          <p15:clr>
            <a:srgbClr val="A4A3A4"/>
          </p15:clr>
        </p15:guide>
        <p15:guide id="6" orient="horz" pos="14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468D"/>
    <a:srgbClr val="FFFFFF"/>
    <a:srgbClr val="17478E"/>
    <a:srgbClr val="EA883E"/>
    <a:srgbClr val="F37328"/>
    <a:srgbClr val="19468D"/>
    <a:srgbClr val="39527B"/>
    <a:srgbClr val="F7CE3C"/>
    <a:srgbClr val="33527B"/>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B0AC2C-9888-DD5C-4BF0-90BD1FB5F0F4}" v="1" dt="2024-05-31T22:42:24.172"/>
    <p1510:client id="{3030253F-A2B2-89BA-0897-160852CBCAE5}" v="3" dt="2024-05-31T22:30:41.688"/>
    <p1510:client id="{D332D4B4-54F9-40FE-93AD-6CBB64CAA6B1}" v="6" dt="2024-05-31T22:43:53.8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99" autoAdjust="0"/>
    <p:restoredTop sz="55448" autoAdjust="0"/>
  </p:normalViewPr>
  <p:slideViewPr>
    <p:cSldViewPr snapToGrid="0">
      <p:cViewPr varScale="1">
        <p:scale>
          <a:sx n="61" d="100"/>
          <a:sy n="61" d="100"/>
        </p:scale>
        <p:origin x="828" y="72"/>
      </p:cViewPr>
      <p:guideLst>
        <p:guide pos="3840"/>
        <p:guide pos="144"/>
        <p:guide pos="7536"/>
        <p:guide orient="horz" pos="4176"/>
        <p:guide orient="horz" pos="144"/>
      </p:guideLst>
    </p:cSldViewPr>
  </p:slideViewPr>
  <p:outlineViewPr>
    <p:cViewPr>
      <p:scale>
        <a:sx n="33" d="100"/>
        <a:sy n="33" d="100"/>
      </p:scale>
      <p:origin x="0" y="-69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60FE34-B131-4FD2-A243-53BDD34174A7}" type="doc">
      <dgm:prSet loTypeId="urn:microsoft.com/office/officeart/2005/8/layout/vList5" loCatId="list" qsTypeId="urn:microsoft.com/office/officeart/2005/8/quickstyle/simple1" qsCatId="simple" csTypeId="urn:microsoft.com/office/officeart/2005/8/colors/accent1_2" csCatId="accent1" phldr="1"/>
      <dgm:spPr/>
    </dgm:pt>
    <dgm:pt modelId="{23A63785-5156-4E28-8E69-933179B8FDCE}">
      <dgm:prSet phldrT="[Text]" custT="1"/>
      <dgm:spPr>
        <a:solidFill>
          <a:srgbClr val="B12029">
            <a:alpha val="10000"/>
          </a:srgbClr>
        </a:solidFill>
        <a:ln>
          <a:noFill/>
        </a:ln>
      </dgm:spPr>
      <dgm:t>
        <a:bodyPr/>
        <a:lstStyle/>
        <a:p>
          <a:r>
            <a:rPr lang="en-US" sz="2400">
              <a:solidFill>
                <a:srgbClr val="B12029"/>
              </a:solidFill>
            </a:rPr>
            <a:t>Stereotypes: </a:t>
          </a:r>
          <a:r>
            <a:rPr lang="en-US" sz="2400" i="1">
              <a:solidFill>
                <a:srgbClr val="B12029"/>
              </a:solidFill>
            </a:rPr>
            <a:t>How we think</a:t>
          </a:r>
          <a:r>
            <a:rPr lang="en-US" sz="2400">
              <a:solidFill>
                <a:srgbClr val="B12029"/>
              </a:solidFill>
            </a:rPr>
            <a:t> </a:t>
          </a:r>
        </a:p>
      </dgm:t>
    </dgm:pt>
    <dgm:pt modelId="{F91411C6-2263-4A01-B239-85308E652D08}" type="parTrans" cxnId="{FC58B687-986E-48CE-9B8C-50D2C720B46B}">
      <dgm:prSet/>
      <dgm:spPr/>
      <dgm:t>
        <a:bodyPr/>
        <a:lstStyle/>
        <a:p>
          <a:endParaRPr lang="en-US" sz="2000"/>
        </a:p>
      </dgm:t>
    </dgm:pt>
    <dgm:pt modelId="{3F6F4627-47F9-46EF-934B-32279FC93A91}" type="sibTrans" cxnId="{FC58B687-986E-48CE-9B8C-50D2C720B46B}">
      <dgm:prSet/>
      <dgm:spPr/>
      <dgm:t>
        <a:bodyPr/>
        <a:lstStyle/>
        <a:p>
          <a:endParaRPr lang="en-US" sz="2000"/>
        </a:p>
      </dgm:t>
    </dgm:pt>
    <dgm:pt modelId="{FE2AD48D-351A-46DE-9D47-9F9A0C88ECCA}">
      <dgm:prSet phldrT="[Text]" custT="1"/>
      <dgm:spPr>
        <a:solidFill>
          <a:srgbClr val="B12029">
            <a:alpha val="10000"/>
          </a:srgbClr>
        </a:solidFill>
        <a:ln>
          <a:noFill/>
        </a:ln>
      </dgm:spPr>
      <dgm:t>
        <a:bodyPr/>
        <a:lstStyle/>
        <a:p>
          <a:r>
            <a:rPr lang="en-US" sz="2400">
              <a:solidFill>
                <a:srgbClr val="B12029"/>
              </a:solidFill>
            </a:rPr>
            <a:t>Prejudices: </a:t>
          </a:r>
          <a:r>
            <a:rPr lang="en-US" sz="2400" i="1">
              <a:solidFill>
                <a:srgbClr val="B12029"/>
              </a:solidFill>
            </a:rPr>
            <a:t>How we feel</a:t>
          </a:r>
          <a:endParaRPr lang="en-US" sz="2400">
            <a:solidFill>
              <a:srgbClr val="B12029"/>
            </a:solidFill>
          </a:endParaRPr>
        </a:p>
      </dgm:t>
    </dgm:pt>
    <dgm:pt modelId="{55FEFBFE-D60F-4421-8E72-CCE17B54C7F1}" type="parTrans" cxnId="{F27A9ED3-2802-4C3B-8877-6DD84E6E1F9A}">
      <dgm:prSet/>
      <dgm:spPr/>
      <dgm:t>
        <a:bodyPr/>
        <a:lstStyle/>
        <a:p>
          <a:endParaRPr lang="en-US" sz="2000"/>
        </a:p>
      </dgm:t>
    </dgm:pt>
    <dgm:pt modelId="{56E927F2-3408-476D-8961-252EA9EB23DF}" type="sibTrans" cxnId="{F27A9ED3-2802-4C3B-8877-6DD84E6E1F9A}">
      <dgm:prSet/>
      <dgm:spPr/>
      <dgm:t>
        <a:bodyPr/>
        <a:lstStyle/>
        <a:p>
          <a:endParaRPr lang="en-US" sz="2000"/>
        </a:p>
      </dgm:t>
    </dgm:pt>
    <dgm:pt modelId="{FA04D9F5-1FFE-44EC-970D-87BF7E7C97F1}">
      <dgm:prSet phldrT="[Text]" custT="1"/>
      <dgm:spPr>
        <a:solidFill>
          <a:srgbClr val="B12029">
            <a:alpha val="10000"/>
          </a:srgbClr>
        </a:solidFill>
        <a:ln>
          <a:noFill/>
        </a:ln>
      </dgm:spPr>
      <dgm:t>
        <a:bodyPr/>
        <a:lstStyle/>
        <a:p>
          <a:r>
            <a:rPr lang="en-US" sz="2400">
              <a:solidFill>
                <a:srgbClr val="B12029"/>
              </a:solidFill>
            </a:rPr>
            <a:t>Discrimination</a:t>
          </a:r>
          <a:r>
            <a:rPr lang="en-US" sz="2300">
              <a:solidFill>
                <a:srgbClr val="B12029"/>
              </a:solidFill>
            </a:rPr>
            <a:t> </a:t>
          </a:r>
          <a:r>
            <a:rPr lang="en-US" sz="2400" i="1">
              <a:solidFill>
                <a:srgbClr val="B12029"/>
              </a:solidFill>
            </a:rPr>
            <a:t>How we act</a:t>
          </a:r>
        </a:p>
      </dgm:t>
    </dgm:pt>
    <dgm:pt modelId="{B42EEFB4-2F29-4A92-B783-EC5DBFE1B44E}" type="parTrans" cxnId="{A8BF8A83-019D-462F-BC41-613C7CAA429B}">
      <dgm:prSet/>
      <dgm:spPr/>
      <dgm:t>
        <a:bodyPr/>
        <a:lstStyle/>
        <a:p>
          <a:endParaRPr lang="en-US" sz="2000"/>
        </a:p>
      </dgm:t>
    </dgm:pt>
    <dgm:pt modelId="{0329BA6B-80E4-489D-BFD5-95BC443A87A5}" type="sibTrans" cxnId="{A8BF8A83-019D-462F-BC41-613C7CAA429B}">
      <dgm:prSet/>
      <dgm:spPr/>
      <dgm:t>
        <a:bodyPr/>
        <a:lstStyle/>
        <a:p>
          <a:endParaRPr lang="en-US" sz="2000"/>
        </a:p>
      </dgm:t>
    </dgm:pt>
    <dgm:pt modelId="{7009DA4B-A833-4E84-B8AE-E5FDF3082A6C}">
      <dgm:prSet phldrT="[Text]" custT="1"/>
      <dgm:spPr>
        <a:solidFill>
          <a:srgbClr val="0039A6">
            <a:alpha val="10000"/>
          </a:srgbClr>
        </a:solidFill>
        <a:ln>
          <a:noFill/>
        </a:ln>
      </dgm:spPr>
      <dgm:t>
        <a:bodyPr/>
        <a:lstStyle/>
        <a:p>
          <a:r>
            <a:rPr lang="en-US" sz="2400">
              <a:solidFill>
                <a:srgbClr val="0039A6"/>
              </a:solidFill>
            </a:rPr>
            <a:t>Interpersonal</a:t>
          </a:r>
          <a:endParaRPr lang="en-US" sz="2400" i="1">
            <a:solidFill>
              <a:srgbClr val="0039A6"/>
            </a:solidFill>
          </a:endParaRPr>
        </a:p>
      </dgm:t>
    </dgm:pt>
    <dgm:pt modelId="{E9F1D3AA-4483-428B-813B-23D5E4A61722}" type="parTrans" cxnId="{48A285C1-E2B7-498A-9736-03EA0EA3302D}">
      <dgm:prSet/>
      <dgm:spPr/>
      <dgm:t>
        <a:bodyPr/>
        <a:lstStyle/>
        <a:p>
          <a:endParaRPr lang="en-US" sz="2000"/>
        </a:p>
      </dgm:t>
    </dgm:pt>
    <dgm:pt modelId="{28ECC64D-7B44-4E68-90E0-5E905259F499}" type="sibTrans" cxnId="{48A285C1-E2B7-498A-9736-03EA0EA3302D}">
      <dgm:prSet/>
      <dgm:spPr/>
      <dgm:t>
        <a:bodyPr/>
        <a:lstStyle/>
        <a:p>
          <a:endParaRPr lang="en-US" sz="2000"/>
        </a:p>
      </dgm:t>
    </dgm:pt>
    <dgm:pt modelId="{EB2E324E-0E8D-4B12-8DB3-43978C130BDF}">
      <dgm:prSet phldrT="[Text]" custT="1"/>
      <dgm:spPr>
        <a:solidFill>
          <a:srgbClr val="0039A6">
            <a:alpha val="10000"/>
          </a:srgbClr>
        </a:solidFill>
        <a:ln>
          <a:noFill/>
        </a:ln>
      </dgm:spPr>
      <dgm:t>
        <a:bodyPr/>
        <a:lstStyle/>
        <a:p>
          <a:r>
            <a:rPr lang="en-US" sz="2400">
              <a:solidFill>
                <a:srgbClr val="0039A6"/>
              </a:solidFill>
            </a:rPr>
            <a:t>Compassionate</a:t>
          </a:r>
        </a:p>
      </dgm:t>
    </dgm:pt>
    <dgm:pt modelId="{772225B9-3329-4D0F-AB4E-3385AB03E6B8}" type="parTrans" cxnId="{413A300F-8FE4-406D-B57C-E35E1E5D8CB6}">
      <dgm:prSet/>
      <dgm:spPr/>
      <dgm:t>
        <a:bodyPr/>
        <a:lstStyle/>
        <a:p>
          <a:endParaRPr lang="en-US" sz="2000"/>
        </a:p>
      </dgm:t>
    </dgm:pt>
    <dgm:pt modelId="{1B5FDDEC-65D4-4DAF-9C87-037C974259A9}" type="sibTrans" cxnId="{413A300F-8FE4-406D-B57C-E35E1E5D8CB6}">
      <dgm:prSet/>
      <dgm:spPr/>
      <dgm:t>
        <a:bodyPr/>
        <a:lstStyle/>
        <a:p>
          <a:endParaRPr lang="en-US" sz="2000"/>
        </a:p>
      </dgm:t>
    </dgm:pt>
    <dgm:pt modelId="{63EE96CA-4ED7-4A1C-A137-06EEFD30AAEE}">
      <dgm:prSet phldrT="[Text]" custT="1"/>
      <dgm:spPr>
        <a:solidFill>
          <a:srgbClr val="0039A6">
            <a:alpha val="10000"/>
          </a:srgbClr>
        </a:solidFill>
        <a:ln>
          <a:noFill/>
        </a:ln>
      </dgm:spPr>
      <dgm:t>
        <a:bodyPr/>
        <a:lstStyle/>
        <a:p>
          <a:r>
            <a:rPr lang="en-US" sz="2400">
              <a:solidFill>
                <a:srgbClr val="0039A6"/>
              </a:solidFill>
            </a:rPr>
            <a:t>Systemic/ Institutional</a:t>
          </a:r>
        </a:p>
      </dgm:t>
    </dgm:pt>
    <dgm:pt modelId="{5CDA5063-70D9-466D-9E05-7B845D6CE0F9}" type="parTrans" cxnId="{C5BB64BC-52A0-4907-8D63-3152BF0CDD74}">
      <dgm:prSet/>
      <dgm:spPr/>
      <dgm:t>
        <a:bodyPr/>
        <a:lstStyle/>
        <a:p>
          <a:endParaRPr lang="en-US" sz="2000"/>
        </a:p>
      </dgm:t>
    </dgm:pt>
    <dgm:pt modelId="{11EE6E28-9D47-4B1F-853F-1A7D04737F06}" type="sibTrans" cxnId="{C5BB64BC-52A0-4907-8D63-3152BF0CDD74}">
      <dgm:prSet/>
      <dgm:spPr/>
      <dgm:t>
        <a:bodyPr/>
        <a:lstStyle/>
        <a:p>
          <a:endParaRPr lang="en-US" sz="2000"/>
        </a:p>
      </dgm:t>
    </dgm:pt>
    <dgm:pt modelId="{1F9D8BDD-8EE1-4C0C-B2AC-03C6C3B2267A}">
      <dgm:prSet phldrT="[Text]" custT="1"/>
      <dgm:spPr>
        <a:solidFill>
          <a:srgbClr val="0039A6">
            <a:alpha val="10000"/>
          </a:srgbClr>
        </a:solidFill>
        <a:ln>
          <a:noFill/>
        </a:ln>
      </dgm:spPr>
      <dgm:t>
        <a:bodyPr/>
        <a:lstStyle/>
        <a:p>
          <a:r>
            <a:rPr lang="en-US" sz="2400">
              <a:solidFill>
                <a:srgbClr val="0039A6"/>
              </a:solidFill>
            </a:rPr>
            <a:t>Self-directed</a:t>
          </a:r>
        </a:p>
      </dgm:t>
    </dgm:pt>
    <dgm:pt modelId="{9E897CCE-C4FF-47DD-A60A-94B32CC65313}" type="parTrans" cxnId="{F4625D09-04EE-4301-BB6E-C89595F703CC}">
      <dgm:prSet/>
      <dgm:spPr/>
      <dgm:t>
        <a:bodyPr/>
        <a:lstStyle/>
        <a:p>
          <a:endParaRPr lang="en-US" sz="2000"/>
        </a:p>
      </dgm:t>
    </dgm:pt>
    <dgm:pt modelId="{67C415E4-AA6F-4693-8382-10BC3F1DE9DF}" type="sibTrans" cxnId="{F4625D09-04EE-4301-BB6E-C89595F703CC}">
      <dgm:prSet/>
      <dgm:spPr/>
      <dgm:t>
        <a:bodyPr/>
        <a:lstStyle/>
        <a:p>
          <a:endParaRPr lang="en-US" sz="2000"/>
        </a:p>
      </dgm:t>
    </dgm:pt>
    <dgm:pt modelId="{EC781568-5589-499F-A839-3834CB0F488B}">
      <dgm:prSet phldrT="[Text]" custT="1"/>
      <dgm:spPr>
        <a:solidFill>
          <a:srgbClr val="B12029">
            <a:alpha val="25000"/>
          </a:srgbClr>
        </a:solidFill>
        <a:ln>
          <a:solidFill>
            <a:srgbClr val="B12029"/>
          </a:solidFill>
        </a:ln>
      </dgm:spPr>
      <dgm:t>
        <a:bodyPr/>
        <a:lstStyle/>
        <a:p>
          <a:r>
            <a:rPr lang="en-US" sz="3600" b="1" i="0">
              <a:solidFill>
                <a:srgbClr val="B12029"/>
              </a:solidFill>
            </a:rPr>
            <a:t>Ageism exists in several forms</a:t>
          </a:r>
        </a:p>
      </dgm:t>
    </dgm:pt>
    <dgm:pt modelId="{DA435DAC-B23B-4BCD-8B3B-35189811ABFE}" type="parTrans" cxnId="{BA187B82-D023-48C7-8408-00030F425C29}">
      <dgm:prSet/>
      <dgm:spPr/>
      <dgm:t>
        <a:bodyPr/>
        <a:lstStyle/>
        <a:p>
          <a:endParaRPr lang="en-US"/>
        </a:p>
      </dgm:t>
    </dgm:pt>
    <dgm:pt modelId="{145B86E7-974C-4BB3-A4BB-E5ED9F947D34}" type="sibTrans" cxnId="{BA187B82-D023-48C7-8408-00030F425C29}">
      <dgm:prSet/>
      <dgm:spPr/>
      <dgm:t>
        <a:bodyPr/>
        <a:lstStyle/>
        <a:p>
          <a:endParaRPr lang="en-US"/>
        </a:p>
      </dgm:t>
    </dgm:pt>
    <dgm:pt modelId="{B7DA5DC6-9B52-4D4A-8AB2-4F116523FFD2}">
      <dgm:prSet phldrT="[Text]" custT="1"/>
      <dgm:spPr>
        <a:solidFill>
          <a:srgbClr val="0039A6">
            <a:alpha val="25000"/>
          </a:srgbClr>
        </a:solidFill>
        <a:ln>
          <a:solidFill>
            <a:srgbClr val="0039A6"/>
          </a:solidFill>
        </a:ln>
      </dgm:spPr>
      <dgm:t>
        <a:bodyPr/>
        <a:lstStyle/>
        <a:p>
          <a:r>
            <a:rPr lang="en-US" sz="3600" b="1" i="0">
              <a:solidFill>
                <a:srgbClr val="0039A6"/>
              </a:solidFill>
            </a:rPr>
            <a:t>Ageism exists on multiple levels</a:t>
          </a:r>
        </a:p>
      </dgm:t>
    </dgm:pt>
    <dgm:pt modelId="{A5FD204D-5932-4F9A-86EB-1CB04DBC16D7}" type="parTrans" cxnId="{AB859DC4-A5B7-4B05-AFC6-6C7F5942E5E1}">
      <dgm:prSet/>
      <dgm:spPr/>
      <dgm:t>
        <a:bodyPr/>
        <a:lstStyle/>
        <a:p>
          <a:endParaRPr lang="en-US"/>
        </a:p>
      </dgm:t>
    </dgm:pt>
    <dgm:pt modelId="{420BE134-9A63-4C1B-A48F-97F89DB7240A}" type="sibTrans" cxnId="{AB859DC4-A5B7-4B05-AFC6-6C7F5942E5E1}">
      <dgm:prSet/>
      <dgm:spPr/>
      <dgm:t>
        <a:bodyPr/>
        <a:lstStyle/>
        <a:p>
          <a:endParaRPr lang="en-US"/>
        </a:p>
      </dgm:t>
    </dgm:pt>
    <dgm:pt modelId="{A5D630F3-5FF3-4A5E-BE15-28BF1D4D63E3}" type="pres">
      <dgm:prSet presAssocID="{3E60FE34-B131-4FD2-A243-53BDD34174A7}" presName="Name0" presStyleCnt="0">
        <dgm:presLayoutVars>
          <dgm:dir/>
          <dgm:animLvl val="lvl"/>
          <dgm:resizeHandles val="exact"/>
        </dgm:presLayoutVars>
      </dgm:prSet>
      <dgm:spPr/>
    </dgm:pt>
    <dgm:pt modelId="{DE5139FD-17D1-4B4C-AD60-57A3300BE7CC}" type="pres">
      <dgm:prSet presAssocID="{EC781568-5589-499F-A839-3834CB0F488B}" presName="linNode" presStyleCnt="0"/>
      <dgm:spPr/>
    </dgm:pt>
    <dgm:pt modelId="{4E2C0202-0F35-4B1F-B5FD-8C678B867B5B}" type="pres">
      <dgm:prSet presAssocID="{EC781568-5589-499F-A839-3834CB0F488B}" presName="parentText" presStyleLbl="node1" presStyleIdx="0" presStyleCnt="2">
        <dgm:presLayoutVars>
          <dgm:chMax val="1"/>
          <dgm:bulletEnabled val="1"/>
        </dgm:presLayoutVars>
      </dgm:prSet>
      <dgm:spPr/>
    </dgm:pt>
    <dgm:pt modelId="{4C0CC641-3ECF-417E-8CAA-8CB3DBC6284B}" type="pres">
      <dgm:prSet presAssocID="{EC781568-5589-499F-A839-3834CB0F488B}" presName="descendantText" presStyleLbl="alignAccFollowNode1" presStyleIdx="0" presStyleCnt="2">
        <dgm:presLayoutVars>
          <dgm:bulletEnabled val="1"/>
        </dgm:presLayoutVars>
      </dgm:prSet>
      <dgm:spPr/>
    </dgm:pt>
    <dgm:pt modelId="{4B25EDE1-012E-4D6A-9A23-80FED4CD9DFC}" type="pres">
      <dgm:prSet presAssocID="{145B86E7-974C-4BB3-A4BB-E5ED9F947D34}" presName="sp" presStyleCnt="0"/>
      <dgm:spPr/>
    </dgm:pt>
    <dgm:pt modelId="{59CCFED8-079F-42BF-B095-9E8180A8208B}" type="pres">
      <dgm:prSet presAssocID="{B7DA5DC6-9B52-4D4A-8AB2-4F116523FFD2}" presName="linNode" presStyleCnt="0"/>
      <dgm:spPr/>
    </dgm:pt>
    <dgm:pt modelId="{48C68877-4CF0-4305-A329-37D0F6DAE852}" type="pres">
      <dgm:prSet presAssocID="{B7DA5DC6-9B52-4D4A-8AB2-4F116523FFD2}" presName="parentText" presStyleLbl="node1" presStyleIdx="1" presStyleCnt="2">
        <dgm:presLayoutVars>
          <dgm:chMax val="1"/>
          <dgm:bulletEnabled val="1"/>
        </dgm:presLayoutVars>
      </dgm:prSet>
      <dgm:spPr/>
    </dgm:pt>
    <dgm:pt modelId="{982CDD39-6C15-4C4C-9E24-F0040F400E90}" type="pres">
      <dgm:prSet presAssocID="{B7DA5DC6-9B52-4D4A-8AB2-4F116523FFD2}" presName="descendantText" presStyleLbl="alignAccFollowNode1" presStyleIdx="1" presStyleCnt="2">
        <dgm:presLayoutVars>
          <dgm:bulletEnabled val="1"/>
        </dgm:presLayoutVars>
      </dgm:prSet>
      <dgm:spPr/>
    </dgm:pt>
  </dgm:ptLst>
  <dgm:cxnLst>
    <dgm:cxn modelId="{F4625D09-04EE-4301-BB6E-C89595F703CC}" srcId="{B7DA5DC6-9B52-4D4A-8AB2-4F116523FFD2}" destId="{1F9D8BDD-8EE1-4C0C-B2AC-03C6C3B2267A}" srcOrd="3" destOrd="0" parTransId="{9E897CCE-C4FF-47DD-A60A-94B32CC65313}" sibTransId="{67C415E4-AA6F-4693-8382-10BC3F1DE9DF}"/>
    <dgm:cxn modelId="{413A300F-8FE4-406D-B57C-E35E1E5D8CB6}" srcId="{B7DA5DC6-9B52-4D4A-8AB2-4F116523FFD2}" destId="{EB2E324E-0E8D-4B12-8DB3-43978C130BDF}" srcOrd="1" destOrd="0" parTransId="{772225B9-3329-4D0F-AB4E-3385AB03E6B8}" sibTransId="{1B5FDDEC-65D4-4DAF-9C87-037C974259A9}"/>
    <dgm:cxn modelId="{75BEC130-F968-4CDC-A92D-8AAC389A5D6C}" type="presOf" srcId="{EC781568-5589-499F-A839-3834CB0F488B}" destId="{4E2C0202-0F35-4B1F-B5FD-8C678B867B5B}" srcOrd="0" destOrd="0" presId="urn:microsoft.com/office/officeart/2005/8/layout/vList5"/>
    <dgm:cxn modelId="{7D4AE538-91C8-49C0-A4A3-933650A8C653}" type="presOf" srcId="{FA04D9F5-1FFE-44EC-970D-87BF7E7C97F1}" destId="{4C0CC641-3ECF-417E-8CAA-8CB3DBC6284B}" srcOrd="0" destOrd="2" presId="urn:microsoft.com/office/officeart/2005/8/layout/vList5"/>
    <dgm:cxn modelId="{DEB95D6F-25B6-4F15-9F4C-2355B31DA1E9}" type="presOf" srcId="{FE2AD48D-351A-46DE-9D47-9F9A0C88ECCA}" destId="{4C0CC641-3ECF-417E-8CAA-8CB3DBC6284B}" srcOrd="0" destOrd="1" presId="urn:microsoft.com/office/officeart/2005/8/layout/vList5"/>
    <dgm:cxn modelId="{53E47F7D-6A01-4F5D-B576-EA3FE19A65A2}" type="presOf" srcId="{B7DA5DC6-9B52-4D4A-8AB2-4F116523FFD2}" destId="{48C68877-4CF0-4305-A329-37D0F6DAE852}" srcOrd="0" destOrd="0" presId="urn:microsoft.com/office/officeart/2005/8/layout/vList5"/>
    <dgm:cxn modelId="{BA187B82-D023-48C7-8408-00030F425C29}" srcId="{3E60FE34-B131-4FD2-A243-53BDD34174A7}" destId="{EC781568-5589-499F-A839-3834CB0F488B}" srcOrd="0" destOrd="0" parTransId="{DA435DAC-B23B-4BCD-8B3B-35189811ABFE}" sibTransId="{145B86E7-974C-4BB3-A4BB-E5ED9F947D34}"/>
    <dgm:cxn modelId="{A8BF8A83-019D-462F-BC41-613C7CAA429B}" srcId="{EC781568-5589-499F-A839-3834CB0F488B}" destId="{FA04D9F5-1FFE-44EC-970D-87BF7E7C97F1}" srcOrd="2" destOrd="0" parTransId="{B42EEFB4-2F29-4A92-B783-EC5DBFE1B44E}" sibTransId="{0329BA6B-80E4-489D-BFD5-95BC443A87A5}"/>
    <dgm:cxn modelId="{FC58B687-986E-48CE-9B8C-50D2C720B46B}" srcId="{EC781568-5589-499F-A839-3834CB0F488B}" destId="{23A63785-5156-4E28-8E69-933179B8FDCE}" srcOrd="0" destOrd="0" parTransId="{F91411C6-2263-4A01-B239-85308E652D08}" sibTransId="{3F6F4627-47F9-46EF-934B-32279FC93A91}"/>
    <dgm:cxn modelId="{B8A6BA8B-80B1-439D-93D8-5EC52AACE4C4}" type="presOf" srcId="{23A63785-5156-4E28-8E69-933179B8FDCE}" destId="{4C0CC641-3ECF-417E-8CAA-8CB3DBC6284B}" srcOrd="0" destOrd="0" presId="urn:microsoft.com/office/officeart/2005/8/layout/vList5"/>
    <dgm:cxn modelId="{E92111BB-EAAE-4E9E-B48B-EACC9B549EAF}" type="presOf" srcId="{7009DA4B-A833-4E84-B8AE-E5FDF3082A6C}" destId="{982CDD39-6C15-4C4C-9E24-F0040F400E90}" srcOrd="0" destOrd="0" presId="urn:microsoft.com/office/officeart/2005/8/layout/vList5"/>
    <dgm:cxn modelId="{C5BB64BC-52A0-4907-8D63-3152BF0CDD74}" srcId="{B7DA5DC6-9B52-4D4A-8AB2-4F116523FFD2}" destId="{63EE96CA-4ED7-4A1C-A137-06EEFD30AAEE}" srcOrd="2" destOrd="0" parTransId="{5CDA5063-70D9-466D-9E05-7B845D6CE0F9}" sibTransId="{11EE6E28-9D47-4B1F-853F-1A7D04737F06}"/>
    <dgm:cxn modelId="{48A285C1-E2B7-498A-9736-03EA0EA3302D}" srcId="{B7DA5DC6-9B52-4D4A-8AB2-4F116523FFD2}" destId="{7009DA4B-A833-4E84-B8AE-E5FDF3082A6C}" srcOrd="0" destOrd="0" parTransId="{E9F1D3AA-4483-428B-813B-23D5E4A61722}" sibTransId="{28ECC64D-7B44-4E68-90E0-5E905259F499}"/>
    <dgm:cxn modelId="{AB859DC4-A5B7-4B05-AFC6-6C7F5942E5E1}" srcId="{3E60FE34-B131-4FD2-A243-53BDD34174A7}" destId="{B7DA5DC6-9B52-4D4A-8AB2-4F116523FFD2}" srcOrd="1" destOrd="0" parTransId="{A5FD204D-5932-4F9A-86EB-1CB04DBC16D7}" sibTransId="{420BE134-9A63-4C1B-A48F-97F89DB7240A}"/>
    <dgm:cxn modelId="{5179B0D1-7C30-4825-9456-5BD197AD073C}" type="presOf" srcId="{3E60FE34-B131-4FD2-A243-53BDD34174A7}" destId="{A5D630F3-5FF3-4A5E-BE15-28BF1D4D63E3}" srcOrd="0" destOrd="0" presId="urn:microsoft.com/office/officeart/2005/8/layout/vList5"/>
    <dgm:cxn modelId="{F27A9ED3-2802-4C3B-8877-6DD84E6E1F9A}" srcId="{EC781568-5589-499F-A839-3834CB0F488B}" destId="{FE2AD48D-351A-46DE-9D47-9F9A0C88ECCA}" srcOrd="1" destOrd="0" parTransId="{55FEFBFE-D60F-4421-8E72-CCE17B54C7F1}" sibTransId="{56E927F2-3408-476D-8961-252EA9EB23DF}"/>
    <dgm:cxn modelId="{18105EDE-FE36-4EF3-AFF4-A68C6C6C0C0C}" type="presOf" srcId="{EB2E324E-0E8D-4B12-8DB3-43978C130BDF}" destId="{982CDD39-6C15-4C4C-9E24-F0040F400E90}" srcOrd="0" destOrd="1" presId="urn:microsoft.com/office/officeart/2005/8/layout/vList5"/>
    <dgm:cxn modelId="{8A2EF7ED-467A-4C47-BF9E-F3FD62EA4757}" type="presOf" srcId="{63EE96CA-4ED7-4A1C-A137-06EEFD30AAEE}" destId="{982CDD39-6C15-4C4C-9E24-F0040F400E90}" srcOrd="0" destOrd="2" presId="urn:microsoft.com/office/officeart/2005/8/layout/vList5"/>
    <dgm:cxn modelId="{4FE8B4F2-A58D-4AC3-9E75-B60DFEF0B8EC}" type="presOf" srcId="{1F9D8BDD-8EE1-4C0C-B2AC-03C6C3B2267A}" destId="{982CDD39-6C15-4C4C-9E24-F0040F400E90}" srcOrd="0" destOrd="3" presId="urn:microsoft.com/office/officeart/2005/8/layout/vList5"/>
    <dgm:cxn modelId="{1F92836A-AA3C-43AA-BA3E-FF0BF55B32DE}" type="presParOf" srcId="{A5D630F3-5FF3-4A5E-BE15-28BF1D4D63E3}" destId="{DE5139FD-17D1-4B4C-AD60-57A3300BE7CC}" srcOrd="0" destOrd="0" presId="urn:microsoft.com/office/officeart/2005/8/layout/vList5"/>
    <dgm:cxn modelId="{954D9216-EB22-4C6D-AE20-0CA4C7F14B2F}" type="presParOf" srcId="{DE5139FD-17D1-4B4C-AD60-57A3300BE7CC}" destId="{4E2C0202-0F35-4B1F-B5FD-8C678B867B5B}" srcOrd="0" destOrd="0" presId="urn:microsoft.com/office/officeart/2005/8/layout/vList5"/>
    <dgm:cxn modelId="{8976ECDF-D5AE-45D5-9784-876378C22CEB}" type="presParOf" srcId="{DE5139FD-17D1-4B4C-AD60-57A3300BE7CC}" destId="{4C0CC641-3ECF-417E-8CAA-8CB3DBC6284B}" srcOrd="1" destOrd="0" presId="urn:microsoft.com/office/officeart/2005/8/layout/vList5"/>
    <dgm:cxn modelId="{0AD4B990-55C8-4332-B08B-4DDF539BCA53}" type="presParOf" srcId="{A5D630F3-5FF3-4A5E-BE15-28BF1D4D63E3}" destId="{4B25EDE1-012E-4D6A-9A23-80FED4CD9DFC}" srcOrd="1" destOrd="0" presId="urn:microsoft.com/office/officeart/2005/8/layout/vList5"/>
    <dgm:cxn modelId="{502BDE0B-05E8-43E9-82FD-A313DBF24DA9}" type="presParOf" srcId="{A5D630F3-5FF3-4A5E-BE15-28BF1D4D63E3}" destId="{59CCFED8-079F-42BF-B095-9E8180A8208B}" srcOrd="2" destOrd="0" presId="urn:microsoft.com/office/officeart/2005/8/layout/vList5"/>
    <dgm:cxn modelId="{78120EC2-0B9A-4DBF-B156-1492276BD247}" type="presParOf" srcId="{59CCFED8-079F-42BF-B095-9E8180A8208B}" destId="{48C68877-4CF0-4305-A329-37D0F6DAE852}" srcOrd="0" destOrd="0" presId="urn:microsoft.com/office/officeart/2005/8/layout/vList5"/>
    <dgm:cxn modelId="{AAC1D237-10FF-471B-B58B-7F6DAE238FC3}" type="presParOf" srcId="{59CCFED8-079F-42BF-B095-9E8180A8208B}" destId="{982CDD39-6C15-4C4C-9E24-F0040F400E9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89DE39-F2DB-4B73-992E-C23C4AB9E3D4}" type="doc">
      <dgm:prSet loTypeId="urn:microsoft.com/office/officeart/2005/8/layout/hierarchy1" loCatId="hierarchy" qsTypeId="urn:microsoft.com/office/officeart/2005/8/quickstyle/simple1" qsCatId="simple" csTypeId="urn:microsoft.com/office/officeart/2005/8/colors/colorful1" csCatId="colorful" phldr="1"/>
      <dgm:spPr/>
      <dgm:t>
        <a:bodyPr/>
        <a:lstStyle/>
        <a:p>
          <a:endParaRPr lang="en-US"/>
        </a:p>
      </dgm:t>
    </dgm:pt>
    <dgm:pt modelId="{D99D8473-FE44-4EBA-9A91-067B1BD341A3}">
      <dgm:prSet/>
      <dgm:spPr/>
      <dgm:t>
        <a:bodyPr/>
        <a:lstStyle/>
        <a:p>
          <a:r>
            <a:rPr lang="en-US" altLang="en-US" u="sng"/>
            <a:t>Public Perceptions</a:t>
          </a:r>
          <a:r>
            <a:rPr lang="en-US" altLang="en-US"/>
            <a:t> about older people that are incomplete and unrealistic: older people are either living a life of leisure or are frail, decrepit, and dependent.</a:t>
          </a:r>
        </a:p>
      </dgm:t>
    </dgm:pt>
    <dgm:pt modelId="{0AA27C5A-2C41-4551-BD3B-E3555C833476}" type="parTrans" cxnId="{A55A11EB-0AE1-4A86-93C2-17C055D9A7B2}">
      <dgm:prSet/>
      <dgm:spPr/>
      <dgm:t>
        <a:bodyPr/>
        <a:lstStyle/>
        <a:p>
          <a:endParaRPr lang="en-US"/>
        </a:p>
      </dgm:t>
    </dgm:pt>
    <dgm:pt modelId="{4D359C41-2615-4499-B5D0-416CFFFFD872}" type="sibTrans" cxnId="{A55A11EB-0AE1-4A86-93C2-17C055D9A7B2}">
      <dgm:prSet/>
      <dgm:spPr/>
      <dgm:t>
        <a:bodyPr/>
        <a:lstStyle/>
        <a:p>
          <a:endParaRPr lang="en-US"/>
        </a:p>
      </dgm:t>
    </dgm:pt>
    <dgm:pt modelId="{447798BF-903C-4701-BEA9-B5CADFF7EAFE}">
      <dgm:prSet/>
      <dgm:spPr/>
      <dgm:t>
        <a:bodyPr/>
        <a:lstStyle/>
        <a:p>
          <a:r>
            <a:rPr lang="en-US" altLang="en-US" u="sng">
              <a:cs typeface="Calibri Light"/>
            </a:rPr>
            <a:t>Cultural Models</a:t>
          </a:r>
          <a:r>
            <a:rPr lang="en-US" altLang="en-US">
              <a:cs typeface="Calibri Light"/>
            </a:rPr>
            <a:t> are cognitive short cuts that we rely on to interpret and understand all sorts of experiences, thoughts and feelings.  They are taken-for-granted and largely automatic assumptions.</a:t>
          </a:r>
        </a:p>
      </dgm:t>
    </dgm:pt>
    <dgm:pt modelId="{25DD77C3-62E2-43A3-A58D-000E42C9BD43}" type="parTrans" cxnId="{B9CE0546-3194-481E-B94E-0F8A7DDE7879}">
      <dgm:prSet/>
      <dgm:spPr/>
      <dgm:t>
        <a:bodyPr/>
        <a:lstStyle/>
        <a:p>
          <a:endParaRPr lang="en-US"/>
        </a:p>
      </dgm:t>
    </dgm:pt>
    <dgm:pt modelId="{216A807C-EF88-4148-8B45-6C3879ECFB4F}" type="sibTrans" cxnId="{B9CE0546-3194-481E-B94E-0F8A7DDE7879}">
      <dgm:prSet/>
      <dgm:spPr/>
      <dgm:t>
        <a:bodyPr/>
        <a:lstStyle/>
        <a:p>
          <a:endParaRPr lang="en-US"/>
        </a:p>
      </dgm:t>
    </dgm:pt>
    <dgm:pt modelId="{A1AE816A-AF4F-4A43-A9E0-88D5AF59FC1B}">
      <dgm:prSet/>
      <dgm:spPr/>
      <dgm:t>
        <a:bodyPr/>
        <a:lstStyle/>
        <a:p>
          <a:r>
            <a:rPr lang="en-US" altLang="en-US" u="sng">
              <a:cs typeface="Calibri Light"/>
            </a:rPr>
            <a:t>Ageism</a:t>
          </a:r>
          <a:r>
            <a:rPr lang="en-US" altLang="en-US">
              <a:cs typeface="Calibri Light"/>
            </a:rPr>
            <a:t> is not considered a “problem.”  For ex., the Age Discrimination in Employment Act that prohibits workplace discrimination should take care of this. </a:t>
          </a:r>
        </a:p>
      </dgm:t>
    </dgm:pt>
    <dgm:pt modelId="{C86C75A7-AF11-443D-B01E-DD92B1C6E656}" type="parTrans" cxnId="{95DEAF6F-7C50-4BD1-B082-A99F3CA6F585}">
      <dgm:prSet/>
      <dgm:spPr/>
      <dgm:t>
        <a:bodyPr/>
        <a:lstStyle/>
        <a:p>
          <a:endParaRPr lang="en-US"/>
        </a:p>
      </dgm:t>
    </dgm:pt>
    <dgm:pt modelId="{B8A23FE9-CCBC-477B-BC8C-0317CA2BC08B}" type="sibTrans" cxnId="{95DEAF6F-7C50-4BD1-B082-A99F3CA6F585}">
      <dgm:prSet/>
      <dgm:spPr/>
      <dgm:t>
        <a:bodyPr/>
        <a:lstStyle/>
        <a:p>
          <a:endParaRPr lang="en-US"/>
        </a:p>
      </dgm:t>
    </dgm:pt>
    <dgm:pt modelId="{223D6F97-308F-4F7D-BBB7-ECC6F4124F14}" type="pres">
      <dgm:prSet presAssocID="{2A89DE39-F2DB-4B73-992E-C23C4AB9E3D4}" presName="hierChild1" presStyleCnt="0">
        <dgm:presLayoutVars>
          <dgm:chPref val="1"/>
          <dgm:dir/>
          <dgm:animOne val="branch"/>
          <dgm:animLvl val="lvl"/>
          <dgm:resizeHandles/>
        </dgm:presLayoutVars>
      </dgm:prSet>
      <dgm:spPr/>
    </dgm:pt>
    <dgm:pt modelId="{BDEBED6C-DA1D-4249-A1DF-EBB73F83438D}" type="pres">
      <dgm:prSet presAssocID="{D99D8473-FE44-4EBA-9A91-067B1BD341A3}" presName="hierRoot1" presStyleCnt="0"/>
      <dgm:spPr/>
    </dgm:pt>
    <dgm:pt modelId="{72B0C082-7072-487C-B622-E366417D81CB}" type="pres">
      <dgm:prSet presAssocID="{D99D8473-FE44-4EBA-9A91-067B1BD341A3}" presName="composite" presStyleCnt="0"/>
      <dgm:spPr/>
    </dgm:pt>
    <dgm:pt modelId="{9784B8E3-BBF0-4B26-BA26-C37059A4BBD2}" type="pres">
      <dgm:prSet presAssocID="{D99D8473-FE44-4EBA-9A91-067B1BD341A3}" presName="background" presStyleLbl="node0" presStyleIdx="0" presStyleCnt="3"/>
      <dgm:spPr>
        <a:solidFill>
          <a:srgbClr val="14468D"/>
        </a:solidFill>
        <a:ln>
          <a:solidFill>
            <a:srgbClr val="B12029"/>
          </a:solidFill>
        </a:ln>
      </dgm:spPr>
    </dgm:pt>
    <dgm:pt modelId="{CBCBEFBF-D6B7-45D3-BBBB-734CBACAA373}" type="pres">
      <dgm:prSet presAssocID="{D99D8473-FE44-4EBA-9A91-067B1BD341A3}" presName="text" presStyleLbl="fgAcc0" presStyleIdx="0" presStyleCnt="3">
        <dgm:presLayoutVars>
          <dgm:chPref val="3"/>
        </dgm:presLayoutVars>
      </dgm:prSet>
      <dgm:spPr/>
    </dgm:pt>
    <dgm:pt modelId="{B297890A-B6A1-4BCD-845C-4B32DD6541EE}" type="pres">
      <dgm:prSet presAssocID="{D99D8473-FE44-4EBA-9A91-067B1BD341A3}" presName="hierChild2" presStyleCnt="0"/>
      <dgm:spPr/>
    </dgm:pt>
    <dgm:pt modelId="{72249924-0ABD-4EF1-B7A5-CF323DC3D87A}" type="pres">
      <dgm:prSet presAssocID="{A1AE816A-AF4F-4A43-A9E0-88D5AF59FC1B}" presName="hierRoot1" presStyleCnt="0"/>
      <dgm:spPr/>
    </dgm:pt>
    <dgm:pt modelId="{AEF07D16-2DD7-4109-8EC8-A2A26C003D15}" type="pres">
      <dgm:prSet presAssocID="{A1AE816A-AF4F-4A43-A9E0-88D5AF59FC1B}" presName="composite" presStyleCnt="0"/>
      <dgm:spPr/>
    </dgm:pt>
    <dgm:pt modelId="{1121EFE7-646D-45AF-B43C-C0769DF7DA17}" type="pres">
      <dgm:prSet presAssocID="{A1AE816A-AF4F-4A43-A9E0-88D5AF59FC1B}" presName="background" presStyleLbl="node0" presStyleIdx="1" presStyleCnt="3"/>
      <dgm:spPr>
        <a:solidFill>
          <a:srgbClr val="14468D"/>
        </a:solidFill>
      </dgm:spPr>
    </dgm:pt>
    <dgm:pt modelId="{6E3A1E2B-668C-4446-BF0E-F306E31C4F07}" type="pres">
      <dgm:prSet presAssocID="{A1AE816A-AF4F-4A43-A9E0-88D5AF59FC1B}" presName="text" presStyleLbl="fgAcc0" presStyleIdx="1" presStyleCnt="3">
        <dgm:presLayoutVars>
          <dgm:chPref val="3"/>
        </dgm:presLayoutVars>
      </dgm:prSet>
      <dgm:spPr/>
    </dgm:pt>
    <dgm:pt modelId="{FC9C6C1B-EE90-4423-BE39-F9470180088E}" type="pres">
      <dgm:prSet presAssocID="{A1AE816A-AF4F-4A43-A9E0-88D5AF59FC1B}" presName="hierChild2" presStyleCnt="0"/>
      <dgm:spPr/>
    </dgm:pt>
    <dgm:pt modelId="{D8558D89-C3AA-499C-B402-C8DDFC16D1D7}" type="pres">
      <dgm:prSet presAssocID="{447798BF-903C-4701-BEA9-B5CADFF7EAFE}" presName="hierRoot1" presStyleCnt="0"/>
      <dgm:spPr/>
    </dgm:pt>
    <dgm:pt modelId="{7848AD9B-2D3E-4F9B-A642-67F9F24F4904}" type="pres">
      <dgm:prSet presAssocID="{447798BF-903C-4701-BEA9-B5CADFF7EAFE}" presName="composite" presStyleCnt="0"/>
      <dgm:spPr/>
    </dgm:pt>
    <dgm:pt modelId="{AADA0997-EADC-461F-95EA-8A4E4632C729}" type="pres">
      <dgm:prSet presAssocID="{447798BF-903C-4701-BEA9-B5CADFF7EAFE}" presName="background" presStyleLbl="node0" presStyleIdx="2" presStyleCnt="3"/>
      <dgm:spPr>
        <a:solidFill>
          <a:srgbClr val="14468D"/>
        </a:solidFill>
      </dgm:spPr>
    </dgm:pt>
    <dgm:pt modelId="{27E86FF1-713C-449F-8709-638AB10129B0}" type="pres">
      <dgm:prSet presAssocID="{447798BF-903C-4701-BEA9-B5CADFF7EAFE}" presName="text" presStyleLbl="fgAcc0" presStyleIdx="2" presStyleCnt="3">
        <dgm:presLayoutVars>
          <dgm:chPref val="3"/>
        </dgm:presLayoutVars>
      </dgm:prSet>
      <dgm:spPr/>
    </dgm:pt>
    <dgm:pt modelId="{950350FE-6D0F-4080-9F14-F5379DD7B696}" type="pres">
      <dgm:prSet presAssocID="{447798BF-903C-4701-BEA9-B5CADFF7EAFE}" presName="hierChild2" presStyleCnt="0"/>
      <dgm:spPr/>
    </dgm:pt>
  </dgm:ptLst>
  <dgm:cxnLst>
    <dgm:cxn modelId="{33633A14-71BA-4B54-A4A1-6583933F8927}" type="presOf" srcId="{2A89DE39-F2DB-4B73-992E-C23C4AB9E3D4}" destId="{223D6F97-308F-4F7D-BBB7-ECC6F4124F14}" srcOrd="0" destOrd="0" presId="urn:microsoft.com/office/officeart/2005/8/layout/hierarchy1"/>
    <dgm:cxn modelId="{141D4927-4CF1-4C5F-92E6-CDC557262A88}" type="presOf" srcId="{A1AE816A-AF4F-4A43-A9E0-88D5AF59FC1B}" destId="{6E3A1E2B-668C-4446-BF0E-F306E31C4F07}" srcOrd="0" destOrd="0" presId="urn:microsoft.com/office/officeart/2005/8/layout/hierarchy1"/>
    <dgm:cxn modelId="{A8A94F3D-B097-4F93-8B82-68A73F3E3E93}" type="presOf" srcId="{D99D8473-FE44-4EBA-9A91-067B1BD341A3}" destId="{CBCBEFBF-D6B7-45D3-BBBB-734CBACAA373}" srcOrd="0" destOrd="0" presId="urn:microsoft.com/office/officeart/2005/8/layout/hierarchy1"/>
    <dgm:cxn modelId="{395C255C-B579-42A4-AC46-4D55541F6F4F}" type="presOf" srcId="{447798BF-903C-4701-BEA9-B5CADFF7EAFE}" destId="{27E86FF1-713C-449F-8709-638AB10129B0}" srcOrd="0" destOrd="0" presId="urn:microsoft.com/office/officeart/2005/8/layout/hierarchy1"/>
    <dgm:cxn modelId="{B9CE0546-3194-481E-B94E-0F8A7DDE7879}" srcId="{2A89DE39-F2DB-4B73-992E-C23C4AB9E3D4}" destId="{447798BF-903C-4701-BEA9-B5CADFF7EAFE}" srcOrd="2" destOrd="0" parTransId="{25DD77C3-62E2-43A3-A58D-000E42C9BD43}" sibTransId="{216A807C-EF88-4148-8B45-6C3879ECFB4F}"/>
    <dgm:cxn modelId="{95DEAF6F-7C50-4BD1-B082-A99F3CA6F585}" srcId="{2A89DE39-F2DB-4B73-992E-C23C4AB9E3D4}" destId="{A1AE816A-AF4F-4A43-A9E0-88D5AF59FC1B}" srcOrd="1" destOrd="0" parTransId="{C86C75A7-AF11-443D-B01E-DD92B1C6E656}" sibTransId="{B8A23FE9-CCBC-477B-BC8C-0317CA2BC08B}"/>
    <dgm:cxn modelId="{A55A11EB-0AE1-4A86-93C2-17C055D9A7B2}" srcId="{2A89DE39-F2DB-4B73-992E-C23C4AB9E3D4}" destId="{D99D8473-FE44-4EBA-9A91-067B1BD341A3}" srcOrd="0" destOrd="0" parTransId="{0AA27C5A-2C41-4551-BD3B-E3555C833476}" sibTransId="{4D359C41-2615-4499-B5D0-416CFFFFD872}"/>
    <dgm:cxn modelId="{C19709FB-4A9A-42A4-A3CB-BAB2770B97AB}" type="presParOf" srcId="{223D6F97-308F-4F7D-BBB7-ECC6F4124F14}" destId="{BDEBED6C-DA1D-4249-A1DF-EBB73F83438D}" srcOrd="0" destOrd="0" presId="urn:microsoft.com/office/officeart/2005/8/layout/hierarchy1"/>
    <dgm:cxn modelId="{074962EF-6E45-4254-A66D-80DF7687F235}" type="presParOf" srcId="{BDEBED6C-DA1D-4249-A1DF-EBB73F83438D}" destId="{72B0C082-7072-487C-B622-E366417D81CB}" srcOrd="0" destOrd="0" presId="urn:microsoft.com/office/officeart/2005/8/layout/hierarchy1"/>
    <dgm:cxn modelId="{37D42670-4E8A-4A64-82C0-077BF09C3ADE}" type="presParOf" srcId="{72B0C082-7072-487C-B622-E366417D81CB}" destId="{9784B8E3-BBF0-4B26-BA26-C37059A4BBD2}" srcOrd="0" destOrd="0" presId="urn:microsoft.com/office/officeart/2005/8/layout/hierarchy1"/>
    <dgm:cxn modelId="{0977A04F-D3EB-457E-B65F-7146F7985A95}" type="presParOf" srcId="{72B0C082-7072-487C-B622-E366417D81CB}" destId="{CBCBEFBF-D6B7-45D3-BBBB-734CBACAA373}" srcOrd="1" destOrd="0" presId="urn:microsoft.com/office/officeart/2005/8/layout/hierarchy1"/>
    <dgm:cxn modelId="{D8462725-8DAE-4257-AADF-BAE98E5977BD}" type="presParOf" srcId="{BDEBED6C-DA1D-4249-A1DF-EBB73F83438D}" destId="{B297890A-B6A1-4BCD-845C-4B32DD6541EE}" srcOrd="1" destOrd="0" presId="urn:microsoft.com/office/officeart/2005/8/layout/hierarchy1"/>
    <dgm:cxn modelId="{E31EAA79-D71A-4634-9222-2D973B9A2A2B}" type="presParOf" srcId="{223D6F97-308F-4F7D-BBB7-ECC6F4124F14}" destId="{72249924-0ABD-4EF1-B7A5-CF323DC3D87A}" srcOrd="1" destOrd="0" presId="urn:microsoft.com/office/officeart/2005/8/layout/hierarchy1"/>
    <dgm:cxn modelId="{78CC9F3A-56BB-4408-9319-D65FD5EA1EFF}" type="presParOf" srcId="{72249924-0ABD-4EF1-B7A5-CF323DC3D87A}" destId="{AEF07D16-2DD7-4109-8EC8-A2A26C003D15}" srcOrd="0" destOrd="0" presId="urn:microsoft.com/office/officeart/2005/8/layout/hierarchy1"/>
    <dgm:cxn modelId="{4CE153C9-BED1-4E87-95AA-674DE988E141}" type="presParOf" srcId="{AEF07D16-2DD7-4109-8EC8-A2A26C003D15}" destId="{1121EFE7-646D-45AF-B43C-C0769DF7DA17}" srcOrd="0" destOrd="0" presId="urn:microsoft.com/office/officeart/2005/8/layout/hierarchy1"/>
    <dgm:cxn modelId="{A21E1782-DC0C-45BE-974B-B702C093A2BD}" type="presParOf" srcId="{AEF07D16-2DD7-4109-8EC8-A2A26C003D15}" destId="{6E3A1E2B-668C-4446-BF0E-F306E31C4F07}" srcOrd="1" destOrd="0" presId="urn:microsoft.com/office/officeart/2005/8/layout/hierarchy1"/>
    <dgm:cxn modelId="{0CA10880-447F-43BA-B810-18F80B088F0C}" type="presParOf" srcId="{72249924-0ABD-4EF1-B7A5-CF323DC3D87A}" destId="{FC9C6C1B-EE90-4423-BE39-F9470180088E}" srcOrd="1" destOrd="0" presId="urn:microsoft.com/office/officeart/2005/8/layout/hierarchy1"/>
    <dgm:cxn modelId="{08E15F69-38C7-466F-B881-4238EE34C47A}" type="presParOf" srcId="{223D6F97-308F-4F7D-BBB7-ECC6F4124F14}" destId="{D8558D89-C3AA-499C-B402-C8DDFC16D1D7}" srcOrd="2" destOrd="0" presId="urn:microsoft.com/office/officeart/2005/8/layout/hierarchy1"/>
    <dgm:cxn modelId="{602A4E79-99F8-485E-BB03-561F82620B4B}" type="presParOf" srcId="{D8558D89-C3AA-499C-B402-C8DDFC16D1D7}" destId="{7848AD9B-2D3E-4F9B-A642-67F9F24F4904}" srcOrd="0" destOrd="0" presId="urn:microsoft.com/office/officeart/2005/8/layout/hierarchy1"/>
    <dgm:cxn modelId="{9F6CF31A-F360-4959-814E-FB492C82F146}" type="presParOf" srcId="{7848AD9B-2D3E-4F9B-A642-67F9F24F4904}" destId="{AADA0997-EADC-461F-95EA-8A4E4632C729}" srcOrd="0" destOrd="0" presId="urn:microsoft.com/office/officeart/2005/8/layout/hierarchy1"/>
    <dgm:cxn modelId="{FB92722B-A281-427B-9AF3-0ACB650B5024}" type="presParOf" srcId="{7848AD9B-2D3E-4F9B-A642-67F9F24F4904}" destId="{27E86FF1-713C-449F-8709-638AB10129B0}" srcOrd="1" destOrd="0" presId="urn:microsoft.com/office/officeart/2005/8/layout/hierarchy1"/>
    <dgm:cxn modelId="{37D826B6-D103-45E7-84AF-1D60F8F66AC0}" type="presParOf" srcId="{D8558D89-C3AA-499C-B402-C8DDFC16D1D7}" destId="{950350FE-6D0F-4080-9F14-F5379DD7B69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0CC641-3ECF-417E-8CAA-8CB3DBC6284B}">
      <dsp:nvSpPr>
        <dsp:cNvPr id="0" name=""/>
        <dsp:cNvSpPr/>
      </dsp:nvSpPr>
      <dsp:spPr>
        <a:xfrm rot="5400000">
          <a:off x="6227645" y="-2211230"/>
          <a:ext cx="1845925" cy="6729984"/>
        </a:xfrm>
        <a:prstGeom prst="round2SameRect">
          <a:avLst/>
        </a:prstGeom>
        <a:solidFill>
          <a:srgbClr val="B12029">
            <a:alpha val="1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a:solidFill>
                <a:srgbClr val="B12029"/>
              </a:solidFill>
            </a:rPr>
            <a:t>Stereotypes: </a:t>
          </a:r>
          <a:r>
            <a:rPr lang="en-US" sz="2400" i="1" kern="1200">
              <a:solidFill>
                <a:srgbClr val="B12029"/>
              </a:solidFill>
            </a:rPr>
            <a:t>How we think</a:t>
          </a:r>
          <a:r>
            <a:rPr lang="en-US" sz="2400" kern="1200">
              <a:solidFill>
                <a:srgbClr val="B12029"/>
              </a:solidFill>
            </a:rPr>
            <a:t> </a:t>
          </a:r>
        </a:p>
        <a:p>
          <a:pPr marL="228600" lvl="1" indent="-228600" algn="l" defTabSz="1066800">
            <a:lnSpc>
              <a:spcPct val="90000"/>
            </a:lnSpc>
            <a:spcBef>
              <a:spcPct val="0"/>
            </a:spcBef>
            <a:spcAft>
              <a:spcPct val="15000"/>
            </a:spcAft>
            <a:buChar char="•"/>
          </a:pPr>
          <a:r>
            <a:rPr lang="en-US" sz="2400" kern="1200">
              <a:solidFill>
                <a:srgbClr val="B12029"/>
              </a:solidFill>
            </a:rPr>
            <a:t>Prejudices: </a:t>
          </a:r>
          <a:r>
            <a:rPr lang="en-US" sz="2400" i="1" kern="1200">
              <a:solidFill>
                <a:srgbClr val="B12029"/>
              </a:solidFill>
            </a:rPr>
            <a:t>How we feel</a:t>
          </a:r>
          <a:endParaRPr lang="en-US" sz="2400" kern="1200">
            <a:solidFill>
              <a:srgbClr val="B12029"/>
            </a:solidFill>
          </a:endParaRPr>
        </a:p>
        <a:p>
          <a:pPr marL="228600" lvl="1" indent="-228600" algn="l" defTabSz="1066800">
            <a:lnSpc>
              <a:spcPct val="90000"/>
            </a:lnSpc>
            <a:spcBef>
              <a:spcPct val="0"/>
            </a:spcBef>
            <a:spcAft>
              <a:spcPct val="15000"/>
            </a:spcAft>
            <a:buChar char="•"/>
          </a:pPr>
          <a:r>
            <a:rPr lang="en-US" sz="2400" kern="1200">
              <a:solidFill>
                <a:srgbClr val="B12029"/>
              </a:solidFill>
            </a:rPr>
            <a:t>Discrimination</a:t>
          </a:r>
          <a:r>
            <a:rPr lang="en-US" sz="2300" kern="1200">
              <a:solidFill>
                <a:srgbClr val="B12029"/>
              </a:solidFill>
            </a:rPr>
            <a:t> </a:t>
          </a:r>
          <a:r>
            <a:rPr lang="en-US" sz="2400" i="1" kern="1200">
              <a:solidFill>
                <a:srgbClr val="B12029"/>
              </a:solidFill>
            </a:rPr>
            <a:t>How we act</a:t>
          </a:r>
        </a:p>
      </dsp:txBody>
      <dsp:txXfrm rot="-5400000">
        <a:off x="3785616" y="320910"/>
        <a:ext cx="6639873" cy="1665703"/>
      </dsp:txXfrm>
    </dsp:sp>
    <dsp:sp modelId="{4E2C0202-0F35-4B1F-B5FD-8C678B867B5B}">
      <dsp:nvSpPr>
        <dsp:cNvPr id="0" name=""/>
        <dsp:cNvSpPr/>
      </dsp:nvSpPr>
      <dsp:spPr>
        <a:xfrm>
          <a:off x="0" y="57"/>
          <a:ext cx="3785616" cy="2307407"/>
        </a:xfrm>
        <a:prstGeom prst="roundRect">
          <a:avLst/>
        </a:prstGeom>
        <a:solidFill>
          <a:srgbClr val="B12029">
            <a:alpha val="25000"/>
          </a:srgbClr>
        </a:solidFill>
        <a:ln w="12700" cap="flat" cmpd="sng" algn="ctr">
          <a:solidFill>
            <a:srgbClr val="B1202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b="1" i="0" kern="1200">
              <a:solidFill>
                <a:srgbClr val="B12029"/>
              </a:solidFill>
            </a:rPr>
            <a:t>Ageism exists in several forms</a:t>
          </a:r>
        </a:p>
      </dsp:txBody>
      <dsp:txXfrm>
        <a:off x="112638" y="112695"/>
        <a:ext cx="3560340" cy="2082131"/>
      </dsp:txXfrm>
    </dsp:sp>
    <dsp:sp modelId="{982CDD39-6C15-4C4C-9E24-F0040F400E90}">
      <dsp:nvSpPr>
        <dsp:cNvPr id="0" name=""/>
        <dsp:cNvSpPr/>
      </dsp:nvSpPr>
      <dsp:spPr>
        <a:xfrm rot="5400000">
          <a:off x="6227645" y="211546"/>
          <a:ext cx="1845925" cy="6729984"/>
        </a:xfrm>
        <a:prstGeom prst="round2SameRect">
          <a:avLst/>
        </a:prstGeom>
        <a:solidFill>
          <a:srgbClr val="0039A6">
            <a:alpha val="1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a:solidFill>
                <a:srgbClr val="0039A6"/>
              </a:solidFill>
            </a:rPr>
            <a:t>Interpersonal</a:t>
          </a:r>
          <a:endParaRPr lang="en-US" sz="2400" i="1" kern="1200">
            <a:solidFill>
              <a:srgbClr val="0039A6"/>
            </a:solidFill>
          </a:endParaRPr>
        </a:p>
        <a:p>
          <a:pPr marL="228600" lvl="1" indent="-228600" algn="l" defTabSz="1066800">
            <a:lnSpc>
              <a:spcPct val="90000"/>
            </a:lnSpc>
            <a:spcBef>
              <a:spcPct val="0"/>
            </a:spcBef>
            <a:spcAft>
              <a:spcPct val="15000"/>
            </a:spcAft>
            <a:buChar char="•"/>
          </a:pPr>
          <a:r>
            <a:rPr lang="en-US" sz="2400" kern="1200">
              <a:solidFill>
                <a:srgbClr val="0039A6"/>
              </a:solidFill>
            </a:rPr>
            <a:t>Compassionate</a:t>
          </a:r>
        </a:p>
        <a:p>
          <a:pPr marL="228600" lvl="1" indent="-228600" algn="l" defTabSz="1066800">
            <a:lnSpc>
              <a:spcPct val="90000"/>
            </a:lnSpc>
            <a:spcBef>
              <a:spcPct val="0"/>
            </a:spcBef>
            <a:spcAft>
              <a:spcPct val="15000"/>
            </a:spcAft>
            <a:buChar char="•"/>
          </a:pPr>
          <a:r>
            <a:rPr lang="en-US" sz="2400" kern="1200">
              <a:solidFill>
                <a:srgbClr val="0039A6"/>
              </a:solidFill>
            </a:rPr>
            <a:t>Systemic/ Institutional</a:t>
          </a:r>
        </a:p>
        <a:p>
          <a:pPr marL="228600" lvl="1" indent="-228600" algn="l" defTabSz="1066800">
            <a:lnSpc>
              <a:spcPct val="90000"/>
            </a:lnSpc>
            <a:spcBef>
              <a:spcPct val="0"/>
            </a:spcBef>
            <a:spcAft>
              <a:spcPct val="15000"/>
            </a:spcAft>
            <a:buChar char="•"/>
          </a:pPr>
          <a:r>
            <a:rPr lang="en-US" sz="2400" kern="1200">
              <a:solidFill>
                <a:srgbClr val="0039A6"/>
              </a:solidFill>
            </a:rPr>
            <a:t>Self-directed</a:t>
          </a:r>
        </a:p>
      </dsp:txBody>
      <dsp:txXfrm rot="-5400000">
        <a:off x="3785616" y="2743687"/>
        <a:ext cx="6639873" cy="1665703"/>
      </dsp:txXfrm>
    </dsp:sp>
    <dsp:sp modelId="{48C68877-4CF0-4305-A329-37D0F6DAE852}">
      <dsp:nvSpPr>
        <dsp:cNvPr id="0" name=""/>
        <dsp:cNvSpPr/>
      </dsp:nvSpPr>
      <dsp:spPr>
        <a:xfrm>
          <a:off x="0" y="2422835"/>
          <a:ext cx="3785616" cy="2307407"/>
        </a:xfrm>
        <a:prstGeom prst="roundRect">
          <a:avLst/>
        </a:prstGeom>
        <a:solidFill>
          <a:srgbClr val="0039A6">
            <a:alpha val="25000"/>
          </a:srgbClr>
        </a:solidFill>
        <a:ln w="12700" cap="flat" cmpd="sng" algn="ctr">
          <a:solidFill>
            <a:srgbClr val="0039A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b="1" i="0" kern="1200">
              <a:solidFill>
                <a:srgbClr val="0039A6"/>
              </a:solidFill>
            </a:rPr>
            <a:t>Ageism exists on multiple levels</a:t>
          </a:r>
        </a:p>
      </dsp:txBody>
      <dsp:txXfrm>
        <a:off x="112638" y="2535473"/>
        <a:ext cx="3560340" cy="20821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84B8E3-BBF0-4B26-BA26-C37059A4BBD2}">
      <dsp:nvSpPr>
        <dsp:cNvPr id="0" name=""/>
        <dsp:cNvSpPr/>
      </dsp:nvSpPr>
      <dsp:spPr>
        <a:xfrm>
          <a:off x="0" y="1115137"/>
          <a:ext cx="3013475" cy="1913556"/>
        </a:xfrm>
        <a:prstGeom prst="roundRect">
          <a:avLst>
            <a:gd name="adj" fmla="val 10000"/>
          </a:avLst>
        </a:prstGeom>
        <a:solidFill>
          <a:srgbClr val="14468D"/>
        </a:solidFill>
        <a:ln w="12700" cap="flat" cmpd="sng" algn="ctr">
          <a:solidFill>
            <a:srgbClr val="B12029"/>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CBEFBF-D6B7-45D3-BBBB-734CBACAA373}">
      <dsp:nvSpPr>
        <dsp:cNvPr id="0" name=""/>
        <dsp:cNvSpPr/>
      </dsp:nvSpPr>
      <dsp:spPr>
        <a:xfrm>
          <a:off x="334830" y="1433226"/>
          <a:ext cx="3013475" cy="191355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altLang="en-US" sz="1700" u="sng" kern="1200"/>
            <a:t>Public Perceptions</a:t>
          </a:r>
          <a:r>
            <a:rPr lang="en-US" altLang="en-US" sz="1700" kern="1200"/>
            <a:t> about older people that are incomplete and unrealistic: older people are either living a life of leisure or are frail, decrepit, and dependent.</a:t>
          </a:r>
        </a:p>
      </dsp:txBody>
      <dsp:txXfrm>
        <a:off x="390876" y="1489272"/>
        <a:ext cx="2901383" cy="1801464"/>
      </dsp:txXfrm>
    </dsp:sp>
    <dsp:sp modelId="{1121EFE7-646D-45AF-B43C-C0769DF7DA17}">
      <dsp:nvSpPr>
        <dsp:cNvPr id="0" name=""/>
        <dsp:cNvSpPr/>
      </dsp:nvSpPr>
      <dsp:spPr>
        <a:xfrm>
          <a:off x="3683136" y="1115137"/>
          <a:ext cx="3013475" cy="1913556"/>
        </a:xfrm>
        <a:prstGeom prst="roundRect">
          <a:avLst>
            <a:gd name="adj" fmla="val 10000"/>
          </a:avLst>
        </a:prstGeom>
        <a:solidFill>
          <a:srgbClr val="14468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3A1E2B-668C-4446-BF0E-F306E31C4F07}">
      <dsp:nvSpPr>
        <dsp:cNvPr id="0" name=""/>
        <dsp:cNvSpPr/>
      </dsp:nvSpPr>
      <dsp:spPr>
        <a:xfrm>
          <a:off x="4017967" y="1433226"/>
          <a:ext cx="3013475" cy="191355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altLang="en-US" sz="1700" u="sng" kern="1200">
              <a:cs typeface="Calibri Light"/>
            </a:rPr>
            <a:t>Ageism</a:t>
          </a:r>
          <a:r>
            <a:rPr lang="en-US" altLang="en-US" sz="1700" kern="1200">
              <a:cs typeface="Calibri Light"/>
            </a:rPr>
            <a:t> is not considered a “problem.”  For ex., the Age Discrimination in Employment Act that prohibits workplace discrimination should take care of this. </a:t>
          </a:r>
        </a:p>
      </dsp:txBody>
      <dsp:txXfrm>
        <a:off x="4074013" y="1489272"/>
        <a:ext cx="2901383" cy="1801464"/>
      </dsp:txXfrm>
    </dsp:sp>
    <dsp:sp modelId="{AADA0997-EADC-461F-95EA-8A4E4632C729}">
      <dsp:nvSpPr>
        <dsp:cNvPr id="0" name=""/>
        <dsp:cNvSpPr/>
      </dsp:nvSpPr>
      <dsp:spPr>
        <a:xfrm>
          <a:off x="7366273" y="1115137"/>
          <a:ext cx="3013475" cy="1913556"/>
        </a:xfrm>
        <a:prstGeom prst="roundRect">
          <a:avLst>
            <a:gd name="adj" fmla="val 10000"/>
          </a:avLst>
        </a:prstGeom>
        <a:solidFill>
          <a:srgbClr val="14468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E86FF1-713C-449F-8709-638AB10129B0}">
      <dsp:nvSpPr>
        <dsp:cNvPr id="0" name=""/>
        <dsp:cNvSpPr/>
      </dsp:nvSpPr>
      <dsp:spPr>
        <a:xfrm>
          <a:off x="7701103" y="1433226"/>
          <a:ext cx="3013475" cy="191355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altLang="en-US" sz="1700" u="sng" kern="1200">
              <a:cs typeface="Calibri Light"/>
            </a:rPr>
            <a:t>Cultural Models</a:t>
          </a:r>
          <a:r>
            <a:rPr lang="en-US" altLang="en-US" sz="1700" kern="1200">
              <a:cs typeface="Calibri Light"/>
            </a:rPr>
            <a:t> are cognitive short cuts that we rely on to interpret and understand all sorts of experiences, thoughts and feelings.  They are taken-for-granted and largely automatic assumptions.</a:t>
          </a:r>
        </a:p>
      </dsp:txBody>
      <dsp:txXfrm>
        <a:off x="7757149" y="1489272"/>
        <a:ext cx="2901383" cy="180146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F2FC77F5-A171-4F11-9680-BC93A794AAC1}" type="datetimeFigureOut">
              <a:rPr lang="en-US" smtClean="0"/>
              <a:t>6/3/2024</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1E489C4A-33B2-4843-A4E1-0BA6AE4A73F7}" type="slidenum">
              <a:rPr lang="en-US" smtClean="0"/>
              <a:t>‹#›</a:t>
            </a:fld>
            <a:endParaRPr lang="en-US"/>
          </a:p>
        </p:txBody>
      </p:sp>
    </p:spTree>
    <p:extLst>
      <p:ext uri="{BB962C8B-B14F-4D97-AF65-F5344CB8AC3E}">
        <p14:creationId xmlns:p14="http://schemas.microsoft.com/office/powerpoint/2010/main" val="1839962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who.int/teams/social-determinants-of-health/demographic-change-and-healthy-ageing/combatting-ageism/global-report-on-ageism"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2775" indent="-182775">
              <a:lnSpc>
                <a:spcPct val="90000"/>
              </a:lnSpc>
              <a:spcBef>
                <a:spcPts val="1067"/>
              </a:spcBef>
              <a:buFont typeface="Arial" panose="020B0604020202020204" pitchFamily="34" charset="0"/>
              <a:buChar char="•"/>
            </a:pPr>
            <a:r>
              <a:rPr lang="en-US" sz="1800" dirty="0">
                <a:latin typeface="Calibri" panose="020F0502020204030204" pitchFamily="34" charset="0"/>
              </a:rPr>
              <a:t>The National Center to Reframe Aging is dedicated to ending ageism by advancing an equitable and complete story about aging in America.</a:t>
            </a:r>
          </a:p>
          <a:p>
            <a:pPr marL="182775" indent="-182775">
              <a:lnSpc>
                <a:spcPct val="90000"/>
              </a:lnSpc>
              <a:spcBef>
                <a:spcPts val="1067"/>
              </a:spcBef>
              <a:buFont typeface="Arial" panose="020B0604020202020204" pitchFamily="34" charset="0"/>
              <a:buChar char="•"/>
            </a:pPr>
            <a:endParaRPr lang="en-US" dirty="0"/>
          </a:p>
          <a:p>
            <a:pPr marL="182775" indent="-182775">
              <a:lnSpc>
                <a:spcPct val="90000"/>
              </a:lnSpc>
              <a:spcBef>
                <a:spcPts val="1067"/>
              </a:spcBef>
              <a:buFont typeface="Arial" panose="020B0604020202020204" pitchFamily="34" charset="0"/>
              <a:buChar char="•"/>
            </a:pPr>
            <a:r>
              <a:rPr lang="en-US" dirty="0"/>
              <a:t>The center is the trusted source for proven communication strategies and tools to effectively frame aging issues. </a:t>
            </a:r>
            <a:endParaRPr lang="en-US" dirty="0">
              <a:cs typeface="Calibri" panose="020F0502020204030204"/>
            </a:endParaRPr>
          </a:p>
          <a:p>
            <a:pPr marL="183021" indent="-183021">
              <a:lnSpc>
                <a:spcPct val="90000"/>
              </a:lnSpc>
              <a:spcBef>
                <a:spcPts val="1067"/>
              </a:spcBef>
              <a:buFont typeface="Arial" panose="020B0604020202020204" pitchFamily="34" charset="0"/>
              <a:buChar char="•"/>
            </a:pPr>
            <a:endParaRPr lang="en-US" dirty="0"/>
          </a:p>
          <a:p>
            <a:pPr marL="182775" indent="-182775">
              <a:lnSpc>
                <a:spcPct val="90000"/>
              </a:lnSpc>
              <a:spcBef>
                <a:spcPts val="1067"/>
              </a:spcBef>
              <a:buFont typeface="Arial" panose="020B0604020202020204" pitchFamily="34" charset="0"/>
              <a:buChar char="•"/>
            </a:pPr>
            <a:r>
              <a:rPr lang="en-US" dirty="0"/>
              <a:t>It is the nation’s leading organization, cultivating an active community of individuals and organizations to spread awareness of implicit bias against older people and influence policies and programs that benefit us all of us as we age.</a:t>
            </a:r>
            <a:endParaRPr lang="en-US" dirty="0">
              <a:cs typeface="Calibri" panose="020F0502020204030204"/>
            </a:endParaRPr>
          </a:p>
          <a:p>
            <a:endParaRPr lang="en-US" dirty="0"/>
          </a:p>
        </p:txBody>
      </p:sp>
      <p:sp>
        <p:nvSpPr>
          <p:cNvPr id="4" name="Slide Number Placeholder 3"/>
          <p:cNvSpPr>
            <a:spLocks noGrp="1"/>
          </p:cNvSpPr>
          <p:nvPr>
            <p:ph type="sldNum" sz="quarter" idx="5"/>
          </p:nvPr>
        </p:nvSpPr>
        <p:spPr/>
        <p:txBody>
          <a:bodyPr/>
          <a:lstStyle/>
          <a:p>
            <a:fld id="{95B5A92E-CC61-4599-965F-378EF2022346}" type="slidenum">
              <a:rPr lang="en-US" smtClean="0"/>
              <a:t>1</a:t>
            </a:fld>
            <a:endParaRPr lang="en-US"/>
          </a:p>
        </p:txBody>
      </p:sp>
    </p:spTree>
    <p:extLst>
      <p:ext uri="{BB962C8B-B14F-4D97-AF65-F5344CB8AC3E}">
        <p14:creationId xmlns:p14="http://schemas.microsoft.com/office/powerpoint/2010/main" val="1734548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TRISH</a:t>
            </a:r>
          </a:p>
          <a:p>
            <a:endParaRPr lang="en-US" dirty="0">
              <a:cs typeface="Calibri"/>
            </a:endParaRPr>
          </a:p>
          <a:p>
            <a:r>
              <a:rPr lang="en-US" dirty="0"/>
              <a:t>The WHO report: </a:t>
            </a:r>
            <a:r>
              <a:rPr lang="en-US" dirty="0">
                <a:hlinkClick r:id="rId3"/>
              </a:rPr>
              <a:t>https://www.who.int/teams/social-determinants-of-health/demographic-change-and-healthy-ageing/combatting-ageism/global-report-on-ageism</a:t>
            </a:r>
            <a:endParaRPr lang="en-US" dirty="0"/>
          </a:p>
          <a:p>
            <a:r>
              <a:rPr lang="en-US" dirty="0"/>
              <a:t>Outlined ageism in several forms: </a:t>
            </a:r>
          </a:p>
          <a:p>
            <a:r>
              <a:rPr lang="en-US" dirty="0"/>
              <a:t>Ageism refers to the stereotypes (how we think),</a:t>
            </a:r>
          </a:p>
          <a:p>
            <a:r>
              <a:rPr lang="en-US" dirty="0"/>
              <a:t>prejudice (how we feel) and discrimination (how we act)</a:t>
            </a:r>
          </a:p>
          <a:p>
            <a:r>
              <a:rPr lang="en-US" dirty="0"/>
              <a:t>directed towards people on the basis of their age.</a:t>
            </a:r>
          </a:p>
          <a:p>
            <a:endParaRPr lang="en-US" dirty="0"/>
          </a:p>
          <a:p>
            <a:r>
              <a:rPr lang="en-US" dirty="0"/>
              <a:t>And on multiple levels – </a:t>
            </a:r>
          </a:p>
          <a:p>
            <a:pPr marL="173410" indent="-173410">
              <a:buFont typeface="Arial" panose="020B0604020202020204" pitchFamily="34" charset="0"/>
              <a:buChar char="•"/>
            </a:pPr>
            <a:r>
              <a:rPr lang="en-US" dirty="0"/>
              <a:t>Interpersonal ageism arises in interactions between two or more individuals</a:t>
            </a:r>
          </a:p>
          <a:p>
            <a:pPr marL="173410" indent="-173410">
              <a:buFont typeface="Arial" panose="020B0604020202020204" pitchFamily="34" charset="0"/>
              <a:buChar char="•"/>
            </a:pPr>
            <a:r>
              <a:rPr lang="en-US" dirty="0"/>
              <a:t>Compassionate ageism – otherwise known as elder speak. </a:t>
            </a:r>
          </a:p>
          <a:p>
            <a:pPr marL="173410" indent="-173410" defTabSz="924854">
              <a:buFont typeface="Arial" panose="020B0604020202020204" pitchFamily="34" charset="0"/>
              <a:buChar char="•"/>
              <a:defRPr/>
            </a:pPr>
            <a:r>
              <a:rPr lang="en-US" dirty="0"/>
              <a:t>Institutional ageism refers to the laws, rules, social norms, policies and practices of institutions that unfairly restrict opportunities and systematically disadvantage individuals because of their age.</a:t>
            </a:r>
          </a:p>
          <a:p>
            <a:pPr marL="173410" indent="-173410">
              <a:buFont typeface="Arial" panose="020B0604020202020204" pitchFamily="34" charset="0"/>
              <a:buChar char="•"/>
            </a:pPr>
            <a:r>
              <a:rPr lang="en-US" dirty="0"/>
              <a:t>while self-directed ageism occurs when ageism is internalized and turned against oneself</a:t>
            </a:r>
          </a:p>
          <a:p>
            <a:endParaRPr lang="en-US" dirty="0"/>
          </a:p>
          <a:p>
            <a:r>
              <a:rPr lang="en-US" dirty="0"/>
              <a:t>Ageism starts in childhood and is reinforced over time. From an early age, children pick up cues from those around them about their culture’s stereotypes and prejudices, which are soon internalized.</a:t>
            </a:r>
          </a:p>
          <a:p>
            <a:r>
              <a:rPr lang="en-US" dirty="0"/>
              <a:t>People then use these stereotypes to make inferences and to guide their feelings and behavior towards people of different ages and towards themselves.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489C4A-33B2-4843-A4E1-0BA6AE4A73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F79C6925-BD65-1168-1244-F42077CEEA7E}"/>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2/21/2024</a:t>
            </a:r>
          </a:p>
        </p:txBody>
      </p:sp>
    </p:spTree>
    <p:extLst>
      <p:ext uri="{BB962C8B-B14F-4D97-AF65-F5344CB8AC3E}">
        <p14:creationId xmlns:p14="http://schemas.microsoft.com/office/powerpoint/2010/main" val="2367122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Trish</a:t>
            </a:r>
          </a:p>
          <a:p>
            <a:endParaRPr lang="en-US" dirty="0"/>
          </a:p>
          <a:p>
            <a:r>
              <a:rPr lang="en-US" dirty="0"/>
              <a:t>Here is the thing –</a:t>
            </a:r>
          </a:p>
          <a:p>
            <a:r>
              <a:rPr lang="en-US" dirty="0"/>
              <a:t>Ageism results from the images and messages we receive throughout our life.</a:t>
            </a:r>
          </a:p>
          <a:p>
            <a:endParaRPr lang="en-US" dirty="0"/>
          </a:p>
          <a:p>
            <a:r>
              <a:rPr lang="en-US" dirty="0"/>
              <a:t>Starting at an early age…</a:t>
            </a:r>
          </a:p>
          <a:p>
            <a:r>
              <a:rPr lang="en-US" dirty="0"/>
              <a:t>It’s the jokes we hear our parents tell, the characters we see on TV</a:t>
            </a:r>
          </a:p>
          <a:p>
            <a:r>
              <a:rPr lang="en-US" dirty="0"/>
              <a:t>The things advertisers and magazines tell us about aging</a:t>
            </a:r>
          </a:p>
          <a:p>
            <a:r>
              <a:rPr lang="en-US" dirty="0"/>
              <a:t>They all train us to see older people a certain way and thereby treat them a certain way.</a:t>
            </a:r>
          </a:p>
          <a:p>
            <a:endParaRPr lang="en-US" dirty="0"/>
          </a:p>
          <a:p>
            <a:r>
              <a:rPr lang="en-US" dirty="0"/>
              <a:t>These seemingly minor incidents get under our skin and impact not only how we think about others, it impacts how we think about ourselves.</a:t>
            </a:r>
          </a:p>
          <a:p>
            <a:endParaRPr lang="en-US" dirty="0"/>
          </a:p>
          <a:p>
            <a:r>
              <a:rPr lang="en-US" dirty="0"/>
              <a:t>The metaphor of the Silver Tsunami is particularly problematic.</a:t>
            </a:r>
          </a:p>
          <a:p>
            <a:r>
              <a:rPr lang="en-US" dirty="0"/>
              <a:t>What happens in a tsunami?</a:t>
            </a:r>
          </a:p>
          <a:p>
            <a:r>
              <a:rPr lang="en-US" dirty="0"/>
              <a:t>Run for the hills and everybody dies.</a:t>
            </a:r>
          </a:p>
        </p:txBody>
      </p:sp>
      <p:sp>
        <p:nvSpPr>
          <p:cNvPr id="4" name="Slide Number Placeholder 3"/>
          <p:cNvSpPr>
            <a:spLocks noGrp="1"/>
          </p:cNvSpPr>
          <p:nvPr>
            <p:ph type="sldNum" sz="quarter" idx="5"/>
          </p:nvPr>
        </p:nvSpPr>
        <p:spPr/>
        <p:txBody>
          <a:bodyPr/>
          <a:lstStyle/>
          <a:p>
            <a:fld id="{1E489C4A-33B2-4843-A4E1-0BA6AE4A73F7}" type="slidenum">
              <a:rPr lang="en-US" smtClean="0"/>
              <a:t>3</a:t>
            </a:fld>
            <a:endParaRPr lang="en-US"/>
          </a:p>
        </p:txBody>
      </p:sp>
    </p:spTree>
    <p:extLst>
      <p:ext uri="{BB962C8B-B14F-4D97-AF65-F5344CB8AC3E}">
        <p14:creationId xmlns:p14="http://schemas.microsoft.com/office/powerpoint/2010/main" val="2172983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not alone…a poll from the University of </a:t>
            </a:r>
            <a:r>
              <a:rPr lang="en-US" dirty="0" err="1"/>
              <a:t>Michegan</a:t>
            </a:r>
            <a:r>
              <a:rPr lang="en-US" dirty="0"/>
              <a:t> Center on Healthy Aging showed that 82% of adults age 50-80 experience one or more forms of ageism in their day to day lives.</a:t>
            </a:r>
          </a:p>
          <a:p>
            <a:endParaRPr lang="en-US" dirty="0"/>
          </a:p>
          <a:p>
            <a:r>
              <a:rPr lang="en-US" dirty="0"/>
              <a:t>Ageist messages</a:t>
            </a:r>
          </a:p>
          <a:p>
            <a:r>
              <a:rPr lang="en-US" dirty="0"/>
              <a:t>Interpersonal interactions</a:t>
            </a:r>
          </a:p>
          <a:p>
            <a:r>
              <a:rPr lang="en-US" dirty="0"/>
              <a:t>Internalized ageism</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1008C-7C86-D843-B075-6AE18FC4C6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54C98F99-5537-6AE9-A1D7-2A33932F3ACB}"/>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2/21/2024</a:t>
            </a:r>
          </a:p>
        </p:txBody>
      </p:sp>
    </p:spTree>
    <p:extLst>
      <p:ext uri="{BB962C8B-B14F-4D97-AF65-F5344CB8AC3E}">
        <p14:creationId xmlns:p14="http://schemas.microsoft.com/office/powerpoint/2010/main" val="2600345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Trish</a:t>
            </a:r>
          </a:p>
          <a:p>
            <a:endParaRPr lang="en-US" dirty="0"/>
          </a:p>
          <a:p>
            <a:r>
              <a:rPr lang="en-US" dirty="0"/>
              <a:t>Underlying ageism is implicit bias.</a:t>
            </a:r>
          </a:p>
          <a:p>
            <a:endParaRPr lang="en-US" dirty="0"/>
          </a:p>
          <a:p>
            <a:r>
              <a:rPr lang="en-US" dirty="0"/>
              <a:t>Also called unconscious bias these are the attitudes and mental models that are </a:t>
            </a:r>
          </a:p>
          <a:p>
            <a:r>
              <a:rPr lang="en-US" dirty="0"/>
              <a:t>activated automatically -- without an individual’s awareness or intentional control.  </a:t>
            </a:r>
          </a:p>
          <a:p>
            <a:endParaRPr lang="en-US" dirty="0"/>
          </a:p>
          <a:p>
            <a:r>
              <a:rPr lang="en-US" dirty="0"/>
              <a:t>The implicit associations we harbor in our subconscious  cause us to have feelings and attitudes about other people based on characteristics such as race, ethnicity, age, and appearance.  </a:t>
            </a:r>
          </a:p>
          <a:p>
            <a:endParaRPr lang="en-US" dirty="0"/>
          </a:p>
          <a:p>
            <a:r>
              <a:rPr lang="en-US" dirty="0"/>
              <a:t>These associations develop over the course of a lifetime </a:t>
            </a:r>
          </a:p>
          <a:p>
            <a:r>
              <a:rPr lang="en-US" dirty="0"/>
              <a:t>As I mentioned before – we begin shaping these biases at an early age.</a:t>
            </a:r>
          </a:p>
          <a:p>
            <a:endParaRPr lang="en-US" dirty="0"/>
          </a:p>
          <a:p>
            <a:pPr marL="187547" indent="-187547">
              <a:buFont typeface="Arial"/>
              <a:buChar char="•"/>
            </a:pPr>
            <a:r>
              <a:rPr lang="en-US" dirty="0" err="1"/>
              <a:t>FrameWorks’</a:t>
            </a:r>
            <a:r>
              <a:rPr lang="en-US" dirty="0"/>
              <a:t> conducted research that found exposure to an explanation of </a:t>
            </a:r>
            <a:r>
              <a:rPr lang="en-US" b="1" dirty="0"/>
              <a:t>implicit age bias </a:t>
            </a:r>
            <a:r>
              <a:rPr lang="en-US" dirty="0"/>
              <a:t>actually reduced people’s implicit bias. </a:t>
            </a:r>
          </a:p>
          <a:p>
            <a:pPr marL="187547" indent="-187547">
              <a:buFont typeface="Arial"/>
              <a:buChar char="•"/>
            </a:pPr>
            <a:endParaRPr lang="en-US" dirty="0"/>
          </a:p>
          <a:p>
            <a:pPr marL="187547" indent="-187547">
              <a:buFont typeface="Arial"/>
              <a:buChar char="•"/>
            </a:pPr>
            <a:r>
              <a:rPr lang="en-US" dirty="0"/>
              <a:t>just being aware of our biases makes us less likely to act on them and more likely to treat people fairly.</a:t>
            </a:r>
          </a:p>
          <a:p>
            <a:endParaRPr lang="en-US" dirty="0"/>
          </a:p>
          <a:p>
            <a:endParaRPr lang="en-US" dirty="0"/>
          </a:p>
          <a:p>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pPr defTabSz="961094">
              <a:defRPr/>
            </a:pPr>
            <a:fld id="{1E489C4A-33B2-4843-A4E1-0BA6AE4A73F7}" type="slidenum">
              <a:rPr lang="en-US">
                <a:solidFill>
                  <a:prstClr val="black"/>
                </a:solidFill>
                <a:latin typeface="Calibri" panose="020F0502020204030204"/>
              </a:rPr>
              <a:pPr defTabSz="961094">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27798326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489C4A-33B2-4843-A4E1-0BA6AE4A73F7}" type="slidenum">
              <a:rPr lang="en-US" smtClean="0"/>
              <a:t>6</a:t>
            </a:fld>
            <a:endParaRPr lang="en-US"/>
          </a:p>
        </p:txBody>
      </p:sp>
    </p:spTree>
    <p:extLst>
      <p:ext uri="{BB962C8B-B14F-4D97-AF65-F5344CB8AC3E}">
        <p14:creationId xmlns:p14="http://schemas.microsoft.com/office/powerpoint/2010/main" val="2004261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Trish</a:t>
            </a:r>
          </a:p>
          <a:p>
            <a:endParaRPr lang="en-US"/>
          </a:p>
          <a:p>
            <a:r>
              <a:rPr lang="en-US"/>
              <a:t>Let’s talk about what the researchers found when they  “mapped the terrain” by interviewing experts and thought leaders in the field of aging.  The researchers also surveyed the public.  This graphic highlights some of the stark differences they found between attitudes of aging experts and the public.  </a:t>
            </a:r>
          </a:p>
          <a:p>
            <a:r>
              <a:rPr lang="en-US"/>
              <a:t>-- highlight examples</a:t>
            </a:r>
          </a:p>
          <a:p>
            <a:r>
              <a:rPr lang="en-US"/>
              <a:t>But let’s be clear – we are members of the public too.  We are experts in the field of aging, but we also have some of the same reactions and responses as the public does.  </a:t>
            </a:r>
          </a:p>
          <a:p>
            <a:endParaRPr lang="en-US"/>
          </a:p>
          <a:p>
            <a:r>
              <a:rPr lang="en-US"/>
              <a:t>We generally talk about aging as being a deficit vs. abundance. Which was what was found in the research. </a:t>
            </a:r>
          </a:p>
          <a:p>
            <a:endParaRPr lang="en-US"/>
          </a:p>
          <a:p>
            <a:r>
              <a:rPr lang="en-US"/>
              <a:t>Our research……</a:t>
            </a:r>
          </a:p>
          <a:p>
            <a:endParaRPr lang="en-US"/>
          </a:p>
          <a:p>
            <a:r>
              <a:rPr lang="en-US"/>
              <a:t>Why do I need to change?  Remember this is based on research…more than focus groups.</a:t>
            </a:r>
          </a:p>
        </p:txBody>
      </p:sp>
      <p:sp>
        <p:nvSpPr>
          <p:cNvPr id="4" name="Slide Number Placeholder 3"/>
          <p:cNvSpPr>
            <a:spLocks noGrp="1"/>
          </p:cNvSpPr>
          <p:nvPr>
            <p:ph type="sldNum" sz="quarter" idx="5"/>
          </p:nvPr>
        </p:nvSpPr>
        <p:spPr/>
        <p:txBody>
          <a:bodyPr/>
          <a:lstStyle/>
          <a:p>
            <a:fld id="{1E489C4A-33B2-4843-A4E1-0BA6AE4A73F7}" type="slidenum">
              <a:rPr lang="en-US" smtClean="0"/>
              <a:t>7</a:t>
            </a:fld>
            <a:endParaRPr lang="en-US"/>
          </a:p>
        </p:txBody>
      </p:sp>
    </p:spTree>
    <p:extLst>
      <p:ext uri="{BB962C8B-B14F-4D97-AF65-F5344CB8AC3E}">
        <p14:creationId xmlns:p14="http://schemas.microsoft.com/office/powerpoint/2010/main" val="3277558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0166">
              <a:defRPr/>
            </a:pPr>
            <a:r>
              <a:rPr lang="en-US" dirty="0">
                <a:cs typeface="Calibri"/>
              </a:rPr>
              <a:t>Trish</a:t>
            </a:r>
          </a:p>
          <a:p>
            <a:pPr>
              <a:defRPr/>
            </a:pPr>
            <a:endParaRPr lang="en-US" dirty="0"/>
          </a:p>
          <a:p>
            <a:pPr defTabSz="950166">
              <a:defRPr/>
            </a:pPr>
            <a:r>
              <a:rPr lang="en-US" sz="1100" dirty="0">
                <a:latin typeface="+mn-lt"/>
              </a:rPr>
              <a:t>- A primary reason that framing matters is that communicators face a big challenge, one we can call a “You Say, They Think” problem. </a:t>
            </a:r>
            <a:endParaRPr lang="en-US" sz="1100" dirty="0">
              <a:latin typeface="+mn-lt"/>
              <a:cs typeface="Calibri" panose="020F0502020204030204"/>
            </a:endParaRPr>
          </a:p>
          <a:p>
            <a:pPr marL="296927" indent="-296927">
              <a:buFontTx/>
              <a:buChar char="-"/>
              <a:defRPr sz="1600">
                <a:latin typeface="MyriadPro-Regular"/>
                <a:ea typeface="MyriadPro-Regular"/>
                <a:cs typeface="MyriadPro-Regular"/>
                <a:sym typeface="MyriadPro-Regular"/>
              </a:defRPr>
            </a:pPr>
            <a:r>
              <a:rPr lang="en-US" sz="1100" dirty="0">
                <a:latin typeface="+mn-lt"/>
              </a:rPr>
              <a:t>That’s where an expert puts out a message that sounds perfectly reasonable in the office or when shared with colleagues, but that, somehow, elicits a totally different response from a public audience than the one intended.  </a:t>
            </a:r>
          </a:p>
          <a:p>
            <a:pPr marL="296927" indent="-296927">
              <a:buChar char="-"/>
            </a:pPr>
            <a:r>
              <a:rPr lang="en-US" sz="1100" dirty="0">
                <a:latin typeface="+mn-lt"/>
              </a:rPr>
              <a:t>An example is using the term The Elderly. </a:t>
            </a:r>
          </a:p>
          <a:p>
            <a:r>
              <a:rPr lang="en-US" sz="1100" dirty="0">
                <a:latin typeface="+mn-lt"/>
                <a:cs typeface="Calibri" panose="020F0502020204030204"/>
              </a:rPr>
              <a:t>When we say “the elderly,” for us, with our knowledge of older people and our many years of experience in the field of aging, it’s just a short cut term for someone older maybe 70 years or 80 years of age.  But to the public, the term “the elderly” automatically leads to thinking of someone frail, dependent, and needy. </a:t>
            </a:r>
          </a:p>
          <a:p>
            <a:r>
              <a:rPr lang="en-US" sz="1100" dirty="0">
                <a:latin typeface="+mn-lt"/>
                <a:cs typeface="Calibri" panose="020F0502020204030204"/>
              </a:rPr>
              <a:t>This is why it’s up to us to tell the a more complete story of aging, the “rest of the story” that the public doesn’t readily know or accept.  That aging isn’t all about doom and gloom.  That being older doesn’t mean we suddenly become useless.  We need to convey that growing older has benefits for families and communities and the whole society. </a:t>
            </a:r>
          </a:p>
          <a:p>
            <a:pPr>
              <a:defRPr/>
            </a:pPr>
            <a:r>
              <a:rPr lang="en-US" sz="1100" dirty="0">
                <a:latin typeface="+mn-lt"/>
              </a:rPr>
              <a:t>These assumptions and beliefs about aging are the result of Implicit Bias, which is an unconscious response we develop over the course of our lives, starting when we are very young.  These implicit biases lead to Patterns of Thinking that influence our behaviors and actions. </a:t>
            </a:r>
            <a:endParaRPr lang="en-US" sz="1100" dirty="0">
              <a:latin typeface="+mn-lt"/>
              <a:cs typeface="Calibri"/>
            </a:endParaRPr>
          </a:p>
          <a:p>
            <a:endParaRPr lang="en-US" dirty="0"/>
          </a:p>
        </p:txBody>
      </p:sp>
      <p:sp>
        <p:nvSpPr>
          <p:cNvPr id="4" name="Slide Number Placeholder 3"/>
          <p:cNvSpPr>
            <a:spLocks noGrp="1"/>
          </p:cNvSpPr>
          <p:nvPr>
            <p:ph type="sldNum" sz="quarter" idx="5"/>
          </p:nvPr>
        </p:nvSpPr>
        <p:spPr/>
        <p:txBody>
          <a:bodyPr/>
          <a:lstStyle/>
          <a:p>
            <a:pPr defTabSz="950166">
              <a:defRPr/>
            </a:pPr>
            <a:fld id="{1E489C4A-33B2-4843-A4E1-0BA6AE4A73F7}" type="slidenum">
              <a:rPr lang="en-US">
                <a:solidFill>
                  <a:prstClr val="black"/>
                </a:solidFill>
                <a:latin typeface="Calibri" panose="020F0502020204030204"/>
              </a:rPr>
              <a:pPr defTabSz="950166">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3854671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our goal –  our communication drives inclusive thinking where we work together and benefit together. </a:t>
            </a:r>
          </a:p>
        </p:txBody>
      </p:sp>
      <p:sp>
        <p:nvSpPr>
          <p:cNvPr id="4" name="Slide Number Placeholder 3"/>
          <p:cNvSpPr>
            <a:spLocks noGrp="1"/>
          </p:cNvSpPr>
          <p:nvPr>
            <p:ph type="sldNum" sz="quarter" idx="5"/>
          </p:nvPr>
        </p:nvSpPr>
        <p:spPr/>
        <p:txBody>
          <a:bodyPr/>
          <a:lstStyle/>
          <a:p>
            <a:pPr defTabSz="1266867">
              <a:defRPr/>
            </a:pPr>
            <a:fld id="{2161008C-7C86-D843-B075-6AE18FC4C63F}" type="slidenum">
              <a:rPr lang="en-US">
                <a:solidFill>
                  <a:prstClr val="black"/>
                </a:solidFill>
                <a:latin typeface="Calibri" panose="020F0502020204030204"/>
              </a:rPr>
              <a:pPr defTabSz="1266867">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3825832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Trish</a:t>
            </a:r>
          </a:p>
        </p:txBody>
      </p:sp>
      <p:sp>
        <p:nvSpPr>
          <p:cNvPr id="4" name="Slide Number Placeholder 3"/>
          <p:cNvSpPr>
            <a:spLocks noGrp="1"/>
          </p:cNvSpPr>
          <p:nvPr>
            <p:ph type="sldNum" sz="quarter" idx="5"/>
          </p:nvPr>
        </p:nvSpPr>
        <p:spPr/>
        <p:txBody>
          <a:bodyPr/>
          <a:lstStyle/>
          <a:p>
            <a:fld id="{1E489C4A-33B2-4843-A4E1-0BA6AE4A73F7}" type="slidenum">
              <a:rPr lang="en-US" smtClean="0"/>
              <a:t>10</a:t>
            </a:fld>
            <a:endParaRPr lang="en-US"/>
          </a:p>
        </p:txBody>
      </p:sp>
    </p:spTree>
    <p:extLst>
      <p:ext uri="{BB962C8B-B14F-4D97-AF65-F5344CB8AC3E}">
        <p14:creationId xmlns:p14="http://schemas.microsoft.com/office/powerpoint/2010/main" val="2439154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1029">
              <a:defRPr/>
            </a:pPr>
            <a:endParaRPr lang="en-US"/>
          </a:p>
          <a:p>
            <a:pPr defTabSz="949785">
              <a:spcBef>
                <a:spcPts val="624"/>
              </a:spcBef>
              <a:spcAft>
                <a:spcPts val="624"/>
              </a:spcAft>
              <a:defRPr/>
            </a:pPr>
            <a:r>
              <a:rPr lang="en-US">
                <a:solidFill>
                  <a:srgbClr val="19468D"/>
                </a:solidFill>
                <a:latin typeface="Myriad Pro" panose="020B0503030403020204"/>
              </a:rPr>
              <a:t>Changing American culture is challenging.</a:t>
            </a:r>
          </a:p>
          <a:p>
            <a:pPr defTabSz="949785">
              <a:spcBef>
                <a:spcPts val="624"/>
              </a:spcBef>
              <a:spcAft>
                <a:spcPts val="624"/>
              </a:spcAft>
              <a:defRPr/>
            </a:pPr>
            <a:r>
              <a:rPr lang="en-US">
                <a:solidFill>
                  <a:srgbClr val="19468D"/>
                </a:solidFill>
                <a:latin typeface="Myriad Pro" panose="020B0503030403020204"/>
              </a:rPr>
              <a:t>Changing attitudes and behaviors around the universal experience of aging is especially difficult. </a:t>
            </a:r>
          </a:p>
          <a:p>
            <a:pPr defTabSz="949785">
              <a:spcAft>
                <a:spcPts val="624"/>
              </a:spcAft>
              <a:defRPr/>
            </a:pPr>
            <a:r>
              <a:rPr lang="en-US" b="1">
                <a:solidFill>
                  <a:srgbClr val="19468D"/>
                </a:solidFill>
                <a:latin typeface="Myriad Pro" panose="020B0503030403020204"/>
              </a:rPr>
              <a:t>It is a generational change. </a:t>
            </a:r>
          </a:p>
          <a:p>
            <a:endParaRPr lang="en-US"/>
          </a:p>
          <a:p>
            <a:endParaRPr lang="en-US"/>
          </a:p>
          <a:p>
            <a:pPr defTabSz="950166">
              <a:defRPr/>
            </a:pPr>
            <a:r>
              <a:rPr lang="en-US">
                <a:solidFill>
                  <a:srgbClr val="0039A6"/>
                </a:solidFill>
                <a:latin typeface="Myriad Pro" panose="020B0503030403020204"/>
              </a:rPr>
              <a:t>Changing American culture is challenging and changing attitudes and behaviors around the universal experience of aging is especially difficult. It is a generational change, but positive perceptions of aging are priceless! </a:t>
            </a:r>
            <a:endParaRPr lang="en-US"/>
          </a:p>
          <a:p>
            <a:endParaRPr lang="en-US"/>
          </a:p>
        </p:txBody>
      </p:sp>
      <p:sp>
        <p:nvSpPr>
          <p:cNvPr id="4" name="Slide Number Placeholder 3"/>
          <p:cNvSpPr>
            <a:spLocks noGrp="1"/>
          </p:cNvSpPr>
          <p:nvPr>
            <p:ph type="sldNum" sz="quarter" idx="5"/>
          </p:nvPr>
        </p:nvSpPr>
        <p:spPr/>
        <p:txBody>
          <a:bodyPr/>
          <a:lstStyle/>
          <a:p>
            <a:fld id="{1E489C4A-33B2-4843-A4E1-0BA6AE4A73F7}" type="slidenum">
              <a:rPr lang="en-US" smtClean="0"/>
              <a:t>11</a:t>
            </a:fld>
            <a:endParaRPr lang="en-US"/>
          </a:p>
        </p:txBody>
      </p:sp>
    </p:spTree>
    <p:extLst>
      <p:ext uri="{BB962C8B-B14F-4D97-AF65-F5344CB8AC3E}">
        <p14:creationId xmlns:p14="http://schemas.microsoft.com/office/powerpoint/2010/main" val="2201226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9719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2933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FDD73ED-821A-E144-878B-03F48BAFE80D}"/>
              </a:ext>
            </a:extLst>
          </p:cNvPr>
          <p:cNvSpPr>
            <a:spLocks noGrp="1"/>
          </p:cNvSpPr>
          <p:nvPr>
            <p:ph type="dt" sz="half" idx="10"/>
          </p:nvPr>
        </p:nvSpPr>
        <p:spPr>
          <a:xfrm>
            <a:off x="838200" y="6356350"/>
            <a:ext cx="2743200" cy="365125"/>
          </a:xfrm>
          <a:prstGeom prst="rect">
            <a:avLst/>
          </a:prstGeom>
        </p:spPr>
        <p:txBody>
          <a:bodyPr/>
          <a:lstStyle/>
          <a:p>
            <a:fld id="{755EEEF3-9A2A-954A-BAB3-E54F50D38DDF}" type="datetimeFigureOut">
              <a:rPr lang="en-US" smtClean="0"/>
              <a:pPr/>
              <a:t>6/3/2024</a:t>
            </a:fld>
            <a:endParaRPr lang="en-US"/>
          </a:p>
        </p:txBody>
      </p:sp>
      <p:sp>
        <p:nvSpPr>
          <p:cNvPr id="5" name="Footer Placeholder 4">
            <a:extLst>
              <a:ext uri="{FF2B5EF4-FFF2-40B4-BE49-F238E27FC236}">
                <a16:creationId xmlns:a16="http://schemas.microsoft.com/office/drawing/2014/main" id="{92B4D63C-9D82-E348-90D9-083717B2C31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C90BFDA-6DCC-A248-A725-0F972C728ACF}"/>
              </a:ext>
            </a:extLst>
          </p:cNvPr>
          <p:cNvSpPr>
            <a:spLocks noGrp="1"/>
          </p:cNvSpPr>
          <p:nvPr>
            <p:ph type="sldNum" sz="quarter" idx="12"/>
          </p:nvPr>
        </p:nvSpPr>
        <p:spPr>
          <a:xfrm>
            <a:off x="8610600" y="6356350"/>
            <a:ext cx="2743200" cy="365125"/>
          </a:xfrm>
          <a:prstGeom prst="rect">
            <a:avLst/>
          </a:prstGeom>
        </p:spPr>
        <p:txBody>
          <a:bodyPr/>
          <a:lstStyle/>
          <a:p>
            <a:fld id="{E13B5F1B-85AA-2146-9BDA-DADEB0E5C690}" type="slidenum">
              <a:rPr lang="en-US" smtClean="0"/>
              <a:pPr/>
              <a:t>‹#›</a:t>
            </a:fld>
            <a:endParaRPr lang="en-US"/>
          </a:p>
        </p:txBody>
      </p:sp>
      <p:cxnSp>
        <p:nvCxnSpPr>
          <p:cNvPr id="2" name="Straight Connector 1">
            <a:extLst>
              <a:ext uri="{FF2B5EF4-FFF2-40B4-BE49-F238E27FC236}">
                <a16:creationId xmlns:a16="http://schemas.microsoft.com/office/drawing/2014/main" id="{FF11065A-17E9-4A99-D311-B2B9AFEB8183}"/>
              </a:ext>
            </a:extLst>
          </p:cNvPr>
          <p:cNvCxnSpPr/>
          <p:nvPr userDrawn="1"/>
        </p:nvCxnSpPr>
        <p:spPr>
          <a:xfrm>
            <a:off x="6060558" y="3450266"/>
            <a:ext cx="5603358" cy="0"/>
          </a:xfrm>
          <a:prstGeom prst="line">
            <a:avLst/>
          </a:prstGeom>
          <a:ln w="76200">
            <a:solidFill>
              <a:srgbClr val="14468D"/>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797FE6FC-2321-E68D-6191-27F37C81942A}"/>
              </a:ext>
            </a:extLst>
          </p:cNvPr>
          <p:cNvSpPr>
            <a:spLocks noGrp="1"/>
          </p:cNvSpPr>
          <p:nvPr>
            <p:ph type="body" sz="quarter" idx="13"/>
          </p:nvPr>
        </p:nvSpPr>
        <p:spPr>
          <a:xfrm>
            <a:off x="6095999" y="544183"/>
            <a:ext cx="5567363" cy="2692730"/>
          </a:xfrm>
          <a:prstGeom prst="rect">
            <a:avLst/>
          </a:prstGeom>
        </p:spPr>
        <p:txBody>
          <a:bodyPr/>
          <a:lstStyle>
            <a:lvl1pPr marL="0" indent="0">
              <a:buNone/>
              <a:defRPr sz="5400" b="1">
                <a:solidFill>
                  <a:srgbClr val="14468D"/>
                </a:solidFill>
              </a:defRPr>
            </a:lvl1pPr>
            <a:lvl2pPr>
              <a:defRPr>
                <a:solidFill>
                  <a:srgbClr val="14468D"/>
                </a:solidFill>
              </a:defRPr>
            </a:lvl2pPr>
            <a:lvl3pPr>
              <a:defRPr>
                <a:solidFill>
                  <a:srgbClr val="14468D"/>
                </a:solidFill>
              </a:defRPr>
            </a:lvl3pPr>
            <a:lvl4pPr>
              <a:defRPr>
                <a:solidFill>
                  <a:srgbClr val="14468D"/>
                </a:solidFill>
              </a:defRPr>
            </a:lvl4pPr>
            <a:lvl5pPr>
              <a:defRPr>
                <a:solidFill>
                  <a:srgbClr val="14468D"/>
                </a:solidFill>
              </a:defRPr>
            </a:lvl5pPr>
          </a:lstStyle>
          <a:p>
            <a:pPr lvl="0"/>
            <a:r>
              <a:rPr lang="en-US"/>
              <a:t>Click to edit Master text styles</a:t>
            </a:r>
          </a:p>
        </p:txBody>
      </p:sp>
      <p:sp>
        <p:nvSpPr>
          <p:cNvPr id="9" name="Text Placeholder 8">
            <a:extLst>
              <a:ext uri="{FF2B5EF4-FFF2-40B4-BE49-F238E27FC236}">
                <a16:creationId xmlns:a16="http://schemas.microsoft.com/office/drawing/2014/main" id="{A08DDEA9-6063-AFC6-E895-54D5B278798A}"/>
              </a:ext>
            </a:extLst>
          </p:cNvPr>
          <p:cNvSpPr>
            <a:spLocks noGrp="1"/>
          </p:cNvSpPr>
          <p:nvPr>
            <p:ph type="body" sz="quarter" idx="14"/>
          </p:nvPr>
        </p:nvSpPr>
        <p:spPr>
          <a:xfrm>
            <a:off x="6095999" y="3621717"/>
            <a:ext cx="5567363" cy="781050"/>
          </a:xfrm>
          <a:prstGeom prst="rect">
            <a:avLst/>
          </a:prstGeom>
        </p:spPr>
        <p:txBody>
          <a:bodyPr/>
          <a:lstStyle>
            <a:lvl1pPr marL="0" indent="0">
              <a:buNone/>
              <a:defRPr>
                <a:solidFill>
                  <a:srgbClr val="14468D"/>
                </a:solidFill>
              </a:defRPr>
            </a:lvl1pPr>
            <a:lvl2pPr>
              <a:defRPr>
                <a:solidFill>
                  <a:srgbClr val="14468D"/>
                </a:solidFill>
              </a:defRPr>
            </a:lvl2pPr>
            <a:lvl3pPr>
              <a:defRPr>
                <a:solidFill>
                  <a:srgbClr val="14468D"/>
                </a:solidFill>
              </a:defRPr>
            </a:lvl3pPr>
            <a:lvl4pPr>
              <a:defRPr>
                <a:solidFill>
                  <a:srgbClr val="14468D"/>
                </a:solidFill>
              </a:defRPr>
            </a:lvl4pPr>
            <a:lvl5pPr>
              <a:defRPr>
                <a:solidFill>
                  <a:srgbClr val="14468D"/>
                </a:solidFill>
              </a:defRPr>
            </a:lvl5pPr>
          </a:lstStyle>
          <a:p>
            <a:pPr lvl="0"/>
            <a:r>
              <a:rPr lang="en-US"/>
              <a:t>Click to edit Master text styles</a:t>
            </a:r>
          </a:p>
        </p:txBody>
      </p:sp>
    </p:spTree>
    <p:extLst>
      <p:ext uri="{BB962C8B-B14F-4D97-AF65-F5344CB8AC3E}">
        <p14:creationId xmlns:p14="http://schemas.microsoft.com/office/powerpoint/2010/main" val="1953475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4141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EFFDB-A7BB-3E4E-9474-3E0B49161FA1}"/>
              </a:ext>
            </a:extLst>
          </p:cNvPr>
          <p:cNvSpPr>
            <a:spLocks noGrp="1"/>
          </p:cNvSpPr>
          <p:nvPr>
            <p:ph type="title"/>
          </p:nvPr>
        </p:nvSpPr>
        <p:spPr>
          <a:xfrm>
            <a:off x="838200" y="596131"/>
            <a:ext cx="8633059" cy="1155667"/>
          </a:xfrm>
          <a:prstGeom prst="rect">
            <a:avLst/>
          </a:prstGeom>
        </p:spPr>
        <p:txBody>
          <a:bodyPr/>
          <a:lstStyle>
            <a:lvl1pPr>
              <a:defRPr b="0" i="0" baseline="0">
                <a:solidFill>
                  <a:srgbClr val="14468D"/>
                </a:solidFill>
                <a:latin typeface="Myriad Pro Semibold" panose="020B0503030403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949F657D-AC41-EC4B-B740-CC2CEAFB947B}"/>
              </a:ext>
            </a:extLst>
          </p:cNvPr>
          <p:cNvSpPr>
            <a:spLocks noGrp="1"/>
          </p:cNvSpPr>
          <p:nvPr>
            <p:ph idx="1"/>
          </p:nvPr>
        </p:nvSpPr>
        <p:spPr>
          <a:xfrm>
            <a:off x="838200" y="1854501"/>
            <a:ext cx="10515600" cy="4074661"/>
          </a:xfrm>
          <a:prstGeom prst="rect">
            <a:avLst/>
          </a:prstGeom>
        </p:spPr>
        <p:txBody>
          <a:bodyPr/>
          <a:lstStyle>
            <a:lvl1pPr>
              <a:defRPr baseline="0">
                <a:latin typeface="Myriad Pro" panose="020B0503030403020204" pitchFamily="34" charset="0"/>
              </a:defRPr>
            </a:lvl1pPr>
            <a:lvl2pPr>
              <a:defRPr baseline="0">
                <a:latin typeface="Myriad Pro" panose="020B0503030403020204" pitchFamily="34" charset="0"/>
              </a:defRPr>
            </a:lvl2pPr>
            <a:lvl3pPr>
              <a:defRPr baseline="0">
                <a:latin typeface="Myriad Pro" panose="020B0503030403020204" pitchFamily="34" charset="0"/>
              </a:defRPr>
            </a:lvl3pPr>
            <a:lvl4pPr>
              <a:defRPr baseline="0">
                <a:latin typeface="Myriad Pro" panose="020B0503030403020204" pitchFamily="34" charset="0"/>
              </a:defRPr>
            </a:lvl4pPr>
            <a:lvl5pPr>
              <a:defRPr baseline="0">
                <a:latin typeface="Myriad Pro" panose="020B0503030403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006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0E581-C799-924E-9CF8-C25C2D80414B}"/>
              </a:ext>
            </a:extLst>
          </p:cNvPr>
          <p:cNvSpPr>
            <a:spLocks noGrp="1"/>
          </p:cNvSpPr>
          <p:nvPr>
            <p:ph type="ctrTitle"/>
          </p:nvPr>
        </p:nvSpPr>
        <p:spPr>
          <a:xfrm>
            <a:off x="539015" y="1613252"/>
            <a:ext cx="11165305" cy="2387600"/>
          </a:xfrm>
          <a:prstGeom prst="rect">
            <a:avLst/>
          </a:prstGeom>
        </p:spPr>
        <p:txBody>
          <a:bodyPr anchor="b"/>
          <a:lstStyle>
            <a:lvl1pPr algn="ctr">
              <a:defRPr sz="6000" b="1" i="0" baseline="0">
                <a:solidFill>
                  <a:srgbClr val="14468D"/>
                </a:solidFill>
                <a:latin typeface="Myriad Pro Semibold" panose="020B0503030403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9EB71CAA-7005-F34F-8A0E-96C9931E34C6}"/>
              </a:ext>
            </a:extLst>
          </p:cNvPr>
          <p:cNvSpPr>
            <a:spLocks noGrp="1"/>
          </p:cNvSpPr>
          <p:nvPr>
            <p:ph type="subTitle" idx="1"/>
          </p:nvPr>
        </p:nvSpPr>
        <p:spPr>
          <a:xfrm>
            <a:off x="539015" y="4092927"/>
            <a:ext cx="11165305" cy="1655762"/>
          </a:xfrm>
          <a:prstGeom prst="rect">
            <a:avLst/>
          </a:prstGeom>
        </p:spPr>
        <p:txBody>
          <a:bodyPr/>
          <a:lstStyle>
            <a:lvl1pPr marL="0" indent="0" algn="ctr">
              <a:buNone/>
              <a:defRPr sz="2400" baseline="0">
                <a:latin typeface="Myriad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282456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BEC2E50-C313-2C4A-92D5-DD1D68186315}"/>
              </a:ext>
            </a:extLst>
          </p:cNvPr>
          <p:cNvSpPr>
            <a:spLocks noGrp="1"/>
          </p:cNvSpPr>
          <p:nvPr>
            <p:ph type="title"/>
          </p:nvPr>
        </p:nvSpPr>
        <p:spPr>
          <a:xfrm>
            <a:off x="501316" y="413252"/>
            <a:ext cx="8796688" cy="1325563"/>
          </a:xfrm>
          <a:prstGeom prst="rect">
            <a:avLst/>
          </a:prstGeom>
        </p:spPr>
        <p:txBody>
          <a:bodyPr/>
          <a:lstStyle>
            <a:lvl1pPr>
              <a:defRPr b="0" i="0" baseline="0">
                <a:solidFill>
                  <a:srgbClr val="14468D"/>
                </a:solidFill>
                <a:latin typeface="Myriad Pro Semibold" panose="020B0503030403020204" pitchFamily="34" charset="0"/>
              </a:defRPr>
            </a:lvl1pPr>
          </a:lstStyle>
          <a:p>
            <a:r>
              <a:rPr lang="en-US"/>
              <a:t>Click to edit Master title style</a:t>
            </a:r>
          </a:p>
        </p:txBody>
      </p:sp>
      <p:sp>
        <p:nvSpPr>
          <p:cNvPr id="8" name="Content Placeholder 2">
            <a:extLst>
              <a:ext uri="{FF2B5EF4-FFF2-40B4-BE49-F238E27FC236}">
                <a16:creationId xmlns:a16="http://schemas.microsoft.com/office/drawing/2014/main" id="{50E691FF-CDC8-E44F-89D4-A0FE84E8199F}"/>
              </a:ext>
            </a:extLst>
          </p:cNvPr>
          <p:cNvSpPr>
            <a:spLocks noGrp="1"/>
          </p:cNvSpPr>
          <p:nvPr>
            <p:ph idx="1"/>
          </p:nvPr>
        </p:nvSpPr>
        <p:spPr>
          <a:xfrm>
            <a:off x="501316" y="1825625"/>
            <a:ext cx="11203004" cy="4351338"/>
          </a:xfrm>
          <a:prstGeom prst="rect">
            <a:avLst/>
          </a:prstGeom>
        </p:spPr>
        <p:txBody>
          <a:bodyPr/>
          <a:lstStyle>
            <a:lvl1pPr>
              <a:defRPr baseline="0">
                <a:latin typeface="Myriad Pro" panose="020B0503030403020204" pitchFamily="34" charset="0"/>
              </a:defRPr>
            </a:lvl1pPr>
            <a:lvl2pPr>
              <a:defRPr baseline="0">
                <a:latin typeface="Myriad Pro" panose="020B0503030403020204" pitchFamily="34" charset="0"/>
              </a:defRPr>
            </a:lvl2pPr>
            <a:lvl3pPr>
              <a:defRPr baseline="0">
                <a:latin typeface="Myriad Pro" panose="020B0503030403020204" pitchFamily="34" charset="0"/>
              </a:defRPr>
            </a:lvl3pPr>
            <a:lvl4pPr>
              <a:defRPr baseline="0">
                <a:latin typeface="Myriad Pro" panose="020B0503030403020204" pitchFamily="34" charset="0"/>
              </a:defRPr>
            </a:lvl4pPr>
            <a:lvl5pPr>
              <a:defRPr baseline="0">
                <a:latin typeface="Myriad Pro" panose="020B0503030403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9690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B991B-E0D8-3E4C-AE45-285A2DACFD6F}"/>
              </a:ext>
            </a:extLst>
          </p:cNvPr>
          <p:cNvSpPr>
            <a:spLocks noGrp="1"/>
          </p:cNvSpPr>
          <p:nvPr>
            <p:ph type="title"/>
          </p:nvPr>
        </p:nvSpPr>
        <p:spPr>
          <a:xfrm>
            <a:off x="543092" y="1709738"/>
            <a:ext cx="11132352" cy="2852737"/>
          </a:xfrm>
          <a:prstGeom prst="rect">
            <a:avLst/>
          </a:prstGeom>
        </p:spPr>
        <p:txBody>
          <a:bodyPr anchor="b"/>
          <a:lstStyle>
            <a:lvl1pPr>
              <a:defRPr sz="6000" baseline="0">
                <a:solidFill>
                  <a:srgbClr val="14468D"/>
                </a:solidFill>
                <a:latin typeface="Myriad Pro Semibold" panose="020B0503030403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ABE6DF09-1DD2-8040-806E-3C36AF2A260E}"/>
              </a:ext>
            </a:extLst>
          </p:cNvPr>
          <p:cNvSpPr>
            <a:spLocks noGrp="1"/>
          </p:cNvSpPr>
          <p:nvPr>
            <p:ph type="body" idx="1"/>
          </p:nvPr>
        </p:nvSpPr>
        <p:spPr>
          <a:xfrm>
            <a:off x="543092" y="4589463"/>
            <a:ext cx="11132352" cy="1500187"/>
          </a:xfrm>
          <a:prstGeom prst="rect">
            <a:avLst/>
          </a:prstGeom>
        </p:spPr>
        <p:txBody>
          <a:bodyPr/>
          <a:lstStyle>
            <a:lvl1pPr marL="0" indent="0">
              <a:buNone/>
              <a:defRPr sz="2400" baseline="0">
                <a:solidFill>
                  <a:schemeClr val="tx1">
                    <a:tint val="75000"/>
                  </a:schemeClr>
                </a:solidFill>
                <a:latin typeface="Myriad Pro" panose="020B05030304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748528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EC1E4E-90E4-A844-8ACE-2B148C669FA1}"/>
              </a:ext>
            </a:extLst>
          </p:cNvPr>
          <p:cNvSpPr>
            <a:spLocks noGrp="1"/>
          </p:cNvSpPr>
          <p:nvPr>
            <p:ph sz="half" idx="1"/>
          </p:nvPr>
        </p:nvSpPr>
        <p:spPr>
          <a:xfrm>
            <a:off x="519764" y="1825625"/>
            <a:ext cx="5500036" cy="4351338"/>
          </a:xfrm>
          <a:prstGeom prst="rect">
            <a:avLst/>
          </a:prstGeom>
        </p:spPr>
        <p:txBody>
          <a:bodyPr/>
          <a:lstStyle>
            <a:lvl1pPr>
              <a:defRPr baseline="0">
                <a:latin typeface="Myriad Pro" panose="020B0503030403020204" pitchFamily="34" charset="0"/>
              </a:defRPr>
            </a:lvl1pPr>
            <a:lvl2pPr>
              <a:defRPr baseline="0">
                <a:latin typeface="Myriad Pro" panose="020B0503030403020204" pitchFamily="34" charset="0"/>
              </a:defRPr>
            </a:lvl2pPr>
            <a:lvl3pPr>
              <a:defRPr baseline="0">
                <a:latin typeface="Myriad Pro" panose="020B0503030403020204" pitchFamily="34" charset="0"/>
              </a:defRPr>
            </a:lvl3pPr>
            <a:lvl4pPr>
              <a:defRPr baseline="0">
                <a:latin typeface="Myriad Pro" panose="020B0503030403020204" pitchFamily="34" charset="0"/>
              </a:defRPr>
            </a:lvl4pPr>
            <a:lvl5pPr>
              <a:defRPr baseline="0">
                <a:latin typeface="Myriad Pro" panose="020B0503030403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CE3A12-275A-C645-9DA6-F06349A0817F}"/>
              </a:ext>
            </a:extLst>
          </p:cNvPr>
          <p:cNvSpPr>
            <a:spLocks noGrp="1"/>
          </p:cNvSpPr>
          <p:nvPr>
            <p:ph sz="half" idx="2"/>
          </p:nvPr>
        </p:nvSpPr>
        <p:spPr>
          <a:xfrm>
            <a:off x="6172199" y="1825625"/>
            <a:ext cx="5512869" cy="4351338"/>
          </a:xfrm>
          <a:prstGeom prst="rect">
            <a:avLst/>
          </a:prstGeom>
        </p:spPr>
        <p:txBody>
          <a:bodyPr/>
          <a:lstStyle>
            <a:lvl1pPr>
              <a:defRPr baseline="0">
                <a:latin typeface="Myriad Pro" panose="020B0503030403020204" pitchFamily="34" charset="0"/>
              </a:defRPr>
            </a:lvl1pPr>
            <a:lvl2pPr>
              <a:defRPr baseline="0">
                <a:latin typeface="Myriad Pro" panose="020B0503030403020204" pitchFamily="34" charset="0"/>
              </a:defRPr>
            </a:lvl2pPr>
            <a:lvl3pPr>
              <a:defRPr baseline="0">
                <a:latin typeface="Myriad Pro" panose="020B0503030403020204" pitchFamily="34" charset="0"/>
              </a:defRPr>
            </a:lvl3pPr>
            <a:lvl4pPr>
              <a:defRPr baseline="0">
                <a:latin typeface="Myriad Pro" panose="020B0503030403020204" pitchFamily="34" charset="0"/>
              </a:defRPr>
            </a:lvl4pPr>
            <a:lvl5pPr>
              <a:defRPr baseline="0">
                <a:latin typeface="Myriad Pro" panose="020B0503030403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9F772DCE-F4D6-F04A-9E66-91D553F868E0}"/>
              </a:ext>
            </a:extLst>
          </p:cNvPr>
          <p:cNvSpPr>
            <a:spLocks noGrp="1"/>
          </p:cNvSpPr>
          <p:nvPr>
            <p:ph type="title"/>
          </p:nvPr>
        </p:nvSpPr>
        <p:spPr>
          <a:xfrm>
            <a:off x="501316" y="413252"/>
            <a:ext cx="8796688" cy="1325563"/>
          </a:xfrm>
          <a:prstGeom prst="rect">
            <a:avLst/>
          </a:prstGeom>
        </p:spPr>
        <p:txBody>
          <a:bodyPr/>
          <a:lstStyle>
            <a:lvl1pPr>
              <a:defRPr b="0" i="0" baseline="0">
                <a:solidFill>
                  <a:srgbClr val="14468D"/>
                </a:solidFill>
                <a:latin typeface="Myriad Pro Semibold" panose="020B0503030403020204" pitchFamily="34" charset="0"/>
              </a:defRPr>
            </a:lvl1pPr>
          </a:lstStyle>
          <a:p>
            <a:r>
              <a:rPr lang="en-US"/>
              <a:t>Click to edit Master title style</a:t>
            </a:r>
          </a:p>
        </p:txBody>
      </p:sp>
    </p:spTree>
    <p:extLst>
      <p:ext uri="{BB962C8B-B14F-4D97-AF65-F5344CB8AC3E}">
        <p14:creationId xmlns:p14="http://schemas.microsoft.com/office/powerpoint/2010/main" val="3812496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DB265D8-DC07-0543-B0C2-CABB75F9080B}"/>
              </a:ext>
            </a:extLst>
          </p:cNvPr>
          <p:cNvSpPr>
            <a:spLocks noGrp="1"/>
          </p:cNvSpPr>
          <p:nvPr>
            <p:ph type="body" idx="1"/>
          </p:nvPr>
        </p:nvSpPr>
        <p:spPr>
          <a:xfrm>
            <a:off x="519764" y="1681163"/>
            <a:ext cx="5477811" cy="823912"/>
          </a:xfrm>
          <a:prstGeom prst="rect">
            <a:avLst/>
          </a:prstGeom>
        </p:spPr>
        <p:txBody>
          <a:bodyPr anchor="b"/>
          <a:lstStyle>
            <a:lvl1pPr marL="0" indent="0">
              <a:buNone/>
              <a:defRPr sz="2400" b="0" i="0" baseline="0">
                <a:solidFill>
                  <a:srgbClr val="14468D"/>
                </a:solidFill>
                <a:latin typeface="Myriad Pro Semibold"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37E4180-8FAE-FE45-8E66-021941337E20}"/>
              </a:ext>
            </a:extLst>
          </p:cNvPr>
          <p:cNvSpPr>
            <a:spLocks noGrp="1"/>
          </p:cNvSpPr>
          <p:nvPr>
            <p:ph sz="half" idx="2"/>
          </p:nvPr>
        </p:nvSpPr>
        <p:spPr>
          <a:xfrm>
            <a:off x="519764" y="2505075"/>
            <a:ext cx="5477812" cy="3684588"/>
          </a:xfrm>
          <a:prstGeom prst="rect">
            <a:avLst/>
          </a:prstGeom>
        </p:spPr>
        <p:txBody>
          <a:bodyPr/>
          <a:lstStyle>
            <a:lvl1pPr>
              <a:defRPr baseline="0">
                <a:latin typeface="Myriad Pro" panose="020B0503030403020204" pitchFamily="34" charset="0"/>
              </a:defRPr>
            </a:lvl1pPr>
            <a:lvl2pPr>
              <a:defRPr baseline="0">
                <a:latin typeface="Myriad Pro" panose="020B0503030403020204" pitchFamily="34" charset="0"/>
              </a:defRPr>
            </a:lvl2pPr>
            <a:lvl3pPr>
              <a:defRPr baseline="0">
                <a:latin typeface="Myriad Pro" panose="020B0503030403020204" pitchFamily="34" charset="0"/>
              </a:defRPr>
            </a:lvl3pPr>
            <a:lvl4pPr>
              <a:defRPr baseline="0">
                <a:latin typeface="Myriad Pro" panose="020B0503030403020204" pitchFamily="34" charset="0"/>
              </a:defRPr>
            </a:lvl4pPr>
            <a:lvl5pPr>
              <a:defRPr baseline="0">
                <a:latin typeface="Myriad Pro" panose="020B0503030403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E1DFE2-9EE6-B344-91B9-49B844D3461B}"/>
              </a:ext>
            </a:extLst>
          </p:cNvPr>
          <p:cNvSpPr>
            <a:spLocks noGrp="1"/>
          </p:cNvSpPr>
          <p:nvPr>
            <p:ph type="body" sz="quarter" idx="3"/>
          </p:nvPr>
        </p:nvSpPr>
        <p:spPr>
          <a:xfrm>
            <a:off x="6172200" y="1681163"/>
            <a:ext cx="5503244" cy="823912"/>
          </a:xfrm>
          <a:prstGeom prst="rect">
            <a:avLst/>
          </a:prstGeom>
        </p:spPr>
        <p:txBody>
          <a:bodyPr anchor="b"/>
          <a:lstStyle>
            <a:lvl1pPr marL="0" indent="0">
              <a:buNone/>
              <a:defRPr sz="2400" b="0" i="0" baseline="0">
                <a:solidFill>
                  <a:srgbClr val="14468D"/>
                </a:solidFill>
                <a:latin typeface="Myriad Pro Semibold"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97DC760-8726-C442-94D9-87BE1410473A}"/>
              </a:ext>
            </a:extLst>
          </p:cNvPr>
          <p:cNvSpPr>
            <a:spLocks noGrp="1"/>
          </p:cNvSpPr>
          <p:nvPr>
            <p:ph sz="quarter" idx="4"/>
          </p:nvPr>
        </p:nvSpPr>
        <p:spPr>
          <a:xfrm>
            <a:off x="6172200" y="2505075"/>
            <a:ext cx="5503244" cy="3684588"/>
          </a:xfrm>
          <a:prstGeom prst="rect">
            <a:avLst/>
          </a:prstGeom>
        </p:spPr>
        <p:txBody>
          <a:bodyPr/>
          <a:lstStyle>
            <a:lvl1pPr>
              <a:defRPr baseline="0">
                <a:latin typeface="Myriad Pro" panose="020B0503030403020204" pitchFamily="34" charset="0"/>
              </a:defRPr>
            </a:lvl1pPr>
            <a:lvl2pPr>
              <a:defRPr baseline="0">
                <a:latin typeface="Myriad Pro" panose="020B0503030403020204" pitchFamily="34" charset="0"/>
              </a:defRPr>
            </a:lvl2pPr>
            <a:lvl3pPr>
              <a:defRPr baseline="0">
                <a:latin typeface="Myriad Pro" panose="020B0503030403020204" pitchFamily="34" charset="0"/>
              </a:defRPr>
            </a:lvl3pPr>
            <a:lvl4pPr>
              <a:defRPr baseline="0">
                <a:latin typeface="Myriad Pro" panose="020B0503030403020204" pitchFamily="34" charset="0"/>
              </a:defRPr>
            </a:lvl4pPr>
            <a:lvl5pPr>
              <a:defRPr baseline="0">
                <a:latin typeface="Myriad Pro" panose="020B0503030403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6FA481BB-8B2F-9D43-9DC1-4482F46F2FAB}"/>
              </a:ext>
            </a:extLst>
          </p:cNvPr>
          <p:cNvSpPr>
            <a:spLocks noGrp="1"/>
          </p:cNvSpPr>
          <p:nvPr>
            <p:ph type="title"/>
          </p:nvPr>
        </p:nvSpPr>
        <p:spPr>
          <a:xfrm>
            <a:off x="501316" y="413253"/>
            <a:ext cx="8796688" cy="1184542"/>
          </a:xfrm>
          <a:prstGeom prst="rect">
            <a:avLst/>
          </a:prstGeom>
        </p:spPr>
        <p:txBody>
          <a:bodyPr/>
          <a:lstStyle>
            <a:lvl1pPr>
              <a:defRPr b="0" i="0" baseline="0">
                <a:solidFill>
                  <a:srgbClr val="14468D"/>
                </a:solidFill>
                <a:latin typeface="Myriad Pro Semibold" panose="020B0503030403020204" pitchFamily="34" charset="0"/>
              </a:defRPr>
            </a:lvl1pPr>
          </a:lstStyle>
          <a:p>
            <a:r>
              <a:rPr lang="en-US"/>
              <a:t>Click to edit Master title style</a:t>
            </a:r>
          </a:p>
        </p:txBody>
      </p:sp>
    </p:spTree>
    <p:extLst>
      <p:ext uri="{BB962C8B-B14F-4D97-AF65-F5344CB8AC3E}">
        <p14:creationId xmlns:p14="http://schemas.microsoft.com/office/powerpoint/2010/main" val="823565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86921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8C8AB-BF03-DF47-8A43-C6BF52C21A7D}"/>
              </a:ext>
            </a:extLst>
          </p:cNvPr>
          <p:cNvSpPr>
            <a:spLocks noGrp="1"/>
          </p:cNvSpPr>
          <p:nvPr>
            <p:ph type="ctrTitle"/>
          </p:nvPr>
        </p:nvSpPr>
        <p:spPr>
          <a:xfrm>
            <a:off x="490887" y="1578543"/>
            <a:ext cx="11223058" cy="1931420"/>
          </a:xfrm>
          <a:prstGeom prst="rect">
            <a:avLst/>
          </a:prstGeom>
        </p:spPr>
        <p:txBody>
          <a:bodyPr anchor="b"/>
          <a:lstStyle>
            <a:lvl1pPr algn="ctr">
              <a:defRPr sz="6000" b="0" i="0" baseline="0">
                <a:solidFill>
                  <a:srgbClr val="14468D"/>
                </a:solidFill>
                <a:latin typeface="Myriad Pro Semibold" panose="020B0503030403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D17BB875-9A88-9545-87E9-3710A2BB6504}"/>
              </a:ext>
            </a:extLst>
          </p:cNvPr>
          <p:cNvSpPr>
            <a:spLocks noGrp="1"/>
          </p:cNvSpPr>
          <p:nvPr>
            <p:ph type="subTitle" idx="1"/>
          </p:nvPr>
        </p:nvSpPr>
        <p:spPr>
          <a:xfrm>
            <a:off x="490887" y="3602038"/>
            <a:ext cx="11223058" cy="1655762"/>
          </a:xfrm>
          <a:prstGeom prst="rect">
            <a:avLst/>
          </a:prstGeom>
        </p:spPr>
        <p:txBody>
          <a:bodyPr/>
          <a:lstStyle>
            <a:lvl1pPr marL="0" indent="0" algn="ctr">
              <a:buNone/>
              <a:defRPr sz="2400" baseline="0">
                <a:latin typeface="Myriad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978341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B005BBA6-2ACA-0243-BC5F-4037A528F9B1}"/>
              </a:ext>
            </a:extLst>
          </p:cNvPr>
          <p:cNvSpPr>
            <a:spLocks noGrp="1"/>
          </p:cNvSpPr>
          <p:nvPr>
            <p:ph idx="10"/>
          </p:nvPr>
        </p:nvSpPr>
        <p:spPr>
          <a:xfrm>
            <a:off x="501316" y="1825625"/>
            <a:ext cx="11203004" cy="4351338"/>
          </a:xfrm>
          <a:prstGeom prst="rect">
            <a:avLst/>
          </a:prstGeom>
        </p:spPr>
        <p:txBody>
          <a:bodyPr/>
          <a:lstStyle>
            <a:lvl1pPr>
              <a:defRPr baseline="0">
                <a:latin typeface="Myriad Pro" panose="020B0503030403020204" pitchFamily="34" charset="0"/>
              </a:defRPr>
            </a:lvl1pPr>
            <a:lvl2pPr>
              <a:defRPr baseline="0">
                <a:latin typeface="Myriad Pro" panose="020B0503030403020204" pitchFamily="34" charset="0"/>
              </a:defRPr>
            </a:lvl2pPr>
            <a:lvl3pPr>
              <a:defRPr baseline="0">
                <a:latin typeface="Myriad Pro" panose="020B0503030403020204" pitchFamily="34" charset="0"/>
              </a:defRPr>
            </a:lvl3pPr>
            <a:lvl4pPr>
              <a:defRPr baseline="0">
                <a:latin typeface="Myriad Pro" panose="020B0503030403020204" pitchFamily="34" charset="0"/>
              </a:defRPr>
            </a:lvl4pPr>
            <a:lvl5pPr>
              <a:defRPr baseline="0">
                <a:latin typeface="Myriad Pro" panose="020B0503030403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98DFC2FD-3EC7-BA4A-B2A1-4C5CBD79E926}"/>
              </a:ext>
            </a:extLst>
          </p:cNvPr>
          <p:cNvSpPr>
            <a:spLocks noGrp="1"/>
          </p:cNvSpPr>
          <p:nvPr>
            <p:ph type="title"/>
          </p:nvPr>
        </p:nvSpPr>
        <p:spPr>
          <a:xfrm>
            <a:off x="501316" y="413252"/>
            <a:ext cx="8796688" cy="1325563"/>
          </a:xfrm>
          <a:prstGeom prst="rect">
            <a:avLst/>
          </a:prstGeom>
        </p:spPr>
        <p:txBody>
          <a:bodyPr/>
          <a:lstStyle>
            <a:lvl1pPr>
              <a:defRPr b="0" i="0" baseline="0">
                <a:solidFill>
                  <a:srgbClr val="14468D"/>
                </a:solidFill>
                <a:latin typeface="Myriad Pro Semibold" panose="020B0503030403020204" pitchFamily="34" charset="0"/>
              </a:defRPr>
            </a:lvl1pPr>
          </a:lstStyle>
          <a:p>
            <a:r>
              <a:rPr lang="en-US"/>
              <a:t>Click to edit Master title style</a:t>
            </a:r>
          </a:p>
        </p:txBody>
      </p:sp>
    </p:spTree>
    <p:extLst>
      <p:ext uri="{BB962C8B-B14F-4D97-AF65-F5344CB8AC3E}">
        <p14:creationId xmlns:p14="http://schemas.microsoft.com/office/powerpoint/2010/main" val="29532045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8283D8D-8F68-BF4A-8DB8-6573ABA3BAF3}"/>
              </a:ext>
            </a:extLst>
          </p:cNvPr>
          <p:cNvSpPr>
            <a:spLocks noGrp="1"/>
          </p:cNvSpPr>
          <p:nvPr>
            <p:ph type="title"/>
          </p:nvPr>
        </p:nvSpPr>
        <p:spPr>
          <a:xfrm>
            <a:off x="543092" y="1709738"/>
            <a:ext cx="11132352" cy="2852737"/>
          </a:xfrm>
          <a:prstGeom prst="rect">
            <a:avLst/>
          </a:prstGeom>
        </p:spPr>
        <p:txBody>
          <a:bodyPr anchor="b"/>
          <a:lstStyle>
            <a:lvl1pPr>
              <a:defRPr sz="6000" baseline="0">
                <a:solidFill>
                  <a:srgbClr val="14468D"/>
                </a:solidFill>
                <a:latin typeface="Myriad Pro" panose="020B0503030403020204" pitchFamily="34" charset="0"/>
              </a:defRPr>
            </a:lvl1pPr>
          </a:lstStyle>
          <a:p>
            <a:r>
              <a:rPr lang="en-US"/>
              <a:t>Click to edit Master title style</a:t>
            </a:r>
          </a:p>
        </p:txBody>
      </p:sp>
      <p:sp>
        <p:nvSpPr>
          <p:cNvPr id="8" name="Text Placeholder 2">
            <a:extLst>
              <a:ext uri="{FF2B5EF4-FFF2-40B4-BE49-F238E27FC236}">
                <a16:creationId xmlns:a16="http://schemas.microsoft.com/office/drawing/2014/main" id="{82B20A02-9627-9746-98D2-378DAA98BC50}"/>
              </a:ext>
            </a:extLst>
          </p:cNvPr>
          <p:cNvSpPr>
            <a:spLocks noGrp="1"/>
          </p:cNvSpPr>
          <p:nvPr>
            <p:ph type="body" idx="1"/>
          </p:nvPr>
        </p:nvSpPr>
        <p:spPr>
          <a:xfrm>
            <a:off x="543092" y="4589463"/>
            <a:ext cx="11132352" cy="1500187"/>
          </a:xfrm>
          <a:prstGeom prst="rect">
            <a:avLst/>
          </a:prstGeom>
        </p:spPr>
        <p:txBody>
          <a:bodyPr/>
          <a:lstStyle>
            <a:lvl1pPr marL="0" indent="0">
              <a:buNone/>
              <a:defRPr sz="2400" baseline="0">
                <a:solidFill>
                  <a:schemeClr val="tx1">
                    <a:tint val="75000"/>
                  </a:schemeClr>
                </a:solidFill>
                <a:latin typeface="Myriad Pro" panose="020B05030304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0592200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4" name="Content Placeholder 2">
            <a:extLst>
              <a:ext uri="{FF2B5EF4-FFF2-40B4-BE49-F238E27FC236}">
                <a16:creationId xmlns:a16="http://schemas.microsoft.com/office/drawing/2014/main" id="{8E0CBBEB-45FC-E54D-8984-F5588A3880ED}"/>
              </a:ext>
            </a:extLst>
          </p:cNvPr>
          <p:cNvSpPr>
            <a:spLocks noGrp="1"/>
          </p:cNvSpPr>
          <p:nvPr>
            <p:ph sz="half" idx="1"/>
          </p:nvPr>
        </p:nvSpPr>
        <p:spPr>
          <a:xfrm>
            <a:off x="519764" y="1825625"/>
            <a:ext cx="5500036" cy="4351338"/>
          </a:xfrm>
          <a:prstGeom prst="rect">
            <a:avLst/>
          </a:prstGeom>
        </p:spPr>
        <p:txBody>
          <a:bodyPr/>
          <a:lstStyle>
            <a:lvl1pPr>
              <a:defRPr baseline="0">
                <a:latin typeface="Myriad Pro" panose="020B0503030403020204" pitchFamily="34" charset="0"/>
              </a:defRPr>
            </a:lvl1pPr>
            <a:lvl2pPr>
              <a:defRPr baseline="0">
                <a:latin typeface="Myriad Pro" panose="020B0503030403020204" pitchFamily="34" charset="0"/>
              </a:defRPr>
            </a:lvl2pPr>
            <a:lvl3pPr>
              <a:defRPr baseline="0">
                <a:latin typeface="Myriad Pro" panose="020B0503030403020204" pitchFamily="34" charset="0"/>
              </a:defRPr>
            </a:lvl3pPr>
            <a:lvl4pPr>
              <a:defRPr baseline="0">
                <a:latin typeface="Myriad Pro" panose="020B0503030403020204" pitchFamily="34" charset="0"/>
              </a:defRPr>
            </a:lvl4pPr>
            <a:lvl5pPr>
              <a:defRPr baseline="0">
                <a:latin typeface="Myriad Pro" panose="020B0503030403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3">
            <a:extLst>
              <a:ext uri="{FF2B5EF4-FFF2-40B4-BE49-F238E27FC236}">
                <a16:creationId xmlns:a16="http://schemas.microsoft.com/office/drawing/2014/main" id="{9C9BA6ED-0C45-8B47-97A0-9D344509B3D8}"/>
              </a:ext>
            </a:extLst>
          </p:cNvPr>
          <p:cNvSpPr>
            <a:spLocks noGrp="1"/>
          </p:cNvSpPr>
          <p:nvPr>
            <p:ph sz="half" idx="2"/>
          </p:nvPr>
        </p:nvSpPr>
        <p:spPr>
          <a:xfrm>
            <a:off x="6172199" y="1825625"/>
            <a:ext cx="5512869" cy="4351338"/>
          </a:xfrm>
          <a:prstGeom prst="rect">
            <a:avLst/>
          </a:prstGeom>
        </p:spPr>
        <p:txBody>
          <a:bodyPr/>
          <a:lstStyle>
            <a:lvl1pPr>
              <a:defRPr baseline="0">
                <a:latin typeface="Myriad Pro" panose="020B0503030403020204" pitchFamily="34" charset="0"/>
              </a:defRPr>
            </a:lvl1pPr>
            <a:lvl2pPr>
              <a:defRPr baseline="0">
                <a:latin typeface="Myriad Pro" panose="020B0503030403020204" pitchFamily="34" charset="0"/>
              </a:defRPr>
            </a:lvl2pPr>
            <a:lvl3pPr>
              <a:defRPr baseline="0">
                <a:latin typeface="Myriad Pro" panose="020B0503030403020204" pitchFamily="34" charset="0"/>
              </a:defRPr>
            </a:lvl3pPr>
            <a:lvl4pPr>
              <a:defRPr baseline="0">
                <a:latin typeface="Myriad Pro" panose="020B0503030403020204" pitchFamily="34" charset="0"/>
              </a:defRPr>
            </a:lvl4pPr>
            <a:lvl5pPr>
              <a:defRPr baseline="0">
                <a:latin typeface="Myriad Pro" panose="020B0503030403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1">
            <a:extLst>
              <a:ext uri="{FF2B5EF4-FFF2-40B4-BE49-F238E27FC236}">
                <a16:creationId xmlns:a16="http://schemas.microsoft.com/office/drawing/2014/main" id="{5E3901F8-2D26-1C49-A7BF-79D9738DF034}"/>
              </a:ext>
            </a:extLst>
          </p:cNvPr>
          <p:cNvSpPr>
            <a:spLocks noGrp="1"/>
          </p:cNvSpPr>
          <p:nvPr>
            <p:ph type="title"/>
          </p:nvPr>
        </p:nvSpPr>
        <p:spPr>
          <a:xfrm>
            <a:off x="501316" y="413252"/>
            <a:ext cx="8796688" cy="1325563"/>
          </a:xfrm>
          <a:prstGeom prst="rect">
            <a:avLst/>
          </a:prstGeom>
        </p:spPr>
        <p:txBody>
          <a:bodyPr/>
          <a:lstStyle>
            <a:lvl1pPr>
              <a:defRPr b="0" i="0" baseline="0">
                <a:solidFill>
                  <a:srgbClr val="14468D"/>
                </a:solidFill>
                <a:latin typeface="Myriad Pro Semibold" panose="020B0503030403020204" pitchFamily="34" charset="0"/>
              </a:defRPr>
            </a:lvl1pPr>
          </a:lstStyle>
          <a:p>
            <a:r>
              <a:rPr lang="en-US"/>
              <a:t>Click to edit Master title style</a:t>
            </a:r>
          </a:p>
        </p:txBody>
      </p:sp>
    </p:spTree>
    <p:extLst>
      <p:ext uri="{BB962C8B-B14F-4D97-AF65-F5344CB8AC3E}">
        <p14:creationId xmlns:p14="http://schemas.microsoft.com/office/powerpoint/2010/main" val="8800897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16C00ED-43CD-4F4B-B1CE-99D6CEEE050A}"/>
              </a:ext>
            </a:extLst>
          </p:cNvPr>
          <p:cNvSpPr>
            <a:spLocks noGrp="1"/>
          </p:cNvSpPr>
          <p:nvPr>
            <p:ph type="body" idx="1"/>
          </p:nvPr>
        </p:nvSpPr>
        <p:spPr>
          <a:xfrm>
            <a:off x="519764" y="1681163"/>
            <a:ext cx="5477811" cy="823912"/>
          </a:xfrm>
          <a:prstGeom prst="rect">
            <a:avLst/>
          </a:prstGeom>
        </p:spPr>
        <p:txBody>
          <a:bodyPr anchor="b"/>
          <a:lstStyle>
            <a:lvl1pPr marL="0" indent="0">
              <a:buNone/>
              <a:defRPr sz="2400" b="0" i="0" baseline="0">
                <a:solidFill>
                  <a:srgbClr val="14468D"/>
                </a:solidFill>
                <a:latin typeface="Myriad Pro Semibold"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Content Placeholder 3">
            <a:extLst>
              <a:ext uri="{FF2B5EF4-FFF2-40B4-BE49-F238E27FC236}">
                <a16:creationId xmlns:a16="http://schemas.microsoft.com/office/drawing/2014/main" id="{2F26CB06-A6A7-1E42-AEAD-F90DB5088C00}"/>
              </a:ext>
            </a:extLst>
          </p:cNvPr>
          <p:cNvSpPr>
            <a:spLocks noGrp="1"/>
          </p:cNvSpPr>
          <p:nvPr>
            <p:ph sz="half" idx="2"/>
          </p:nvPr>
        </p:nvSpPr>
        <p:spPr>
          <a:xfrm>
            <a:off x="519764" y="2505075"/>
            <a:ext cx="5477812" cy="3684588"/>
          </a:xfrm>
          <a:prstGeom prst="rect">
            <a:avLst/>
          </a:prstGeom>
        </p:spPr>
        <p:txBody>
          <a:bodyPr/>
          <a:lstStyle>
            <a:lvl1pPr>
              <a:defRPr baseline="0">
                <a:latin typeface="Myriad Pro" panose="020B0503030403020204" pitchFamily="34" charset="0"/>
              </a:defRPr>
            </a:lvl1pPr>
            <a:lvl2pPr>
              <a:defRPr baseline="0">
                <a:latin typeface="Myriad Pro" panose="020B0503030403020204" pitchFamily="34" charset="0"/>
              </a:defRPr>
            </a:lvl2pPr>
            <a:lvl3pPr>
              <a:defRPr baseline="0">
                <a:latin typeface="Myriad Pro" panose="020B0503030403020204" pitchFamily="34" charset="0"/>
              </a:defRPr>
            </a:lvl3pPr>
            <a:lvl4pPr>
              <a:defRPr baseline="0">
                <a:latin typeface="Myriad Pro" panose="020B0503030403020204" pitchFamily="34" charset="0"/>
              </a:defRPr>
            </a:lvl4pPr>
            <a:lvl5pPr>
              <a:defRPr baseline="0">
                <a:latin typeface="Myriad Pro" panose="020B0503030403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4">
            <a:extLst>
              <a:ext uri="{FF2B5EF4-FFF2-40B4-BE49-F238E27FC236}">
                <a16:creationId xmlns:a16="http://schemas.microsoft.com/office/drawing/2014/main" id="{C65BABF4-0F30-6644-84AF-9D22BF404DAD}"/>
              </a:ext>
            </a:extLst>
          </p:cNvPr>
          <p:cNvSpPr>
            <a:spLocks noGrp="1"/>
          </p:cNvSpPr>
          <p:nvPr>
            <p:ph type="body" sz="quarter" idx="3"/>
          </p:nvPr>
        </p:nvSpPr>
        <p:spPr>
          <a:xfrm>
            <a:off x="6172200" y="1681163"/>
            <a:ext cx="5503244" cy="823912"/>
          </a:xfrm>
          <a:prstGeom prst="rect">
            <a:avLst/>
          </a:prstGeom>
        </p:spPr>
        <p:txBody>
          <a:bodyPr anchor="b"/>
          <a:lstStyle>
            <a:lvl1pPr marL="0" indent="0">
              <a:buNone/>
              <a:defRPr sz="2400" b="0" i="0" baseline="0">
                <a:solidFill>
                  <a:srgbClr val="14468D"/>
                </a:solidFill>
                <a:latin typeface="Myriad Pro Semibold"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Content Placeholder 5">
            <a:extLst>
              <a:ext uri="{FF2B5EF4-FFF2-40B4-BE49-F238E27FC236}">
                <a16:creationId xmlns:a16="http://schemas.microsoft.com/office/drawing/2014/main" id="{CEAAA940-55D1-8849-BD3A-507DD7BBBD90}"/>
              </a:ext>
            </a:extLst>
          </p:cNvPr>
          <p:cNvSpPr>
            <a:spLocks noGrp="1"/>
          </p:cNvSpPr>
          <p:nvPr>
            <p:ph sz="quarter" idx="4"/>
          </p:nvPr>
        </p:nvSpPr>
        <p:spPr>
          <a:xfrm>
            <a:off x="6172200" y="2505075"/>
            <a:ext cx="5503244" cy="3684588"/>
          </a:xfrm>
          <a:prstGeom prst="rect">
            <a:avLst/>
          </a:prstGeom>
        </p:spPr>
        <p:txBody>
          <a:bodyPr/>
          <a:lstStyle>
            <a:lvl1pPr>
              <a:defRPr baseline="0">
                <a:latin typeface="Myriad Pro" panose="020B0503030403020204" pitchFamily="34" charset="0"/>
              </a:defRPr>
            </a:lvl1pPr>
            <a:lvl2pPr>
              <a:defRPr baseline="0">
                <a:latin typeface="Myriad Pro" panose="020B0503030403020204" pitchFamily="34" charset="0"/>
              </a:defRPr>
            </a:lvl2pPr>
            <a:lvl3pPr>
              <a:defRPr baseline="0">
                <a:latin typeface="Myriad Pro" panose="020B0503030403020204" pitchFamily="34" charset="0"/>
              </a:defRPr>
            </a:lvl3pPr>
            <a:lvl4pPr>
              <a:defRPr baseline="0">
                <a:latin typeface="Myriad Pro" panose="020B0503030403020204" pitchFamily="34" charset="0"/>
              </a:defRPr>
            </a:lvl4pPr>
            <a:lvl5pPr>
              <a:defRPr baseline="0">
                <a:latin typeface="Myriad Pro" panose="020B0503030403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1">
            <a:extLst>
              <a:ext uri="{FF2B5EF4-FFF2-40B4-BE49-F238E27FC236}">
                <a16:creationId xmlns:a16="http://schemas.microsoft.com/office/drawing/2014/main" id="{F7F3BB98-AEA2-FB4F-84FE-B734759DB8E2}"/>
              </a:ext>
            </a:extLst>
          </p:cNvPr>
          <p:cNvSpPr>
            <a:spLocks noGrp="1"/>
          </p:cNvSpPr>
          <p:nvPr>
            <p:ph type="title"/>
          </p:nvPr>
        </p:nvSpPr>
        <p:spPr>
          <a:xfrm>
            <a:off x="501316" y="413253"/>
            <a:ext cx="8796688" cy="1184542"/>
          </a:xfrm>
          <a:prstGeom prst="rect">
            <a:avLst/>
          </a:prstGeom>
        </p:spPr>
        <p:txBody>
          <a:bodyPr/>
          <a:lstStyle>
            <a:lvl1pPr>
              <a:defRPr b="0" i="0" baseline="0">
                <a:solidFill>
                  <a:srgbClr val="14468D"/>
                </a:solidFill>
                <a:latin typeface="Myriad Pro Semibold" panose="020B0503030403020204" pitchFamily="34" charset="0"/>
              </a:defRPr>
            </a:lvl1pPr>
          </a:lstStyle>
          <a:p>
            <a:r>
              <a:rPr lang="en-US"/>
              <a:t>Click to edit Master title style</a:t>
            </a:r>
          </a:p>
        </p:txBody>
      </p:sp>
    </p:spTree>
    <p:extLst>
      <p:ext uri="{BB962C8B-B14F-4D97-AF65-F5344CB8AC3E}">
        <p14:creationId xmlns:p14="http://schemas.microsoft.com/office/powerpoint/2010/main" val="33497132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743374C-0BE7-3E49-AF12-88EB86AD716B}"/>
              </a:ext>
            </a:extLst>
          </p:cNvPr>
          <p:cNvSpPr>
            <a:spLocks noGrp="1"/>
          </p:cNvSpPr>
          <p:nvPr>
            <p:ph type="title"/>
          </p:nvPr>
        </p:nvSpPr>
        <p:spPr>
          <a:xfrm>
            <a:off x="501316" y="413252"/>
            <a:ext cx="8796688" cy="1325563"/>
          </a:xfrm>
          <a:prstGeom prst="rect">
            <a:avLst/>
          </a:prstGeom>
        </p:spPr>
        <p:txBody>
          <a:bodyPr/>
          <a:lstStyle>
            <a:lvl1pPr>
              <a:defRPr b="0" i="0" baseline="0">
                <a:solidFill>
                  <a:srgbClr val="14468D"/>
                </a:solidFill>
                <a:latin typeface="Myriad Pro Semibold" panose="020B0503030403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0FA91893-3BF2-4B4E-A958-02E26C3789CE}"/>
              </a:ext>
            </a:extLst>
          </p:cNvPr>
          <p:cNvSpPr>
            <a:spLocks noGrp="1"/>
          </p:cNvSpPr>
          <p:nvPr>
            <p:ph idx="10"/>
          </p:nvPr>
        </p:nvSpPr>
        <p:spPr>
          <a:xfrm>
            <a:off x="501316" y="1825625"/>
            <a:ext cx="11203004" cy="4351338"/>
          </a:xfrm>
          <a:prstGeom prst="rect">
            <a:avLst/>
          </a:prstGeom>
        </p:spPr>
        <p:txBody>
          <a:bodyPr/>
          <a:lstStyle>
            <a:lvl1pPr>
              <a:defRPr sz="2000" baseline="0">
                <a:latin typeface="Myriad Pro" panose="020B0503030403020204" pitchFamily="34" charset="0"/>
              </a:defRPr>
            </a:lvl1pPr>
            <a:lvl2pPr>
              <a:defRPr baseline="0">
                <a:latin typeface="Myriad Pro" panose="020B0503030403020204" pitchFamily="34" charset="0"/>
              </a:defRPr>
            </a:lvl2pPr>
            <a:lvl3pPr>
              <a:defRPr baseline="0">
                <a:latin typeface="Myriad Pro" panose="020B0503030403020204" pitchFamily="34" charset="0"/>
              </a:defRPr>
            </a:lvl3pPr>
            <a:lvl4pPr>
              <a:defRPr baseline="0">
                <a:latin typeface="Myriad Pro" panose="020B0503030403020204" pitchFamily="34" charset="0"/>
              </a:defRPr>
            </a:lvl4pPr>
            <a:lvl5pPr>
              <a:defRPr baseline="0">
                <a:latin typeface="Myriad Pro" panose="020B0503030403020204" pitchFamily="34" charset="0"/>
              </a:defRPr>
            </a:lvl5pPr>
          </a:lstStyle>
          <a:p>
            <a:pPr lvl="0"/>
            <a:r>
              <a:rPr lang="en-US"/>
              <a:t>Edit Master text styles</a:t>
            </a:r>
          </a:p>
        </p:txBody>
      </p:sp>
    </p:spTree>
    <p:extLst>
      <p:ext uri="{BB962C8B-B14F-4D97-AF65-F5344CB8AC3E}">
        <p14:creationId xmlns:p14="http://schemas.microsoft.com/office/powerpoint/2010/main" val="1711117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08056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1E582-1DE5-E447-7610-FEA8F434190F}"/>
              </a:ext>
            </a:extLst>
          </p:cNvPr>
          <p:cNvSpPr>
            <a:spLocks noGrp="1"/>
          </p:cNvSpPr>
          <p:nvPr>
            <p:ph type="title"/>
          </p:nvPr>
        </p:nvSpPr>
        <p:spPr>
          <a:xfrm>
            <a:off x="838200" y="2002632"/>
            <a:ext cx="10515600" cy="2852737"/>
          </a:xfrm>
          <a:prstGeom prst="rect">
            <a:avLst/>
          </a:prstGeom>
        </p:spPr>
        <p:txBody>
          <a:bodyPr anchor="ctr"/>
          <a:lstStyle>
            <a:lvl1pPr algn="ctr">
              <a:defRPr sz="9600" b="1">
                <a:solidFill>
                  <a:srgbClr val="B12029"/>
                </a:solidFill>
                <a:latin typeface="Myriad Pro" panose="020B0503030403020204"/>
              </a:defRPr>
            </a:lvl1pPr>
          </a:lstStyle>
          <a:p>
            <a:r>
              <a:rPr lang="en-US"/>
              <a:t>Click to edit Master title style</a:t>
            </a:r>
          </a:p>
        </p:txBody>
      </p:sp>
    </p:spTree>
    <p:extLst>
      <p:ext uri="{BB962C8B-B14F-4D97-AF65-F5344CB8AC3E}">
        <p14:creationId xmlns:p14="http://schemas.microsoft.com/office/powerpoint/2010/main" val="32000852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75243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EC1E4E-90E4-A844-8ACE-2B148C669FA1}"/>
              </a:ext>
            </a:extLst>
          </p:cNvPr>
          <p:cNvSpPr>
            <a:spLocks noGrp="1"/>
          </p:cNvSpPr>
          <p:nvPr>
            <p:ph sz="half" idx="1"/>
          </p:nvPr>
        </p:nvSpPr>
        <p:spPr>
          <a:xfrm>
            <a:off x="519764" y="1825625"/>
            <a:ext cx="5500036" cy="4351338"/>
          </a:xfrm>
          <a:prstGeom prst="rect">
            <a:avLst/>
          </a:prstGeom>
        </p:spPr>
        <p:txBody>
          <a:bodyPr/>
          <a:lstStyle>
            <a:lvl1pPr>
              <a:defRPr baseline="0">
                <a:latin typeface="Myriad Pro" panose="020B0503030403020204" pitchFamily="34" charset="0"/>
              </a:defRPr>
            </a:lvl1pPr>
            <a:lvl2pPr>
              <a:defRPr baseline="0">
                <a:latin typeface="Myriad Pro" panose="020B0503030403020204" pitchFamily="34" charset="0"/>
              </a:defRPr>
            </a:lvl2pPr>
            <a:lvl3pPr>
              <a:defRPr baseline="0">
                <a:latin typeface="Myriad Pro" panose="020B0503030403020204" pitchFamily="34" charset="0"/>
              </a:defRPr>
            </a:lvl3pPr>
            <a:lvl4pPr>
              <a:defRPr baseline="0">
                <a:latin typeface="Myriad Pro" panose="020B0503030403020204" pitchFamily="34" charset="0"/>
              </a:defRPr>
            </a:lvl4pPr>
            <a:lvl5pPr>
              <a:defRPr baseline="0">
                <a:latin typeface="Myriad Pro" panose="020B0503030403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CE3A12-275A-C645-9DA6-F06349A0817F}"/>
              </a:ext>
            </a:extLst>
          </p:cNvPr>
          <p:cNvSpPr>
            <a:spLocks noGrp="1"/>
          </p:cNvSpPr>
          <p:nvPr>
            <p:ph sz="half" idx="2"/>
          </p:nvPr>
        </p:nvSpPr>
        <p:spPr>
          <a:xfrm>
            <a:off x="6172199" y="1825625"/>
            <a:ext cx="5512869" cy="4351338"/>
          </a:xfrm>
          <a:prstGeom prst="rect">
            <a:avLst/>
          </a:prstGeom>
        </p:spPr>
        <p:txBody>
          <a:bodyPr/>
          <a:lstStyle>
            <a:lvl1pPr>
              <a:defRPr baseline="0">
                <a:latin typeface="Myriad Pro" panose="020B0503030403020204" pitchFamily="34" charset="0"/>
              </a:defRPr>
            </a:lvl1pPr>
            <a:lvl2pPr>
              <a:defRPr baseline="0">
                <a:latin typeface="Myriad Pro" panose="020B0503030403020204" pitchFamily="34" charset="0"/>
              </a:defRPr>
            </a:lvl2pPr>
            <a:lvl3pPr>
              <a:defRPr baseline="0">
                <a:latin typeface="Myriad Pro" panose="020B0503030403020204" pitchFamily="34" charset="0"/>
              </a:defRPr>
            </a:lvl3pPr>
            <a:lvl4pPr>
              <a:defRPr baseline="0">
                <a:latin typeface="Myriad Pro" panose="020B0503030403020204" pitchFamily="34" charset="0"/>
              </a:defRPr>
            </a:lvl4pPr>
            <a:lvl5pPr>
              <a:defRPr baseline="0">
                <a:latin typeface="Myriad Pro" panose="020B0503030403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9F772DCE-F4D6-F04A-9E66-91D553F868E0}"/>
              </a:ext>
            </a:extLst>
          </p:cNvPr>
          <p:cNvSpPr>
            <a:spLocks noGrp="1"/>
          </p:cNvSpPr>
          <p:nvPr>
            <p:ph type="title"/>
          </p:nvPr>
        </p:nvSpPr>
        <p:spPr>
          <a:xfrm>
            <a:off x="501316" y="413252"/>
            <a:ext cx="8796688" cy="1325563"/>
          </a:xfrm>
          <a:prstGeom prst="rect">
            <a:avLst/>
          </a:prstGeom>
        </p:spPr>
        <p:txBody>
          <a:bodyPr/>
          <a:lstStyle>
            <a:lvl1pPr>
              <a:defRPr b="0" i="0" baseline="0">
                <a:solidFill>
                  <a:srgbClr val="14468D"/>
                </a:solidFill>
                <a:latin typeface="Myriad Pro Semibold" panose="020B0503030403020204" pitchFamily="34" charset="0"/>
              </a:defRPr>
            </a:lvl1pPr>
          </a:lstStyle>
          <a:p>
            <a:r>
              <a:rPr lang="en-US"/>
              <a:t>Click to edit Master title style</a:t>
            </a:r>
          </a:p>
        </p:txBody>
      </p:sp>
    </p:spTree>
    <p:extLst>
      <p:ext uri="{BB962C8B-B14F-4D97-AF65-F5344CB8AC3E}">
        <p14:creationId xmlns:p14="http://schemas.microsoft.com/office/powerpoint/2010/main" val="16311914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BEC2E50-C313-2C4A-92D5-DD1D68186315}"/>
              </a:ext>
            </a:extLst>
          </p:cNvPr>
          <p:cNvSpPr>
            <a:spLocks noGrp="1"/>
          </p:cNvSpPr>
          <p:nvPr>
            <p:ph type="title"/>
          </p:nvPr>
        </p:nvSpPr>
        <p:spPr>
          <a:xfrm>
            <a:off x="501316" y="413252"/>
            <a:ext cx="8796688" cy="1325563"/>
          </a:xfrm>
          <a:prstGeom prst="rect">
            <a:avLst/>
          </a:prstGeom>
        </p:spPr>
        <p:txBody>
          <a:bodyPr/>
          <a:lstStyle>
            <a:lvl1pPr>
              <a:defRPr b="0" i="0" baseline="0">
                <a:solidFill>
                  <a:srgbClr val="14468D"/>
                </a:solidFill>
                <a:latin typeface="Myriad Pro Semibold" panose="020B0503030403020204" pitchFamily="34" charset="0"/>
              </a:defRPr>
            </a:lvl1pPr>
          </a:lstStyle>
          <a:p>
            <a:r>
              <a:rPr lang="en-US"/>
              <a:t>Click to edit Master title style</a:t>
            </a:r>
          </a:p>
        </p:txBody>
      </p:sp>
      <p:sp>
        <p:nvSpPr>
          <p:cNvPr id="8" name="Content Placeholder 2">
            <a:extLst>
              <a:ext uri="{FF2B5EF4-FFF2-40B4-BE49-F238E27FC236}">
                <a16:creationId xmlns:a16="http://schemas.microsoft.com/office/drawing/2014/main" id="{50E691FF-CDC8-E44F-89D4-A0FE84E8199F}"/>
              </a:ext>
            </a:extLst>
          </p:cNvPr>
          <p:cNvSpPr>
            <a:spLocks noGrp="1"/>
          </p:cNvSpPr>
          <p:nvPr>
            <p:ph idx="1"/>
          </p:nvPr>
        </p:nvSpPr>
        <p:spPr>
          <a:xfrm>
            <a:off x="501316" y="1825625"/>
            <a:ext cx="11203004" cy="4351338"/>
          </a:xfrm>
          <a:prstGeom prst="rect">
            <a:avLst/>
          </a:prstGeom>
        </p:spPr>
        <p:txBody>
          <a:bodyPr/>
          <a:lstStyle>
            <a:lvl1pPr>
              <a:defRPr baseline="0">
                <a:latin typeface="Myriad Pro" panose="020B0503030403020204" pitchFamily="34" charset="0"/>
              </a:defRPr>
            </a:lvl1pPr>
            <a:lvl2pPr>
              <a:defRPr baseline="0">
                <a:latin typeface="Myriad Pro" panose="020B0503030403020204" pitchFamily="34" charset="0"/>
              </a:defRPr>
            </a:lvl2pPr>
            <a:lvl3pPr>
              <a:defRPr baseline="0">
                <a:latin typeface="Myriad Pro" panose="020B0503030403020204" pitchFamily="34" charset="0"/>
              </a:defRPr>
            </a:lvl3pPr>
            <a:lvl4pPr>
              <a:defRPr baseline="0">
                <a:latin typeface="Myriad Pro" panose="020B0503030403020204" pitchFamily="34" charset="0"/>
              </a:defRPr>
            </a:lvl4pPr>
            <a:lvl5pPr>
              <a:defRPr baseline="0">
                <a:latin typeface="Myriad Pro" panose="020B0503030403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02226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slideLayout" Target="../slideLayouts/slideLayout8.xml"/><Relationship Id="rId7" Type="http://schemas.openxmlformats.org/officeDocument/2006/relationships/theme" Target="../theme/theme3.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4.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image" Target="../media/image5.jpeg"/><Relationship Id="rId5" Type="http://schemas.openxmlformats.org/officeDocument/2006/relationships/theme" Target="../theme/theme5.xml"/><Relationship Id="rId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AC845C-F676-5849-A630-31C7FE1411EC}"/>
              </a:ext>
            </a:extLst>
          </p:cNvPr>
          <p:cNvPicPr>
            <a:picLocks noChangeAspect="1"/>
          </p:cNvPicPr>
          <p:nvPr userDrawn="1"/>
        </p:nvPicPr>
        <p:blipFill>
          <a:blip r:embed="rId5"/>
          <a:stretch>
            <a:fillRect/>
          </a:stretch>
        </p:blipFill>
        <p:spPr>
          <a:xfrm>
            <a:off x="6350" y="0"/>
            <a:ext cx="12179300" cy="6858000"/>
          </a:xfrm>
          <a:prstGeom prst="rect">
            <a:avLst/>
          </a:prstGeom>
        </p:spPr>
      </p:pic>
      <p:sp>
        <p:nvSpPr>
          <p:cNvPr id="2" name="Rectangle 1">
            <a:extLst>
              <a:ext uri="{FF2B5EF4-FFF2-40B4-BE49-F238E27FC236}">
                <a16:creationId xmlns:a16="http://schemas.microsoft.com/office/drawing/2014/main" id="{D898134E-E53C-3605-358F-E175D55B1C6F}"/>
              </a:ext>
            </a:extLst>
          </p:cNvPr>
          <p:cNvSpPr/>
          <p:nvPr userDrawn="1"/>
        </p:nvSpPr>
        <p:spPr>
          <a:xfrm>
            <a:off x="10166465" y="4596938"/>
            <a:ext cx="1762299" cy="17207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1954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1B2530-DFEA-CD49-9390-0EFBD1F23D1E}"/>
              </a:ext>
            </a:extLst>
          </p:cNvPr>
          <p:cNvPicPr>
            <a:picLocks noChangeAspect="1"/>
          </p:cNvPicPr>
          <p:nvPr userDrawn="1"/>
        </p:nvPicPr>
        <p:blipFill>
          <a:blip r:embed="rId4"/>
          <a:stretch>
            <a:fillRect/>
          </a:stretch>
        </p:blipFill>
        <p:spPr>
          <a:xfrm>
            <a:off x="6350" y="0"/>
            <a:ext cx="12179300" cy="6858000"/>
          </a:xfrm>
          <a:prstGeom prst="rect">
            <a:avLst/>
          </a:prstGeom>
        </p:spPr>
      </p:pic>
    </p:spTree>
    <p:extLst>
      <p:ext uri="{BB962C8B-B14F-4D97-AF65-F5344CB8AC3E}">
        <p14:creationId xmlns:p14="http://schemas.microsoft.com/office/powerpoint/2010/main" val="773606883"/>
      </p:ext>
    </p:extLst>
  </p:cSld>
  <p:clrMap bg1="lt1" tx1="dk1" bg2="lt2" tx2="dk2" accent1="accent1" accent2="accent2" accent3="accent3" accent4="accent4" accent5="accent5" accent6="accent6" hlink="hlink" folHlink="folHlink"/>
  <p:sldLayoutIdLst>
    <p:sldLayoutId id="2147483652" r:id="rId1"/>
    <p:sldLayoutId id="214748365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B7E630-C48D-384E-88EE-0ECB38024A4D}"/>
              </a:ext>
            </a:extLst>
          </p:cNvPr>
          <p:cNvPicPr>
            <a:picLocks noChangeAspect="1"/>
          </p:cNvPicPr>
          <p:nvPr userDrawn="1"/>
        </p:nvPicPr>
        <p:blipFill>
          <a:blip r:embed="rId8"/>
          <a:stretch>
            <a:fillRect/>
          </a:stretch>
        </p:blipFill>
        <p:spPr>
          <a:xfrm>
            <a:off x="6350" y="0"/>
            <a:ext cx="12179300" cy="6858000"/>
          </a:xfrm>
          <a:prstGeom prst="rect">
            <a:avLst/>
          </a:prstGeom>
        </p:spPr>
      </p:pic>
    </p:spTree>
    <p:extLst>
      <p:ext uri="{BB962C8B-B14F-4D97-AF65-F5344CB8AC3E}">
        <p14:creationId xmlns:p14="http://schemas.microsoft.com/office/powerpoint/2010/main" val="356174847"/>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CD191B0-3683-7944-99E1-F3E010291684}"/>
              </a:ext>
            </a:extLst>
          </p:cNvPr>
          <p:cNvPicPr>
            <a:picLocks noChangeAspect="1"/>
          </p:cNvPicPr>
          <p:nvPr userDrawn="1"/>
        </p:nvPicPr>
        <p:blipFill>
          <a:blip r:embed="rId9"/>
          <a:stretch>
            <a:fillRect/>
          </a:stretch>
        </p:blipFill>
        <p:spPr>
          <a:xfrm>
            <a:off x="6350" y="0"/>
            <a:ext cx="12179300" cy="6858000"/>
          </a:xfrm>
          <a:prstGeom prst="rect">
            <a:avLst/>
          </a:prstGeom>
        </p:spPr>
      </p:pic>
      <p:sp>
        <p:nvSpPr>
          <p:cNvPr id="2" name="Rectangle 1">
            <a:extLst>
              <a:ext uri="{FF2B5EF4-FFF2-40B4-BE49-F238E27FC236}">
                <a16:creationId xmlns:a16="http://schemas.microsoft.com/office/drawing/2014/main" id="{243EDBC9-093F-754D-7B4D-6F66019FDD63}"/>
              </a:ext>
            </a:extLst>
          </p:cNvPr>
          <p:cNvSpPr/>
          <p:nvPr userDrawn="1"/>
        </p:nvSpPr>
        <p:spPr>
          <a:xfrm>
            <a:off x="10873047" y="5320145"/>
            <a:ext cx="1055717" cy="9975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885089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E57279-A62D-7946-9013-BC0A7F6C9D8D}"/>
              </a:ext>
            </a:extLst>
          </p:cNvPr>
          <p:cNvPicPr>
            <a:picLocks noChangeAspect="1"/>
          </p:cNvPicPr>
          <p:nvPr userDrawn="1"/>
        </p:nvPicPr>
        <p:blipFill>
          <a:blip r:embed="rId6"/>
          <a:stretch>
            <a:fillRect/>
          </a:stretch>
        </p:blipFill>
        <p:spPr>
          <a:xfrm>
            <a:off x="6350" y="0"/>
            <a:ext cx="12179300" cy="6858000"/>
          </a:xfrm>
          <a:prstGeom prst="rect">
            <a:avLst/>
          </a:prstGeom>
        </p:spPr>
      </p:pic>
    </p:spTree>
    <p:extLst>
      <p:ext uri="{BB962C8B-B14F-4D97-AF65-F5344CB8AC3E}">
        <p14:creationId xmlns:p14="http://schemas.microsoft.com/office/powerpoint/2010/main" val="221709070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video" Target="https://www.youtube.com/embed/OMUnMAzEUew?feature=oembed" TargetMode="Externa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11.xml"/><Relationship Id="rId5" Type="http://schemas.openxmlformats.org/officeDocument/2006/relationships/image" Target="../media/image19.pn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58EF218-5B38-5520-7C10-9C272B607645}"/>
              </a:ext>
              <a:ext uri="{C183D7F6-B498-43B3-948B-1728B52AA6E4}">
                <adec:decorative xmlns:adec="http://schemas.microsoft.com/office/drawing/2017/decorative" val="1"/>
              </a:ext>
            </a:extLst>
          </p:cNvPr>
          <p:cNvSpPr/>
          <p:nvPr/>
        </p:nvSpPr>
        <p:spPr>
          <a:xfrm>
            <a:off x="9979917" y="4618299"/>
            <a:ext cx="1863524" cy="15973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ED741144-28CA-14C9-08E8-CD4F49656A41}"/>
              </a:ext>
            </a:extLst>
          </p:cNvPr>
          <p:cNvSpPr>
            <a:spLocks noGrp="1"/>
          </p:cNvSpPr>
          <p:nvPr>
            <p:ph type="title" idx="4294967295"/>
          </p:nvPr>
        </p:nvSpPr>
        <p:spPr>
          <a:xfrm>
            <a:off x="6095999" y="544183"/>
            <a:ext cx="5567363" cy="26927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srgbClr val="14468D"/>
                </a:solidFill>
                <a:effectLst/>
                <a:uLnTx/>
                <a:uFillTx/>
                <a:latin typeface="+mn-lt"/>
                <a:ea typeface="+mn-ea"/>
                <a:cs typeface="+mn-cs"/>
              </a:rPr>
              <a:t>Reframe Aging: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srgbClr val="14468D"/>
                </a:solidFill>
                <a:effectLst/>
                <a:uLnTx/>
                <a:uFillTx/>
                <a:latin typeface="+mn-lt"/>
                <a:ea typeface="+mn-ea"/>
                <a:cs typeface="+mn-cs"/>
              </a:rPr>
              <a:t>A Generation’s Work</a:t>
            </a:r>
          </a:p>
        </p:txBody>
      </p:sp>
      <p:sp>
        <p:nvSpPr>
          <p:cNvPr id="3" name="Text Placeholder 2">
            <a:extLst>
              <a:ext uri="{FF2B5EF4-FFF2-40B4-BE49-F238E27FC236}">
                <a16:creationId xmlns:a16="http://schemas.microsoft.com/office/drawing/2014/main" id="{5FC4208F-BCD4-BD4E-0509-96739836F1AC}"/>
              </a:ext>
            </a:extLst>
          </p:cNvPr>
          <p:cNvSpPr>
            <a:spLocks noGrp="1"/>
          </p:cNvSpPr>
          <p:nvPr>
            <p:ph type="body" sz="quarter" idx="14"/>
          </p:nvPr>
        </p:nvSpPr>
        <p:spPr>
          <a:xfrm>
            <a:off x="6095999" y="3621717"/>
            <a:ext cx="5567363" cy="2692100"/>
          </a:xfrm>
        </p:spPr>
        <p:txBody>
          <a:bodyPr lIns="91440" tIns="45720" rIns="91440" bIns="45720" anchor="t"/>
          <a:lstStyle/>
          <a:p>
            <a:pPr>
              <a:spcBef>
                <a:spcPts val="0"/>
              </a:spcBef>
            </a:pPr>
            <a:r>
              <a:rPr lang="en-US" sz="2000" dirty="0">
                <a:cs typeface="Calibri"/>
              </a:rPr>
              <a:t>Trish D’Antonio</a:t>
            </a:r>
          </a:p>
          <a:p>
            <a:pPr>
              <a:spcBef>
                <a:spcPts val="0"/>
              </a:spcBef>
            </a:pPr>
            <a:r>
              <a:rPr lang="en-US" sz="2000" dirty="0">
                <a:cs typeface="Calibri"/>
              </a:rPr>
              <a:t>VP, Policy &amp; Professional Affairs</a:t>
            </a:r>
          </a:p>
          <a:p>
            <a:pPr>
              <a:spcBef>
                <a:spcPts val="0"/>
              </a:spcBef>
              <a:spcAft>
                <a:spcPts val="600"/>
              </a:spcAft>
            </a:pPr>
            <a:r>
              <a:rPr lang="en-US" sz="2000" dirty="0">
                <a:cs typeface="Calibri"/>
              </a:rPr>
              <a:t>Gerontological Society of America</a:t>
            </a:r>
          </a:p>
          <a:p>
            <a:pPr>
              <a:spcBef>
                <a:spcPts val="0"/>
              </a:spcBef>
            </a:pPr>
            <a:r>
              <a:rPr lang="en-US" sz="2000" dirty="0">
                <a:cs typeface="Calibri"/>
              </a:rPr>
              <a:t>Executive Director</a:t>
            </a:r>
          </a:p>
          <a:p>
            <a:pPr>
              <a:spcBef>
                <a:spcPts val="0"/>
              </a:spcBef>
              <a:spcAft>
                <a:spcPts val="600"/>
              </a:spcAft>
            </a:pPr>
            <a:r>
              <a:rPr lang="en-US" sz="2000" dirty="0"/>
              <a:t>National Center to Reframe Aging</a:t>
            </a:r>
          </a:p>
          <a:p>
            <a:pPr>
              <a:spcBef>
                <a:spcPts val="0"/>
              </a:spcBef>
            </a:pPr>
            <a:endParaRPr lang="en-US" sz="2000" dirty="0">
              <a:cs typeface="Calibri"/>
            </a:endParaRPr>
          </a:p>
          <a:p>
            <a:pPr>
              <a:spcBef>
                <a:spcPts val="0"/>
              </a:spcBef>
            </a:pPr>
            <a:r>
              <a:rPr lang="en-US" sz="2000" dirty="0">
                <a:cs typeface="Calibri"/>
              </a:rPr>
              <a:t>June 3, 2024</a:t>
            </a:r>
            <a:endParaRPr lang="en-US" sz="2400" dirty="0"/>
          </a:p>
          <a:p>
            <a:endParaRPr lang="en-US" sz="2400" dirty="0">
              <a:cs typeface="Calibri"/>
            </a:endParaRPr>
          </a:p>
        </p:txBody>
      </p:sp>
    </p:spTree>
    <p:extLst>
      <p:ext uri="{BB962C8B-B14F-4D97-AF65-F5344CB8AC3E}">
        <p14:creationId xmlns:p14="http://schemas.microsoft.com/office/powerpoint/2010/main" val="3364913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4292C-2450-9C38-21F4-2F3BEBB3E1D4}"/>
              </a:ext>
            </a:extLst>
          </p:cNvPr>
          <p:cNvSpPr>
            <a:spLocks noGrp="1"/>
          </p:cNvSpPr>
          <p:nvPr>
            <p:ph type="title"/>
          </p:nvPr>
        </p:nvSpPr>
        <p:spPr/>
        <p:txBody>
          <a:bodyPr/>
          <a:lstStyle/>
          <a:p>
            <a:r>
              <a:rPr lang="en-US" dirty="0">
                <a:solidFill>
                  <a:schemeClr val="tx1"/>
                </a:solidFill>
              </a:rPr>
              <a:t>Ageism Defined</a:t>
            </a:r>
          </a:p>
        </p:txBody>
      </p:sp>
      <p:graphicFrame>
        <p:nvGraphicFramePr>
          <p:cNvPr id="4" name="Content Placeholder 7">
            <a:extLst>
              <a:ext uri="{FF2B5EF4-FFF2-40B4-BE49-F238E27FC236}">
                <a16:creationId xmlns:a16="http://schemas.microsoft.com/office/drawing/2014/main" id="{5DE82382-C323-1445-27B3-AC8F1AC68A45}"/>
              </a:ext>
            </a:extLst>
          </p:cNvPr>
          <p:cNvGraphicFramePr>
            <a:graphicFrameLocks noGrp="1"/>
          </p:cNvGraphicFramePr>
          <p:nvPr>
            <p:ph idx="1"/>
          </p:nvPr>
        </p:nvGraphicFramePr>
        <p:xfrm>
          <a:off x="838200" y="1446664"/>
          <a:ext cx="10515600" cy="4730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Picture 14" descr="A close-up of a logo&#10;&#10;Description automatically generated">
            <a:extLst>
              <a:ext uri="{FF2B5EF4-FFF2-40B4-BE49-F238E27FC236}">
                <a16:creationId xmlns:a16="http://schemas.microsoft.com/office/drawing/2014/main" id="{FBEF4D99-076B-E91B-247E-27DB8766880F}"/>
              </a:ext>
            </a:extLst>
          </p:cNvPr>
          <p:cNvPicPr>
            <a:picLocks noChangeAspect="1"/>
          </p:cNvPicPr>
          <p:nvPr/>
        </p:nvPicPr>
        <p:blipFill>
          <a:blip r:embed="rId8"/>
          <a:stretch>
            <a:fillRect/>
          </a:stretch>
        </p:blipFill>
        <p:spPr>
          <a:xfrm>
            <a:off x="9724031" y="321587"/>
            <a:ext cx="2058537" cy="1256140"/>
          </a:xfrm>
          <a:prstGeom prst="rect">
            <a:avLst/>
          </a:prstGeom>
        </p:spPr>
      </p:pic>
    </p:spTree>
    <p:extLst>
      <p:ext uri="{BB962C8B-B14F-4D97-AF65-F5344CB8AC3E}">
        <p14:creationId xmlns:p14="http://schemas.microsoft.com/office/powerpoint/2010/main" val="4099183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89FDA-A265-9C90-3009-51187E767767}"/>
              </a:ext>
            </a:extLst>
          </p:cNvPr>
          <p:cNvSpPr>
            <a:spLocks noGrp="1"/>
          </p:cNvSpPr>
          <p:nvPr>
            <p:ph type="title"/>
          </p:nvPr>
        </p:nvSpPr>
        <p:spPr>
          <a:xfrm>
            <a:off x="243499" y="228826"/>
            <a:ext cx="5478578" cy="1001738"/>
          </a:xfrm>
        </p:spPr>
        <p:txBody>
          <a:bodyPr anchor="ctr"/>
          <a:lstStyle/>
          <a:p>
            <a:pPr algn="ctr"/>
            <a:r>
              <a:rPr lang="en-US" dirty="0">
                <a:solidFill>
                  <a:schemeClr val="tx1"/>
                </a:solidFill>
                <a:latin typeface="Myriad Pro" panose="020B0503030403020204" pitchFamily="34" charset="0"/>
              </a:rPr>
              <a:t>Everyday Messages</a:t>
            </a:r>
          </a:p>
        </p:txBody>
      </p:sp>
      <p:pic>
        <p:nvPicPr>
          <p:cNvPr id="4" name="Picture 33" descr="Image of a graphic that reads &quot;OK Boomer, &quot;what time is that on Netflix?&quot; and other daily struggles&quot; with a cartoon person with their hand on their head.">
            <a:extLst>
              <a:ext uri="{FF2B5EF4-FFF2-40B4-BE49-F238E27FC236}">
                <a16:creationId xmlns:a16="http://schemas.microsoft.com/office/drawing/2014/main" id="{59044BC4-DA11-1F8E-F40D-86D6E7451D2D}"/>
              </a:ext>
            </a:extLst>
          </p:cNvPr>
          <p:cNvPicPr>
            <a:picLocks noChangeAspect="1"/>
          </p:cNvPicPr>
          <p:nvPr/>
        </p:nvPicPr>
        <p:blipFill>
          <a:blip r:embed="rId3"/>
          <a:stretch>
            <a:fillRect/>
          </a:stretch>
        </p:blipFill>
        <p:spPr>
          <a:xfrm>
            <a:off x="243499" y="1506487"/>
            <a:ext cx="3473528" cy="4755496"/>
          </a:xfrm>
          <a:prstGeom prst="rect">
            <a:avLst/>
          </a:prstGeom>
        </p:spPr>
      </p:pic>
      <p:pic>
        <p:nvPicPr>
          <p:cNvPr id="5" name="Picture 36" descr="Birthday card exemplifying ageism and ableism">
            <a:extLst>
              <a:ext uri="{FF2B5EF4-FFF2-40B4-BE49-F238E27FC236}">
                <a16:creationId xmlns:a16="http://schemas.microsoft.com/office/drawing/2014/main" id="{AC161563-D28C-4E14-EAEA-6DD531CE6CF2}"/>
              </a:ext>
            </a:extLst>
          </p:cNvPr>
          <p:cNvPicPr>
            <a:picLocks noChangeAspect="1"/>
          </p:cNvPicPr>
          <p:nvPr/>
        </p:nvPicPr>
        <p:blipFill rotWithShape="1">
          <a:blip r:embed="rId4"/>
          <a:srcRect r="-355" b="2582"/>
          <a:stretch/>
        </p:blipFill>
        <p:spPr>
          <a:xfrm>
            <a:off x="4491466" y="1398201"/>
            <a:ext cx="3318479" cy="4863782"/>
          </a:xfrm>
          <a:prstGeom prst="rect">
            <a:avLst/>
          </a:prstGeom>
        </p:spPr>
      </p:pic>
      <p:pic>
        <p:nvPicPr>
          <p:cNvPr id="6" name="Picture 2" descr="New Yorker Magazine: Behind a Locked Door by Margaret Talbot">
            <a:extLst>
              <a:ext uri="{FF2B5EF4-FFF2-40B4-BE49-F238E27FC236}">
                <a16:creationId xmlns:a16="http://schemas.microsoft.com/office/drawing/2014/main" id="{DCB73C6B-2DF4-5B97-DB3A-E1B949291C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84385" y="1783161"/>
            <a:ext cx="3160925" cy="4313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8270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5CB391-BF01-D346-A1B1-C95634EE3E16}"/>
              </a:ext>
            </a:extLst>
          </p:cNvPr>
          <p:cNvPicPr>
            <a:picLocks noChangeAspect="1"/>
          </p:cNvPicPr>
          <p:nvPr/>
        </p:nvPicPr>
        <p:blipFill>
          <a:blip r:embed="rId3"/>
          <a:stretch>
            <a:fillRect/>
          </a:stretch>
        </p:blipFill>
        <p:spPr>
          <a:xfrm>
            <a:off x="596" y="335"/>
            <a:ext cx="12190809" cy="6857330"/>
          </a:xfrm>
          <a:prstGeom prst="rect">
            <a:avLst/>
          </a:prstGeom>
        </p:spPr>
      </p:pic>
    </p:spTree>
    <p:extLst>
      <p:ext uri="{BB962C8B-B14F-4D97-AF65-F5344CB8AC3E}">
        <p14:creationId xmlns:p14="http://schemas.microsoft.com/office/powerpoint/2010/main" val="300198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D82F8DA8-8A7E-B821-C1B9-28ABCB802FB4}"/>
              </a:ext>
            </a:extLst>
          </p:cNvPr>
          <p:cNvSpPr>
            <a:spLocks noGrp="1"/>
          </p:cNvSpPr>
          <p:nvPr>
            <p:ph sz="half" idx="1"/>
          </p:nvPr>
        </p:nvSpPr>
        <p:spPr>
          <a:xfrm>
            <a:off x="519764" y="1377387"/>
            <a:ext cx="4995424" cy="4799576"/>
          </a:xfrm>
          <a:prstGeom prst="roundRect">
            <a:avLst/>
          </a:prstGeom>
          <a:noFill/>
          <a:ln>
            <a:solidFill>
              <a:srgbClr val="0039A6"/>
            </a:solid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4000" b="1" kern="1200">
                <a:solidFill>
                  <a:srgbClr val="0039A6"/>
                </a:solidFill>
                <a:latin typeface="Myriad Pro" panose="020B0503030403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3500" kern="1200">
                <a:solidFill>
                  <a:srgbClr val="0039A6"/>
                </a:solidFill>
                <a:latin typeface="Myriad Pro" panose="020B0503030403020204" pitchFamily="34" charset="0"/>
                <a:ea typeface="+mn-ea"/>
                <a:cs typeface="+mn-cs"/>
              </a:defRPr>
            </a:lvl2pPr>
            <a:lvl3pPr marL="400050" indent="-377825" algn="l" defTabSz="914400" rtl="0" eaLnBrk="1" latinLnBrk="0" hangingPunct="1">
              <a:lnSpc>
                <a:spcPct val="90000"/>
              </a:lnSpc>
              <a:spcBef>
                <a:spcPts val="500"/>
              </a:spcBef>
              <a:buFont typeface="Arial" panose="020B0604020202020204" pitchFamily="34" charset="0"/>
              <a:buChar char="•"/>
              <a:tabLst/>
              <a:defRPr sz="3500" kern="1200" baseline="0">
                <a:solidFill>
                  <a:srgbClr val="0039A6"/>
                </a:solidFill>
                <a:latin typeface="Myriad Pro" panose="020B0503030403020204" pitchFamily="34" charset="0"/>
                <a:ea typeface="+mn-ea"/>
                <a:cs typeface="+mn-cs"/>
              </a:defRPr>
            </a:lvl3pPr>
            <a:lvl4pPr marL="801688" indent="-401638" algn="l" defTabSz="914400" rtl="0" eaLnBrk="1" latinLnBrk="0" hangingPunct="1">
              <a:lnSpc>
                <a:spcPct val="90000"/>
              </a:lnSpc>
              <a:spcBef>
                <a:spcPts val="500"/>
              </a:spcBef>
              <a:buFont typeface="Arial" panose="020B0604020202020204" pitchFamily="34" charset="0"/>
              <a:buChar char="•"/>
              <a:tabLst/>
              <a:defRPr sz="3200" kern="1200">
                <a:solidFill>
                  <a:srgbClr val="0039A6"/>
                </a:solidFill>
                <a:latin typeface="Myriad Pro" panose="020B0503030403020204" pitchFamily="34"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2500" i="1" kern="1200">
                <a:solidFill>
                  <a:schemeClr val="bg2">
                    <a:lumMod val="50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600" b="0">
                <a:solidFill>
                  <a:schemeClr val="tx1"/>
                </a:solidFill>
                <a:latin typeface="Myriad Pro"/>
              </a:rPr>
              <a:t>Implicit bias refers to the attitudes or stereotypes that affect our understanding, actions, and decisions in an unconscious manner.</a:t>
            </a:r>
          </a:p>
        </p:txBody>
      </p:sp>
      <p:sp>
        <p:nvSpPr>
          <p:cNvPr id="7" name="Content Placeholder 3">
            <a:extLst>
              <a:ext uri="{FF2B5EF4-FFF2-40B4-BE49-F238E27FC236}">
                <a16:creationId xmlns:a16="http://schemas.microsoft.com/office/drawing/2014/main" id="{08FBC317-337E-D84F-5959-329CAF227DA0}"/>
              </a:ext>
            </a:extLst>
          </p:cNvPr>
          <p:cNvSpPr>
            <a:spLocks noGrp="1"/>
          </p:cNvSpPr>
          <p:nvPr>
            <p:ph sz="half" idx="2"/>
          </p:nvPr>
        </p:nvSpPr>
        <p:spPr>
          <a:xfrm>
            <a:off x="6676814" y="1372024"/>
            <a:ext cx="4995424" cy="4799575"/>
          </a:xfrm>
          <a:prstGeom prst="roundRect">
            <a:avLst/>
          </a:prstGeom>
          <a:solidFill>
            <a:srgbClr val="CFD7E7"/>
          </a:solidFill>
          <a:ln>
            <a:solidFill>
              <a:srgbClr val="0039A6"/>
            </a:solidFill>
          </a:ln>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4000" b="1" kern="1200">
                <a:solidFill>
                  <a:srgbClr val="0039A6"/>
                </a:solidFill>
                <a:latin typeface="Myriad Pro" panose="020B0503030403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3500" kern="1200">
                <a:solidFill>
                  <a:srgbClr val="0039A6"/>
                </a:solidFill>
                <a:latin typeface="Myriad Pro" panose="020B0503030403020204" pitchFamily="34" charset="0"/>
                <a:ea typeface="+mn-ea"/>
                <a:cs typeface="+mn-cs"/>
              </a:defRPr>
            </a:lvl2pPr>
            <a:lvl3pPr marL="400050" indent="-377825" algn="l" defTabSz="914400" rtl="0" eaLnBrk="1" latinLnBrk="0" hangingPunct="1">
              <a:lnSpc>
                <a:spcPct val="90000"/>
              </a:lnSpc>
              <a:spcBef>
                <a:spcPts val="500"/>
              </a:spcBef>
              <a:buFont typeface="Arial" panose="020B0604020202020204" pitchFamily="34" charset="0"/>
              <a:buChar char="•"/>
              <a:tabLst/>
              <a:defRPr sz="3500" kern="1200" baseline="0">
                <a:solidFill>
                  <a:srgbClr val="0039A6"/>
                </a:solidFill>
                <a:latin typeface="Myriad Pro" panose="020B0503030403020204" pitchFamily="34" charset="0"/>
                <a:ea typeface="+mn-ea"/>
                <a:cs typeface="+mn-cs"/>
              </a:defRPr>
            </a:lvl3pPr>
            <a:lvl4pPr marL="801688" indent="-401638" algn="l" defTabSz="914400" rtl="0" eaLnBrk="1" latinLnBrk="0" hangingPunct="1">
              <a:lnSpc>
                <a:spcPct val="90000"/>
              </a:lnSpc>
              <a:spcBef>
                <a:spcPts val="500"/>
              </a:spcBef>
              <a:buFont typeface="Arial" panose="020B0604020202020204" pitchFamily="34" charset="0"/>
              <a:buChar char="•"/>
              <a:tabLst/>
              <a:defRPr sz="3200" kern="1200">
                <a:solidFill>
                  <a:srgbClr val="0039A6"/>
                </a:solidFill>
                <a:latin typeface="Myriad Pro" panose="020B0503030403020204" pitchFamily="34"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2500" i="1" kern="1200">
                <a:solidFill>
                  <a:schemeClr val="bg2">
                    <a:lumMod val="50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800">
                <a:solidFill>
                  <a:schemeClr val="tx1"/>
                </a:solidFill>
                <a:latin typeface="Myriad Pro"/>
              </a:rPr>
              <a:t>Simply being aware of our implicit bias reduces ageism.</a:t>
            </a:r>
            <a:endParaRPr lang="en-US" sz="4800">
              <a:solidFill>
                <a:schemeClr val="tx1"/>
              </a:solidFill>
            </a:endParaRPr>
          </a:p>
        </p:txBody>
      </p:sp>
      <p:sp>
        <p:nvSpPr>
          <p:cNvPr id="2" name="Title 1">
            <a:extLst>
              <a:ext uri="{FF2B5EF4-FFF2-40B4-BE49-F238E27FC236}">
                <a16:creationId xmlns:a16="http://schemas.microsoft.com/office/drawing/2014/main" id="{13587029-EE0A-33B5-29A1-AB4C5B5CB109}"/>
              </a:ext>
            </a:extLst>
          </p:cNvPr>
          <p:cNvSpPr>
            <a:spLocks noGrp="1"/>
          </p:cNvSpPr>
          <p:nvPr>
            <p:ph type="title"/>
          </p:nvPr>
        </p:nvSpPr>
        <p:spPr/>
        <p:txBody>
          <a:bodyPr/>
          <a:lstStyle/>
          <a:p>
            <a:r>
              <a:rPr lang="en-US" dirty="0">
                <a:solidFill>
                  <a:schemeClr val="tx1"/>
                </a:solidFill>
              </a:rPr>
              <a:t>Implicit Bias Defined</a:t>
            </a:r>
          </a:p>
        </p:txBody>
      </p:sp>
      <p:sp>
        <p:nvSpPr>
          <p:cNvPr id="8" name="TextBox 1">
            <a:extLst>
              <a:ext uri="{FF2B5EF4-FFF2-40B4-BE49-F238E27FC236}">
                <a16:creationId xmlns:a16="http://schemas.microsoft.com/office/drawing/2014/main" id="{339159F1-92B0-AF2D-B0CF-00B5D915A8B8}"/>
              </a:ext>
            </a:extLst>
          </p:cNvPr>
          <p:cNvSpPr txBox="1"/>
          <p:nvPr/>
        </p:nvSpPr>
        <p:spPr>
          <a:xfrm>
            <a:off x="977329" y="5881143"/>
            <a:ext cx="4080293"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latin typeface="Myriad Pro"/>
                <a:ea typeface="+mn-ea"/>
                <a:cs typeface="+mn-cs"/>
              </a:rPr>
              <a:t>The Kirwan Institute for the Study of Race and Ethnicity​</a:t>
            </a:r>
            <a:endParaRPr kumimoji="0" lang="en-US" sz="1000" b="0" i="0" u="none" strike="noStrike" kern="1200" cap="none" spc="0" normalizeH="0" baseline="0" noProof="0">
              <a:ln>
                <a:noFill/>
              </a:ln>
              <a:effectLst/>
              <a:uLnTx/>
              <a:uFillTx/>
              <a:latin typeface="Calibri" panose="020F0502020204030204"/>
              <a:ea typeface="+mn-ea"/>
              <a:cs typeface="Calibri"/>
            </a:endParaRPr>
          </a:p>
        </p:txBody>
      </p:sp>
      <p:sp>
        <p:nvSpPr>
          <p:cNvPr id="10" name="Arrow: Chevron 9">
            <a:extLst>
              <a:ext uri="{FF2B5EF4-FFF2-40B4-BE49-F238E27FC236}">
                <a16:creationId xmlns:a16="http://schemas.microsoft.com/office/drawing/2014/main" id="{B1258DC0-CB0F-6E4C-D487-A50BC5BAA568}"/>
              </a:ext>
              <a:ext uri="{C183D7F6-B498-43B3-948B-1728B52AA6E4}">
                <adec:decorative xmlns:adec="http://schemas.microsoft.com/office/drawing/2017/decorative" val="1"/>
              </a:ext>
            </a:extLst>
          </p:cNvPr>
          <p:cNvSpPr/>
          <p:nvPr/>
        </p:nvSpPr>
        <p:spPr>
          <a:xfrm>
            <a:off x="5515188" y="1738815"/>
            <a:ext cx="975449" cy="4142328"/>
          </a:xfrm>
          <a:prstGeom prst="chevron">
            <a:avLst>
              <a:gd name="adj" fmla="val 65058"/>
            </a:avLst>
          </a:prstGeom>
          <a:solidFill>
            <a:srgbClr val="0039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898A4659-017F-DE0A-C77A-16C1F2EA1F7A}"/>
              </a:ext>
            </a:extLst>
          </p:cNvPr>
          <p:cNvSpPr txBox="1"/>
          <p:nvPr/>
        </p:nvSpPr>
        <p:spPr>
          <a:xfrm>
            <a:off x="6676812" y="5357922"/>
            <a:ext cx="4995424" cy="646331"/>
          </a:xfrm>
          <a:prstGeom prst="rect">
            <a:avLst/>
          </a:prstGeom>
          <a:noFill/>
        </p:spPr>
        <p:txBody>
          <a:bodyPr wrap="square">
            <a:spAutoFit/>
          </a:bodyPr>
          <a:lstStyle/>
          <a:p>
            <a:pPr algn="ctr"/>
            <a:r>
              <a:rPr lang="en-US" sz="1200"/>
              <a:t>Busso DS, Volmert A, Kendall-Taylor N. "Reframing aging: Effect of a short-term framing intervention on implicit measures of age bias." The Journals of Gerontology: Series B 74.4 (2019): 559-564.</a:t>
            </a:r>
          </a:p>
        </p:txBody>
      </p:sp>
    </p:spTree>
    <p:extLst>
      <p:ext uri="{BB962C8B-B14F-4D97-AF65-F5344CB8AC3E}">
        <p14:creationId xmlns:p14="http://schemas.microsoft.com/office/powerpoint/2010/main" val="2112138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658" y="407492"/>
            <a:ext cx="10057418" cy="1450616"/>
          </a:xfrm>
        </p:spPr>
        <p:txBody>
          <a:bodyPr>
            <a:normAutofit/>
          </a:bodyPr>
          <a:lstStyle/>
          <a:p>
            <a:r>
              <a:rPr lang="en-US" dirty="0">
                <a:solidFill>
                  <a:schemeClr val="tx1"/>
                </a:solidFill>
              </a:rPr>
              <a:t>Research Identified the Challenge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939398943"/>
              </p:ext>
            </p:extLst>
          </p:nvPr>
        </p:nvGraphicFramePr>
        <p:xfrm>
          <a:off x="526007" y="1593870"/>
          <a:ext cx="10714579" cy="4461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00647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E4B3F-4125-9C4B-1003-ABF5C0B46076}"/>
              </a:ext>
            </a:extLst>
          </p:cNvPr>
          <p:cNvSpPr>
            <a:spLocks noGrp="1"/>
          </p:cNvSpPr>
          <p:nvPr>
            <p:ph type="title"/>
          </p:nvPr>
        </p:nvSpPr>
        <p:spPr>
          <a:xfrm rot="5400000">
            <a:off x="7354433" y="1591763"/>
            <a:ext cx="6396407" cy="3244583"/>
          </a:xfrm>
          <a:prstGeom prst="flowChartOffpageConnector">
            <a:avLst/>
          </a:prstGeom>
          <a:solidFill>
            <a:srgbClr val="2ABBAB">
              <a:alpha val="20000"/>
            </a:srgbClr>
          </a:solidFill>
        </p:spPr>
        <p:txBody>
          <a:bodyPr vert="vert270" tIns="457200" rIns="91440" anchor="ctr"/>
          <a:lstStyle/>
          <a:p>
            <a:pPr algn="r"/>
            <a:r>
              <a:rPr lang="en-US" dirty="0"/>
              <a:t>Why we need to reframe aging</a:t>
            </a:r>
          </a:p>
        </p:txBody>
      </p:sp>
      <p:grpSp>
        <p:nvGrpSpPr>
          <p:cNvPr id="31" name="Group 30">
            <a:extLst>
              <a:ext uri="{FF2B5EF4-FFF2-40B4-BE49-F238E27FC236}">
                <a16:creationId xmlns:a16="http://schemas.microsoft.com/office/drawing/2014/main" id="{A10C934E-CB53-2269-AAFE-AFC4E45D0CF8}"/>
              </a:ext>
              <a:ext uri="{C183D7F6-B498-43B3-948B-1728B52AA6E4}">
                <adec:decorative xmlns:adec="http://schemas.microsoft.com/office/drawing/2017/decorative" val="1"/>
              </a:ext>
            </a:extLst>
          </p:cNvPr>
          <p:cNvGrpSpPr/>
          <p:nvPr/>
        </p:nvGrpSpPr>
        <p:grpSpPr>
          <a:xfrm>
            <a:off x="692727" y="145804"/>
            <a:ext cx="7440620" cy="5953858"/>
            <a:chOff x="4756444" y="669903"/>
            <a:chExt cx="10403836" cy="8301377"/>
          </a:xfrm>
        </p:grpSpPr>
        <p:cxnSp>
          <p:nvCxnSpPr>
            <p:cNvPr id="32" name="Straight Connector 31">
              <a:extLst>
                <a:ext uri="{FF2B5EF4-FFF2-40B4-BE49-F238E27FC236}">
                  <a16:creationId xmlns:a16="http://schemas.microsoft.com/office/drawing/2014/main" id="{D374158C-FA00-A5B0-2BBB-8074DC3F654A}"/>
                </a:ext>
              </a:extLst>
            </p:cNvPr>
            <p:cNvCxnSpPr/>
            <p:nvPr/>
          </p:nvCxnSpPr>
          <p:spPr>
            <a:xfrm>
              <a:off x="7272199" y="4013200"/>
              <a:ext cx="506204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97A5CEB-BB3D-E37B-602D-426CF454595B}"/>
                </a:ext>
              </a:extLst>
            </p:cNvPr>
            <p:cNvCxnSpPr/>
            <p:nvPr/>
          </p:nvCxnSpPr>
          <p:spPr>
            <a:xfrm>
              <a:off x="7272199" y="5506720"/>
              <a:ext cx="506204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FD0ECB4-973E-9543-A6E5-04FCCC577E7E}"/>
                </a:ext>
              </a:extLst>
            </p:cNvPr>
            <p:cNvCxnSpPr/>
            <p:nvPr/>
          </p:nvCxnSpPr>
          <p:spPr>
            <a:xfrm>
              <a:off x="7508078" y="6979920"/>
              <a:ext cx="506204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8F35FF-D56E-F672-B41A-332909D54948}"/>
                </a:ext>
              </a:extLst>
            </p:cNvPr>
            <p:cNvCxnSpPr/>
            <p:nvPr/>
          </p:nvCxnSpPr>
          <p:spPr>
            <a:xfrm>
              <a:off x="6947079" y="8473440"/>
              <a:ext cx="506204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A1AD3D2-580A-4081-750A-21F456F9CF2D}"/>
                </a:ext>
              </a:extLst>
            </p:cNvPr>
            <p:cNvCxnSpPr/>
            <p:nvPr/>
          </p:nvCxnSpPr>
          <p:spPr>
            <a:xfrm>
              <a:off x="7272199" y="2519680"/>
              <a:ext cx="506204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CFC03EE6-D350-0478-D2CF-E0FC502416E7}"/>
                </a:ext>
              </a:extLst>
            </p:cNvPr>
            <p:cNvSpPr/>
            <p:nvPr/>
          </p:nvSpPr>
          <p:spPr>
            <a:xfrm>
              <a:off x="8265551" y="2011680"/>
              <a:ext cx="3384073" cy="105664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lumMod val="50000"/>
                    </a:prstClr>
                  </a:solidFill>
                  <a:effectLst/>
                  <a:uLnTx/>
                  <a:uFillTx/>
                  <a:latin typeface="Myriad Pro" panose="020B0503030403020204"/>
                  <a:ea typeface="+mn-ea"/>
                  <a:cs typeface="+mn-cs"/>
                </a:rPr>
                <a:t>How should we approach aging?</a:t>
              </a:r>
            </a:p>
          </p:txBody>
        </p:sp>
        <p:sp>
          <p:nvSpPr>
            <p:cNvPr id="38" name="Rectangle 37">
              <a:extLst>
                <a:ext uri="{FF2B5EF4-FFF2-40B4-BE49-F238E27FC236}">
                  <a16:creationId xmlns:a16="http://schemas.microsoft.com/office/drawing/2014/main" id="{34BE1A8E-7D40-EFF3-D732-3AFA2DFF5E57}"/>
                </a:ext>
              </a:extLst>
            </p:cNvPr>
            <p:cNvSpPr/>
            <p:nvPr/>
          </p:nvSpPr>
          <p:spPr>
            <a:xfrm>
              <a:off x="8265552" y="3464560"/>
              <a:ext cx="3435738" cy="105664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lumMod val="50000"/>
                    </a:prstClr>
                  </a:solidFill>
                  <a:effectLst/>
                  <a:uLnTx/>
                  <a:uFillTx/>
                  <a:latin typeface="Myriad Pro" panose="020B0503030403020204"/>
                  <a:ea typeface="+mn-ea"/>
                  <a:cs typeface="+mn-cs"/>
                </a:rPr>
                <a:t>What determines outcomes and who is responsible?</a:t>
              </a:r>
            </a:p>
          </p:txBody>
        </p:sp>
        <p:sp>
          <p:nvSpPr>
            <p:cNvPr id="39" name="Rectangle 38">
              <a:extLst>
                <a:ext uri="{FF2B5EF4-FFF2-40B4-BE49-F238E27FC236}">
                  <a16:creationId xmlns:a16="http://schemas.microsoft.com/office/drawing/2014/main" id="{D4ABB04B-104E-2938-96DB-0018ED6B3442}"/>
                </a:ext>
              </a:extLst>
            </p:cNvPr>
            <p:cNvSpPr/>
            <p:nvPr/>
          </p:nvSpPr>
          <p:spPr>
            <a:xfrm>
              <a:off x="8265551" y="4947920"/>
              <a:ext cx="3384073" cy="105664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lumMod val="50000"/>
                    </a:prstClr>
                  </a:solidFill>
                  <a:effectLst/>
                  <a:uLnTx/>
                  <a:uFillTx/>
                  <a:latin typeface="Myriad Pro" panose="020B0503030403020204"/>
                  <a:ea typeface="+mn-ea"/>
                  <a:cs typeface="+mn-cs"/>
                </a:rPr>
                <a:t>How big of a concern is ageism?</a:t>
              </a:r>
            </a:p>
          </p:txBody>
        </p:sp>
        <p:sp>
          <p:nvSpPr>
            <p:cNvPr id="40" name="Rectangle 39">
              <a:extLst>
                <a:ext uri="{FF2B5EF4-FFF2-40B4-BE49-F238E27FC236}">
                  <a16:creationId xmlns:a16="http://schemas.microsoft.com/office/drawing/2014/main" id="{81705B9D-F710-FE32-8033-0E6FB4B6C478}"/>
                </a:ext>
              </a:extLst>
            </p:cNvPr>
            <p:cNvSpPr/>
            <p:nvPr/>
          </p:nvSpPr>
          <p:spPr>
            <a:xfrm>
              <a:off x="8265551" y="6431280"/>
              <a:ext cx="3384073" cy="105664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lumMod val="50000"/>
                    </a:prstClr>
                  </a:solidFill>
                  <a:effectLst/>
                  <a:uLnTx/>
                  <a:uFillTx/>
                  <a:latin typeface="Myriad Pro" panose="020B0503030403020204"/>
                  <a:ea typeface="+mn-ea"/>
                  <a:cs typeface="+mn-cs"/>
                </a:rPr>
                <a:t>What can be done to ensure wellbeing in older age?</a:t>
              </a:r>
            </a:p>
          </p:txBody>
        </p:sp>
        <p:sp>
          <p:nvSpPr>
            <p:cNvPr id="41" name="Rectangle 40">
              <a:extLst>
                <a:ext uri="{FF2B5EF4-FFF2-40B4-BE49-F238E27FC236}">
                  <a16:creationId xmlns:a16="http://schemas.microsoft.com/office/drawing/2014/main" id="{C71E3E4C-1B84-B055-E418-FB36F04A3EF6}"/>
                </a:ext>
              </a:extLst>
            </p:cNvPr>
            <p:cNvSpPr/>
            <p:nvPr/>
          </p:nvSpPr>
          <p:spPr>
            <a:xfrm>
              <a:off x="8265551" y="7914640"/>
              <a:ext cx="3384073" cy="105664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lumMod val="50000"/>
                    </a:prstClr>
                  </a:solidFill>
                  <a:effectLst/>
                  <a:uLnTx/>
                  <a:uFillTx/>
                  <a:latin typeface="Myriad Pro" panose="020B0503030403020204"/>
                  <a:ea typeface="+mn-ea"/>
                  <a:cs typeface="+mn-cs"/>
                </a:rPr>
                <a:t>What is the role of public policy?</a:t>
              </a:r>
            </a:p>
          </p:txBody>
        </p:sp>
        <p:sp>
          <p:nvSpPr>
            <p:cNvPr id="42" name="Rectangle 41">
              <a:extLst>
                <a:ext uri="{FF2B5EF4-FFF2-40B4-BE49-F238E27FC236}">
                  <a16:creationId xmlns:a16="http://schemas.microsoft.com/office/drawing/2014/main" id="{A9214A7E-011D-159D-2288-5C9DA332B28F}"/>
                </a:ext>
              </a:extLst>
            </p:cNvPr>
            <p:cNvSpPr/>
            <p:nvPr/>
          </p:nvSpPr>
          <p:spPr>
            <a:xfrm>
              <a:off x="4756444" y="2194560"/>
              <a:ext cx="3158965" cy="640080"/>
            </a:xfrm>
            <a:prstGeom prst="rect">
              <a:avLst/>
            </a:prstGeom>
            <a:solidFill>
              <a:srgbClr val="1A4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Myriad Pro" panose="020B0503030403020204"/>
                  <a:ea typeface="+mn-ea"/>
                  <a:cs typeface="+mn-cs"/>
                </a:rPr>
                <a:t>Embrace</a:t>
              </a:r>
            </a:p>
          </p:txBody>
        </p:sp>
        <p:sp>
          <p:nvSpPr>
            <p:cNvPr id="43" name="Rectangle 42">
              <a:extLst>
                <a:ext uri="{FF2B5EF4-FFF2-40B4-BE49-F238E27FC236}">
                  <a16:creationId xmlns:a16="http://schemas.microsoft.com/office/drawing/2014/main" id="{1A114AB5-91CD-A481-141C-C2A48B6D6960}"/>
                </a:ext>
              </a:extLst>
            </p:cNvPr>
            <p:cNvSpPr/>
            <p:nvPr/>
          </p:nvSpPr>
          <p:spPr>
            <a:xfrm>
              <a:off x="4756444" y="3680460"/>
              <a:ext cx="3158965" cy="640080"/>
            </a:xfrm>
            <a:prstGeom prst="rect">
              <a:avLst/>
            </a:prstGeom>
            <a:solidFill>
              <a:srgbClr val="1A4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Myriad Pro" panose="020B0503030403020204"/>
                  <a:ea typeface="+mn-ea"/>
                  <a:cs typeface="+mn-cs"/>
                </a:rPr>
                <a:t>Environments</a:t>
              </a:r>
            </a:p>
          </p:txBody>
        </p:sp>
        <p:sp>
          <p:nvSpPr>
            <p:cNvPr id="44" name="Rectangle 43">
              <a:extLst>
                <a:ext uri="{FF2B5EF4-FFF2-40B4-BE49-F238E27FC236}">
                  <a16:creationId xmlns:a16="http://schemas.microsoft.com/office/drawing/2014/main" id="{EF281969-ED70-F796-A679-BF2A2C59C036}"/>
                </a:ext>
              </a:extLst>
            </p:cNvPr>
            <p:cNvSpPr/>
            <p:nvPr/>
          </p:nvSpPr>
          <p:spPr>
            <a:xfrm>
              <a:off x="4756444" y="5166360"/>
              <a:ext cx="3158965" cy="640080"/>
            </a:xfrm>
            <a:prstGeom prst="rect">
              <a:avLst/>
            </a:prstGeom>
            <a:solidFill>
              <a:srgbClr val="1A4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Myriad Pro" panose="020B0503030403020204"/>
                  <a:ea typeface="+mn-ea"/>
                  <a:cs typeface="+mn-cs"/>
                </a:rPr>
                <a:t>Important concern</a:t>
              </a:r>
            </a:p>
          </p:txBody>
        </p:sp>
        <p:sp>
          <p:nvSpPr>
            <p:cNvPr id="45" name="Rectangle 44">
              <a:extLst>
                <a:ext uri="{FF2B5EF4-FFF2-40B4-BE49-F238E27FC236}">
                  <a16:creationId xmlns:a16="http://schemas.microsoft.com/office/drawing/2014/main" id="{50205602-B299-21B8-CCBB-E63065C61506}"/>
                </a:ext>
              </a:extLst>
            </p:cNvPr>
            <p:cNvSpPr/>
            <p:nvPr/>
          </p:nvSpPr>
          <p:spPr>
            <a:xfrm>
              <a:off x="4756444" y="6652260"/>
              <a:ext cx="3158965" cy="640080"/>
            </a:xfrm>
            <a:prstGeom prst="rect">
              <a:avLst/>
            </a:prstGeom>
            <a:solidFill>
              <a:srgbClr val="1A4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Myriad Pro" panose="020B0503030403020204"/>
                  <a:ea typeface="+mn-ea"/>
                  <a:cs typeface="+mn-cs"/>
                </a:rPr>
                <a:t>Plenty</a:t>
              </a:r>
            </a:p>
          </p:txBody>
        </p:sp>
        <p:sp>
          <p:nvSpPr>
            <p:cNvPr id="46" name="Rectangle 45">
              <a:extLst>
                <a:ext uri="{FF2B5EF4-FFF2-40B4-BE49-F238E27FC236}">
                  <a16:creationId xmlns:a16="http://schemas.microsoft.com/office/drawing/2014/main" id="{33B31925-8FAF-B988-18BA-E80C21DF1538}"/>
                </a:ext>
              </a:extLst>
            </p:cNvPr>
            <p:cNvSpPr/>
            <p:nvPr/>
          </p:nvSpPr>
          <p:spPr>
            <a:xfrm>
              <a:off x="4756444" y="8138160"/>
              <a:ext cx="3158965" cy="640080"/>
            </a:xfrm>
            <a:prstGeom prst="rect">
              <a:avLst/>
            </a:prstGeom>
            <a:solidFill>
              <a:srgbClr val="1A4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Myriad Pro" panose="020B0503030403020204"/>
                  <a:ea typeface="+mn-ea"/>
                  <a:cs typeface="+mn-cs"/>
                </a:rPr>
                <a:t>Central</a:t>
              </a:r>
            </a:p>
          </p:txBody>
        </p:sp>
        <p:sp>
          <p:nvSpPr>
            <p:cNvPr id="47" name="Rectangle 46">
              <a:extLst>
                <a:ext uri="{FF2B5EF4-FFF2-40B4-BE49-F238E27FC236}">
                  <a16:creationId xmlns:a16="http://schemas.microsoft.com/office/drawing/2014/main" id="{B524E146-1D8F-BFEF-6021-492B4FA42217}"/>
                </a:ext>
              </a:extLst>
            </p:cNvPr>
            <p:cNvSpPr/>
            <p:nvPr/>
          </p:nvSpPr>
          <p:spPr>
            <a:xfrm>
              <a:off x="12001315" y="2214880"/>
              <a:ext cx="3158965" cy="64008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Myriad Pro" panose="020B0503030403020204"/>
                  <a:ea typeface="+mn-ea"/>
                  <a:cs typeface="+mn-cs"/>
                </a:rPr>
                <a:t>Battle</a:t>
              </a:r>
            </a:p>
          </p:txBody>
        </p:sp>
        <p:sp>
          <p:nvSpPr>
            <p:cNvPr id="48" name="Rectangle 47">
              <a:extLst>
                <a:ext uri="{FF2B5EF4-FFF2-40B4-BE49-F238E27FC236}">
                  <a16:creationId xmlns:a16="http://schemas.microsoft.com/office/drawing/2014/main" id="{8A36C871-CCDF-C7A6-C9A8-2C9DEF2E5C24}"/>
                </a:ext>
              </a:extLst>
            </p:cNvPr>
            <p:cNvSpPr/>
            <p:nvPr/>
          </p:nvSpPr>
          <p:spPr>
            <a:xfrm>
              <a:off x="12001315" y="3700780"/>
              <a:ext cx="3158965" cy="64008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Myriad Pro" panose="020B0503030403020204"/>
                  <a:ea typeface="+mn-ea"/>
                  <a:cs typeface="+mn-cs"/>
                </a:rPr>
                <a:t>Individuals</a:t>
              </a:r>
            </a:p>
          </p:txBody>
        </p:sp>
        <p:sp>
          <p:nvSpPr>
            <p:cNvPr id="49" name="Rectangle 48">
              <a:extLst>
                <a:ext uri="{FF2B5EF4-FFF2-40B4-BE49-F238E27FC236}">
                  <a16:creationId xmlns:a16="http://schemas.microsoft.com/office/drawing/2014/main" id="{000EDD4D-10BE-3348-F5C9-612252746DCC}"/>
                </a:ext>
              </a:extLst>
            </p:cNvPr>
            <p:cNvSpPr/>
            <p:nvPr/>
          </p:nvSpPr>
          <p:spPr>
            <a:xfrm>
              <a:off x="12001315" y="5186680"/>
              <a:ext cx="3158965" cy="64008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Myriad Pro" panose="020B0503030403020204"/>
                  <a:ea typeface="+mn-ea"/>
                  <a:cs typeface="+mn-cs"/>
                </a:rPr>
                <a:t>Absent from thinking</a:t>
              </a:r>
            </a:p>
          </p:txBody>
        </p:sp>
        <p:sp>
          <p:nvSpPr>
            <p:cNvPr id="50" name="Rectangle 49">
              <a:extLst>
                <a:ext uri="{FF2B5EF4-FFF2-40B4-BE49-F238E27FC236}">
                  <a16:creationId xmlns:a16="http://schemas.microsoft.com/office/drawing/2014/main" id="{A95462B1-EB48-175C-D95B-C9C02FEFAFC3}"/>
                </a:ext>
              </a:extLst>
            </p:cNvPr>
            <p:cNvSpPr/>
            <p:nvPr/>
          </p:nvSpPr>
          <p:spPr>
            <a:xfrm>
              <a:off x="12001315" y="6672580"/>
              <a:ext cx="3158965" cy="64008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Myriad Pro" panose="020B0503030403020204"/>
                  <a:ea typeface="+mn-ea"/>
                  <a:cs typeface="+mn-cs"/>
                </a:rPr>
                <a:t>Nothing much</a:t>
              </a:r>
            </a:p>
          </p:txBody>
        </p:sp>
        <p:sp>
          <p:nvSpPr>
            <p:cNvPr id="51" name="Rectangle 50">
              <a:extLst>
                <a:ext uri="{FF2B5EF4-FFF2-40B4-BE49-F238E27FC236}">
                  <a16:creationId xmlns:a16="http://schemas.microsoft.com/office/drawing/2014/main" id="{D001230C-7876-2F4A-0D82-074D8D50B4DD}"/>
                </a:ext>
              </a:extLst>
            </p:cNvPr>
            <p:cNvSpPr/>
            <p:nvPr/>
          </p:nvSpPr>
          <p:spPr>
            <a:xfrm>
              <a:off x="12001315" y="8158480"/>
              <a:ext cx="3158965" cy="64008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Myriad Pro" panose="020B0503030403020204"/>
                  <a:ea typeface="+mn-ea"/>
                  <a:cs typeface="+mn-cs"/>
                </a:rPr>
                <a:t>Limited role</a:t>
              </a:r>
            </a:p>
          </p:txBody>
        </p:sp>
        <p:sp>
          <p:nvSpPr>
            <p:cNvPr id="52" name="TextBox 51">
              <a:extLst>
                <a:ext uri="{FF2B5EF4-FFF2-40B4-BE49-F238E27FC236}">
                  <a16:creationId xmlns:a16="http://schemas.microsoft.com/office/drawing/2014/main" id="{3A9496BF-59ED-DB88-E62B-BB4C516DA09B}"/>
                </a:ext>
              </a:extLst>
            </p:cNvPr>
            <p:cNvSpPr txBox="1"/>
            <p:nvPr/>
          </p:nvSpPr>
          <p:spPr>
            <a:xfrm>
              <a:off x="5307977" y="1603498"/>
              <a:ext cx="2055899" cy="3959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A478B"/>
                  </a:solidFill>
                  <a:effectLst/>
                  <a:uLnTx/>
                  <a:uFillTx/>
                  <a:latin typeface="Myriad Pro" panose="020B0503030403020204"/>
                  <a:ea typeface="+mn-ea"/>
                  <a:cs typeface="+mn-cs"/>
                </a:rPr>
                <a:t>Aging Field</a:t>
              </a:r>
            </a:p>
          </p:txBody>
        </p:sp>
        <p:pic>
          <p:nvPicPr>
            <p:cNvPr id="53" name="Graphic 52" descr="Meeting with solid fill">
              <a:extLst>
                <a:ext uri="{FF2B5EF4-FFF2-40B4-BE49-F238E27FC236}">
                  <a16:creationId xmlns:a16="http://schemas.microsoft.com/office/drawing/2014/main" id="{ED997D23-C75E-DFDA-9D71-1F70E842FE9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70141" y="669903"/>
              <a:ext cx="1131570" cy="1131569"/>
            </a:xfrm>
            <a:prstGeom prst="rect">
              <a:avLst/>
            </a:prstGeom>
          </p:spPr>
        </p:pic>
        <p:sp>
          <p:nvSpPr>
            <p:cNvPr id="54" name="TextBox 53">
              <a:extLst>
                <a:ext uri="{FF2B5EF4-FFF2-40B4-BE49-F238E27FC236}">
                  <a16:creationId xmlns:a16="http://schemas.microsoft.com/office/drawing/2014/main" id="{48F0C418-8FC9-50A1-9725-8F7F6777559C}"/>
                </a:ext>
              </a:extLst>
            </p:cNvPr>
            <p:cNvSpPr txBox="1"/>
            <p:nvPr/>
          </p:nvSpPr>
          <p:spPr>
            <a:xfrm>
              <a:off x="12552848" y="1608439"/>
              <a:ext cx="2055899" cy="3959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50000"/>
                    </a:prstClr>
                  </a:solidFill>
                  <a:effectLst/>
                  <a:uLnTx/>
                  <a:uFillTx/>
                  <a:latin typeface="Myriad Pro" panose="020B0503030403020204"/>
                  <a:ea typeface="+mn-ea"/>
                  <a:cs typeface="+mn-cs"/>
                </a:rPr>
                <a:t>Public</a:t>
              </a:r>
            </a:p>
          </p:txBody>
        </p:sp>
        <p:pic>
          <p:nvPicPr>
            <p:cNvPr id="55" name="Graphic 54" descr="Meeting with solid fill">
              <a:extLst>
                <a:ext uri="{FF2B5EF4-FFF2-40B4-BE49-F238E27FC236}">
                  <a16:creationId xmlns:a16="http://schemas.microsoft.com/office/drawing/2014/main" id="{31E9C681-BD02-C5F1-09EC-3563CDF0C01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015012" y="669903"/>
              <a:ext cx="1131570" cy="1131570"/>
            </a:xfrm>
            <a:prstGeom prst="rect">
              <a:avLst/>
            </a:prstGeom>
          </p:spPr>
        </p:pic>
      </p:grpSp>
    </p:spTree>
    <p:extLst>
      <p:ext uri="{BB962C8B-B14F-4D97-AF65-F5344CB8AC3E}">
        <p14:creationId xmlns:p14="http://schemas.microsoft.com/office/powerpoint/2010/main" val="2922887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4C842B9-1841-9534-22CF-626C7E5524F4}"/>
              </a:ext>
            </a:extLst>
          </p:cNvPr>
          <p:cNvSpPr>
            <a:spLocks noGrp="1"/>
          </p:cNvSpPr>
          <p:nvPr>
            <p:ph type="title"/>
          </p:nvPr>
        </p:nvSpPr>
        <p:spPr>
          <a:prstGeom prst="rect">
            <a:avLst/>
          </a:prstGeom>
        </p:spPr>
        <p:txBody>
          <a:bodyPr/>
          <a:lstStyle/>
          <a:p>
            <a:pPr algn="ctr"/>
            <a:r>
              <a:rPr lang="en-US" dirty="0">
                <a:solidFill>
                  <a:srgbClr val="B12029"/>
                </a:solidFill>
              </a:rPr>
              <a:t>You Say</a:t>
            </a:r>
            <a:r>
              <a:rPr lang="en-US" dirty="0"/>
              <a:t>...</a:t>
            </a:r>
            <a:r>
              <a:rPr lang="en-US" dirty="0">
                <a:solidFill>
                  <a:srgbClr val="0039A6"/>
                </a:solidFill>
              </a:rPr>
              <a:t>They Think</a:t>
            </a:r>
          </a:p>
        </p:txBody>
      </p:sp>
      <p:pic>
        <p:nvPicPr>
          <p:cNvPr id="5" name="Content Placeholder 4">
            <a:extLst>
              <a:ext uri="{FF2B5EF4-FFF2-40B4-BE49-F238E27FC236}">
                <a16:creationId xmlns:a16="http://schemas.microsoft.com/office/drawing/2014/main" id="{CEF13130-1D42-9603-1402-64E0E65CC7AB}"/>
              </a:ext>
              <a:ext uri="{C183D7F6-B498-43B3-948B-1728B52AA6E4}">
                <adec:decorative xmlns:adec="http://schemas.microsoft.com/office/drawing/2017/decorative" val="1"/>
              </a:ext>
            </a:extLst>
          </p:cNvPr>
          <p:cNvPicPr>
            <a:picLocks noGrp="1" noChangeAspect="1"/>
          </p:cNvPicPr>
          <p:nvPr>
            <p:ph idx="10"/>
          </p:nvPr>
        </p:nvPicPr>
        <p:blipFill>
          <a:blip r:embed="rId3"/>
          <a:stretch>
            <a:fillRect/>
          </a:stretch>
        </p:blipFill>
        <p:spPr>
          <a:xfrm>
            <a:off x="1198038" y="1528763"/>
            <a:ext cx="10228390" cy="4351338"/>
          </a:xfrm>
          <a:prstGeom prst="rect">
            <a:avLst/>
          </a:prstGeom>
        </p:spPr>
      </p:pic>
      <p:sp>
        <p:nvSpPr>
          <p:cNvPr id="7" name="Content Placeholder 2">
            <a:extLst>
              <a:ext uri="{FF2B5EF4-FFF2-40B4-BE49-F238E27FC236}">
                <a16:creationId xmlns:a16="http://schemas.microsoft.com/office/drawing/2014/main" id="{BAD92AD3-FC93-AA05-7420-73EB488955CD}"/>
              </a:ext>
            </a:extLst>
          </p:cNvPr>
          <p:cNvSpPr txBox="1">
            <a:spLocks/>
          </p:cNvSpPr>
          <p:nvPr/>
        </p:nvSpPr>
        <p:spPr>
          <a:xfrm>
            <a:off x="981805" y="1690688"/>
            <a:ext cx="4618895" cy="2876550"/>
          </a:xfrm>
          <a:prstGeom prst="rect">
            <a:avLst/>
          </a:prstGeom>
        </p:spPr>
        <p:txBody>
          <a:bodyPr vert="horz" lIns="91431" tIns="45716" rIns="91431" bIns="45716"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4000" b="1" kern="1200">
                <a:solidFill>
                  <a:srgbClr val="0039A6"/>
                </a:solidFill>
                <a:latin typeface="Myriad Pro" panose="020B0503030403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3500" kern="1200">
                <a:solidFill>
                  <a:srgbClr val="0039A6"/>
                </a:solidFill>
                <a:latin typeface="Myriad Pro" panose="020B0503030403020204" pitchFamily="34" charset="0"/>
                <a:ea typeface="+mn-ea"/>
                <a:cs typeface="+mn-cs"/>
              </a:defRPr>
            </a:lvl2pPr>
            <a:lvl3pPr marL="400050" indent="-377825" algn="l" defTabSz="914400" rtl="0" eaLnBrk="1" latinLnBrk="0" hangingPunct="1">
              <a:lnSpc>
                <a:spcPct val="90000"/>
              </a:lnSpc>
              <a:spcBef>
                <a:spcPts val="500"/>
              </a:spcBef>
              <a:buFont typeface="Arial" panose="020B0604020202020204" pitchFamily="34" charset="0"/>
              <a:buChar char="•"/>
              <a:tabLst/>
              <a:defRPr sz="3500" kern="1200" baseline="0">
                <a:solidFill>
                  <a:srgbClr val="0039A6"/>
                </a:solidFill>
                <a:latin typeface="Myriad Pro" panose="020B0503030403020204" pitchFamily="34" charset="0"/>
                <a:ea typeface="+mn-ea"/>
                <a:cs typeface="+mn-cs"/>
              </a:defRPr>
            </a:lvl3pPr>
            <a:lvl4pPr marL="801688" indent="-401638" algn="l" defTabSz="914400" rtl="0" eaLnBrk="1" latinLnBrk="0" hangingPunct="1">
              <a:lnSpc>
                <a:spcPct val="90000"/>
              </a:lnSpc>
              <a:spcBef>
                <a:spcPts val="500"/>
              </a:spcBef>
              <a:buFont typeface="Arial" panose="020B0604020202020204" pitchFamily="34" charset="0"/>
              <a:buChar char="•"/>
              <a:tabLst/>
              <a:defRPr sz="3200" kern="1200">
                <a:solidFill>
                  <a:srgbClr val="0039A6"/>
                </a:solidFill>
                <a:latin typeface="Myriad Pro" panose="020B0503030403020204" pitchFamily="34"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2500" i="1" kern="1200">
                <a:solidFill>
                  <a:schemeClr val="bg2">
                    <a:lumMod val="50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25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600" b="1" i="0" u="none" strike="noStrike" kern="1200" cap="none" spc="0" normalizeH="0" baseline="0" noProof="0">
                <a:ln>
                  <a:noFill/>
                </a:ln>
                <a:solidFill>
                  <a:srgbClr val="B12029"/>
                </a:solidFill>
                <a:effectLst/>
                <a:uLnTx/>
                <a:uFillTx/>
                <a:latin typeface="Myriad Pro" panose="020B0503030403020204" pitchFamily="34" charset="0"/>
                <a:ea typeface="+mn-ea"/>
                <a:cs typeface="+mn-cs"/>
              </a:rPr>
              <a:t>“The Elderly”</a:t>
            </a:r>
          </a:p>
        </p:txBody>
      </p:sp>
      <p:sp>
        <p:nvSpPr>
          <p:cNvPr id="9" name="Content Placeholder 2">
            <a:extLst>
              <a:ext uri="{FF2B5EF4-FFF2-40B4-BE49-F238E27FC236}">
                <a16:creationId xmlns:a16="http://schemas.microsoft.com/office/drawing/2014/main" id="{E6BC3B1B-ED38-7A61-4D72-901A53AC41A8}"/>
              </a:ext>
            </a:extLst>
          </p:cNvPr>
          <p:cNvSpPr txBox="1">
            <a:spLocks/>
          </p:cNvSpPr>
          <p:nvPr/>
        </p:nvSpPr>
        <p:spPr>
          <a:xfrm>
            <a:off x="1477105" y="5880101"/>
            <a:ext cx="4618895" cy="457200"/>
          </a:xfrm>
          <a:prstGeom prst="rect">
            <a:avLst/>
          </a:prstGeom>
        </p:spPr>
        <p:txBody>
          <a:bodyPr vert="horz" lIns="91440" tIns="45720" rIns="91440" bIns="45720" rtlCol="0" anchor="ctr">
            <a:normAutofit fontScale="7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4000" b="1" kern="1200">
                <a:solidFill>
                  <a:srgbClr val="0039A6"/>
                </a:solidFill>
                <a:latin typeface="Myriad Pro" panose="020B0503030403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3500" kern="1200">
                <a:solidFill>
                  <a:srgbClr val="0039A6"/>
                </a:solidFill>
                <a:latin typeface="Myriad Pro" panose="020B0503030403020204" pitchFamily="34" charset="0"/>
                <a:ea typeface="+mn-ea"/>
                <a:cs typeface="+mn-cs"/>
              </a:defRPr>
            </a:lvl2pPr>
            <a:lvl3pPr marL="355600" indent="-333375" algn="l" defTabSz="914400" rtl="0" eaLnBrk="1" latinLnBrk="0" hangingPunct="1">
              <a:lnSpc>
                <a:spcPct val="90000"/>
              </a:lnSpc>
              <a:spcBef>
                <a:spcPts val="500"/>
              </a:spcBef>
              <a:buFont typeface="Arial" panose="020B0604020202020204" pitchFamily="34" charset="0"/>
              <a:buChar char="•"/>
              <a:tabLst/>
              <a:defRPr sz="3500" kern="1200" baseline="0">
                <a:solidFill>
                  <a:srgbClr val="0039A6"/>
                </a:solidFill>
                <a:latin typeface="Myriad Pro" panose="020B0503030403020204" pitchFamily="34" charset="0"/>
                <a:ea typeface="+mn-ea"/>
                <a:cs typeface="+mn-cs"/>
              </a:defRPr>
            </a:lvl3pPr>
            <a:lvl4pPr marL="646113" indent="-290513" algn="l" defTabSz="914400" rtl="0" eaLnBrk="1" latinLnBrk="0" hangingPunct="1">
              <a:lnSpc>
                <a:spcPct val="90000"/>
              </a:lnSpc>
              <a:spcBef>
                <a:spcPts val="500"/>
              </a:spcBef>
              <a:buFont typeface="Arial" panose="020B0604020202020204" pitchFamily="34" charset="0"/>
              <a:buChar char="•"/>
              <a:tabLst/>
              <a:defRPr sz="3200" kern="1200">
                <a:solidFill>
                  <a:srgbClr val="0039A6"/>
                </a:solidFill>
                <a:latin typeface="Myriad Pro" panose="020B0503030403020204" pitchFamily="34"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2500" i="1" kern="1200">
                <a:solidFill>
                  <a:schemeClr val="bg2">
                    <a:lumMod val="50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399986"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1" i="0" u="none" strike="noStrike" kern="1200" cap="none" spc="0" normalizeH="0" baseline="0" noProof="0">
                <a:ln>
                  <a:noFill/>
                </a:ln>
                <a:solidFill>
                  <a:srgbClr val="B12029"/>
                </a:solidFill>
                <a:effectLst/>
                <a:uLnTx/>
                <a:uFillTx/>
                <a:latin typeface="Myriad Pro" panose="020B0503030403020204" pitchFamily="34" charset="0"/>
                <a:ea typeface="+mn-ea"/>
                <a:cs typeface="+mn-cs"/>
              </a:rPr>
              <a:t>Aging Professional/Advocate</a:t>
            </a:r>
          </a:p>
        </p:txBody>
      </p:sp>
      <p:sp>
        <p:nvSpPr>
          <p:cNvPr id="6" name="Content Placeholder 2">
            <a:extLst>
              <a:ext uri="{FF2B5EF4-FFF2-40B4-BE49-F238E27FC236}">
                <a16:creationId xmlns:a16="http://schemas.microsoft.com/office/drawing/2014/main" id="{DB754413-9F86-95F0-E9E8-58B1DF0A41D3}"/>
              </a:ext>
            </a:extLst>
          </p:cNvPr>
          <p:cNvSpPr txBox="1">
            <a:spLocks/>
          </p:cNvSpPr>
          <p:nvPr/>
        </p:nvSpPr>
        <p:spPr>
          <a:xfrm>
            <a:off x="6312234" y="1843088"/>
            <a:ext cx="4618894" cy="2724150"/>
          </a:xfrm>
          <a:prstGeom prst="rect">
            <a:avLst/>
          </a:prstGeom>
        </p:spPr>
        <p:txBody>
          <a:bodyPr vert="horz" lIns="91431" tIns="45716" rIns="91431" bIns="45716"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4000" b="1" kern="1200">
                <a:solidFill>
                  <a:srgbClr val="0039A6"/>
                </a:solidFill>
                <a:latin typeface="Myriad Pro" panose="020B0503030403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3500" kern="1200">
                <a:solidFill>
                  <a:srgbClr val="0039A6"/>
                </a:solidFill>
                <a:latin typeface="Myriad Pro" panose="020B0503030403020204" pitchFamily="34" charset="0"/>
                <a:ea typeface="+mn-ea"/>
                <a:cs typeface="+mn-cs"/>
              </a:defRPr>
            </a:lvl2pPr>
            <a:lvl3pPr marL="400050" indent="-377825" algn="l" defTabSz="914400" rtl="0" eaLnBrk="1" latinLnBrk="0" hangingPunct="1">
              <a:lnSpc>
                <a:spcPct val="90000"/>
              </a:lnSpc>
              <a:spcBef>
                <a:spcPts val="500"/>
              </a:spcBef>
              <a:buFont typeface="Arial" panose="020B0604020202020204" pitchFamily="34" charset="0"/>
              <a:buChar char="•"/>
              <a:tabLst/>
              <a:defRPr sz="3500" kern="1200" baseline="0">
                <a:solidFill>
                  <a:srgbClr val="0039A6"/>
                </a:solidFill>
                <a:latin typeface="Myriad Pro" panose="020B0503030403020204" pitchFamily="34" charset="0"/>
                <a:ea typeface="+mn-ea"/>
                <a:cs typeface="+mn-cs"/>
              </a:defRPr>
            </a:lvl3pPr>
            <a:lvl4pPr marL="801688" indent="-401638" algn="l" defTabSz="914400" rtl="0" eaLnBrk="1" latinLnBrk="0" hangingPunct="1">
              <a:lnSpc>
                <a:spcPct val="90000"/>
              </a:lnSpc>
              <a:spcBef>
                <a:spcPts val="500"/>
              </a:spcBef>
              <a:buFont typeface="Arial" panose="020B0604020202020204" pitchFamily="34" charset="0"/>
              <a:buChar char="•"/>
              <a:tabLst/>
              <a:defRPr sz="3200" kern="1200">
                <a:solidFill>
                  <a:srgbClr val="0039A6"/>
                </a:solidFill>
                <a:latin typeface="Myriad Pro" panose="020B0503030403020204" pitchFamily="34"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2500" i="1" kern="1200">
                <a:solidFill>
                  <a:schemeClr val="bg2">
                    <a:lumMod val="50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25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000" b="1" i="0" u="none" strike="noStrike" kern="1200" cap="none" spc="0" normalizeH="0" baseline="0" noProof="0">
                <a:ln>
                  <a:noFill/>
                </a:ln>
                <a:solidFill>
                  <a:srgbClr val="0039A6"/>
                </a:solidFill>
                <a:effectLst/>
                <a:uLnTx/>
                <a:uFillTx/>
                <a:latin typeface="Myriad Pro" panose="020B0503030403020204" pitchFamily="34" charset="0"/>
                <a:ea typeface="+mn-ea"/>
                <a:cs typeface="+mn-cs"/>
              </a:rPr>
              <a:t>Frail,</a:t>
            </a:r>
          </a:p>
          <a:p>
            <a:pPr marL="0" marR="0" lvl="0" indent="0" algn="ctr" defTabSz="91425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000" b="1" i="0" u="none" strike="noStrike" kern="1200" cap="none" spc="0" normalizeH="0" baseline="0" noProof="0">
                <a:ln>
                  <a:noFill/>
                </a:ln>
                <a:solidFill>
                  <a:srgbClr val="0039A6"/>
                </a:solidFill>
                <a:effectLst/>
                <a:uLnTx/>
                <a:uFillTx/>
                <a:latin typeface="Myriad Pro" panose="020B0503030403020204" pitchFamily="34" charset="0"/>
                <a:ea typeface="+mn-ea"/>
                <a:cs typeface="+mn-cs"/>
              </a:rPr>
              <a:t>Dependent</a:t>
            </a:r>
          </a:p>
        </p:txBody>
      </p:sp>
      <p:sp>
        <p:nvSpPr>
          <p:cNvPr id="8" name="Content Placeholder 2">
            <a:extLst>
              <a:ext uri="{FF2B5EF4-FFF2-40B4-BE49-F238E27FC236}">
                <a16:creationId xmlns:a16="http://schemas.microsoft.com/office/drawing/2014/main" id="{3F8B1C1C-F1E5-0388-4DA2-B0781961FA18}"/>
              </a:ext>
            </a:extLst>
          </p:cNvPr>
          <p:cNvSpPr txBox="1">
            <a:spLocks/>
          </p:cNvSpPr>
          <p:nvPr/>
        </p:nvSpPr>
        <p:spPr>
          <a:xfrm>
            <a:off x="6312233" y="5880101"/>
            <a:ext cx="4618895" cy="457200"/>
          </a:xfrm>
          <a:prstGeom prst="rect">
            <a:avLst/>
          </a:prstGeom>
        </p:spPr>
        <p:txBody>
          <a:bodyPr vert="horz" lIns="91431" tIns="45716" rIns="91431" bIns="45716"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4000" b="1" kern="1200">
                <a:solidFill>
                  <a:srgbClr val="0039A6"/>
                </a:solidFill>
                <a:latin typeface="Myriad Pro" panose="020B0503030403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3500" kern="1200">
                <a:solidFill>
                  <a:srgbClr val="0039A6"/>
                </a:solidFill>
                <a:latin typeface="Myriad Pro" panose="020B0503030403020204" pitchFamily="34" charset="0"/>
                <a:ea typeface="+mn-ea"/>
                <a:cs typeface="+mn-cs"/>
              </a:defRPr>
            </a:lvl2pPr>
            <a:lvl3pPr marL="400050" indent="-377825" algn="l" defTabSz="914400" rtl="0" eaLnBrk="1" latinLnBrk="0" hangingPunct="1">
              <a:lnSpc>
                <a:spcPct val="90000"/>
              </a:lnSpc>
              <a:spcBef>
                <a:spcPts val="500"/>
              </a:spcBef>
              <a:buFont typeface="Arial" panose="020B0604020202020204" pitchFamily="34" charset="0"/>
              <a:buChar char="•"/>
              <a:tabLst/>
              <a:defRPr sz="3500" kern="1200" baseline="0">
                <a:solidFill>
                  <a:srgbClr val="0039A6"/>
                </a:solidFill>
                <a:latin typeface="Myriad Pro" panose="020B0503030403020204" pitchFamily="34" charset="0"/>
                <a:ea typeface="+mn-ea"/>
                <a:cs typeface="+mn-cs"/>
              </a:defRPr>
            </a:lvl3pPr>
            <a:lvl4pPr marL="801688" indent="-401638" algn="l" defTabSz="914400" rtl="0" eaLnBrk="1" latinLnBrk="0" hangingPunct="1">
              <a:lnSpc>
                <a:spcPct val="90000"/>
              </a:lnSpc>
              <a:spcBef>
                <a:spcPts val="500"/>
              </a:spcBef>
              <a:buFont typeface="Arial" panose="020B0604020202020204" pitchFamily="34" charset="0"/>
              <a:buChar char="•"/>
              <a:tabLst/>
              <a:defRPr sz="3200" kern="1200">
                <a:solidFill>
                  <a:srgbClr val="0039A6"/>
                </a:solidFill>
                <a:latin typeface="Myriad Pro" panose="020B0503030403020204" pitchFamily="34"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2500" i="1" kern="1200">
                <a:solidFill>
                  <a:schemeClr val="bg2">
                    <a:lumMod val="50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399986" algn="ctr" defTabSz="91425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500" b="1" i="0" u="none" strike="noStrike" kern="1200" cap="none" spc="0" normalizeH="0" baseline="0" noProof="0">
                <a:ln>
                  <a:noFill/>
                </a:ln>
                <a:solidFill>
                  <a:srgbClr val="0039A6"/>
                </a:solidFill>
                <a:effectLst/>
                <a:uLnTx/>
                <a:uFillTx/>
                <a:latin typeface="Myriad Pro" panose="020B0503030403020204" pitchFamily="34" charset="0"/>
                <a:ea typeface="+mn-ea"/>
                <a:cs typeface="+mn-cs"/>
              </a:rPr>
              <a:t>Public</a:t>
            </a:r>
          </a:p>
        </p:txBody>
      </p:sp>
    </p:spTree>
    <p:extLst>
      <p:ext uri="{BB962C8B-B14F-4D97-AF65-F5344CB8AC3E}">
        <p14:creationId xmlns:p14="http://schemas.microsoft.com/office/powerpoint/2010/main" val="1416922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607E2-94BF-C94A-9B63-8C0FECE1B5DB}"/>
              </a:ext>
            </a:extLst>
          </p:cNvPr>
          <p:cNvSpPr>
            <a:spLocks noGrp="1"/>
          </p:cNvSpPr>
          <p:nvPr>
            <p:ph type="title" idx="4294967295"/>
          </p:nvPr>
        </p:nvSpPr>
        <p:spPr>
          <a:xfrm>
            <a:off x="0" y="258763"/>
            <a:ext cx="10331450" cy="1325562"/>
          </a:xfrm>
          <a:prstGeom prst="rect">
            <a:avLst/>
          </a:prstGeom>
        </p:spPr>
        <p:txBody>
          <a:bodyPr/>
          <a:lstStyle/>
          <a:p>
            <a:pPr algn="ctr"/>
            <a:r>
              <a:rPr lang="en-US" b="1" dirty="0">
                <a:solidFill>
                  <a:srgbClr val="B12029"/>
                </a:solidFill>
              </a:rPr>
              <a:t>You Say</a:t>
            </a:r>
            <a:r>
              <a:rPr lang="en-US" b="1" dirty="0"/>
              <a:t>...</a:t>
            </a:r>
            <a:r>
              <a:rPr lang="en-US" b="1" dirty="0">
                <a:solidFill>
                  <a:srgbClr val="0039A6"/>
                </a:solidFill>
              </a:rPr>
              <a:t>They Think</a:t>
            </a:r>
          </a:p>
        </p:txBody>
      </p:sp>
      <p:sp>
        <p:nvSpPr>
          <p:cNvPr id="9" name="Content Placeholder 2">
            <a:extLst>
              <a:ext uri="{FF2B5EF4-FFF2-40B4-BE49-F238E27FC236}">
                <a16:creationId xmlns:a16="http://schemas.microsoft.com/office/drawing/2014/main" id="{84738EA3-7536-6441-BE49-6402A0300600}"/>
              </a:ext>
            </a:extLst>
          </p:cNvPr>
          <p:cNvSpPr txBox="1">
            <a:spLocks/>
          </p:cNvSpPr>
          <p:nvPr/>
        </p:nvSpPr>
        <p:spPr>
          <a:xfrm>
            <a:off x="413863" y="2265495"/>
            <a:ext cx="5170081" cy="1851113"/>
          </a:xfrm>
          <a:prstGeom prst="rect">
            <a:avLst/>
          </a:prstGeom>
        </p:spPr>
        <p:txBody>
          <a:bodyPr vert="horz" lIns="68561" tIns="34281" rIns="68561" bIns="34281" rtlCol="0">
            <a:normAutofit/>
          </a:bodyPr>
          <a:lstStyle>
            <a:lvl1pPr marL="0" indent="0" algn="l" defTabSz="914400" rtl="0" eaLnBrk="1" latinLnBrk="0" hangingPunct="1">
              <a:lnSpc>
                <a:spcPct val="90000"/>
              </a:lnSpc>
              <a:spcBef>
                <a:spcPts val="1000"/>
              </a:spcBef>
              <a:buFont typeface="Arial" panose="020B0604020202020204" pitchFamily="34" charset="0"/>
              <a:buNone/>
              <a:defRPr sz="4000" b="1" kern="1200">
                <a:solidFill>
                  <a:srgbClr val="0039A6"/>
                </a:solidFill>
                <a:latin typeface="Myriad Pro" panose="020B0503030403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3500" kern="1200">
                <a:solidFill>
                  <a:srgbClr val="0039A6"/>
                </a:solidFill>
                <a:latin typeface="Myriad Pro" panose="020B0503030403020204" pitchFamily="34" charset="0"/>
                <a:ea typeface="+mn-ea"/>
                <a:cs typeface="+mn-cs"/>
              </a:defRPr>
            </a:lvl2pPr>
            <a:lvl3pPr marL="400050" indent="-377825" algn="l" defTabSz="914400" rtl="0" eaLnBrk="1" latinLnBrk="0" hangingPunct="1">
              <a:lnSpc>
                <a:spcPct val="90000"/>
              </a:lnSpc>
              <a:spcBef>
                <a:spcPts val="500"/>
              </a:spcBef>
              <a:buFont typeface="Arial" panose="020B0604020202020204" pitchFamily="34" charset="0"/>
              <a:buChar char="•"/>
              <a:tabLst/>
              <a:defRPr sz="3500" kern="1200" baseline="0">
                <a:solidFill>
                  <a:srgbClr val="0039A6"/>
                </a:solidFill>
                <a:latin typeface="Myriad Pro" panose="020B0503030403020204" pitchFamily="34" charset="0"/>
                <a:ea typeface="+mn-ea"/>
                <a:cs typeface="+mn-cs"/>
              </a:defRPr>
            </a:lvl3pPr>
            <a:lvl4pPr marL="801688" indent="-401638" algn="l" defTabSz="914400" rtl="0" eaLnBrk="1" latinLnBrk="0" hangingPunct="1">
              <a:lnSpc>
                <a:spcPct val="90000"/>
              </a:lnSpc>
              <a:spcBef>
                <a:spcPts val="500"/>
              </a:spcBef>
              <a:buFont typeface="Arial" panose="020B0604020202020204" pitchFamily="34" charset="0"/>
              <a:buChar char="•"/>
              <a:tabLst/>
              <a:defRPr sz="3200" kern="1200">
                <a:solidFill>
                  <a:srgbClr val="0039A6"/>
                </a:solidFill>
                <a:latin typeface="Myriad Pro" panose="020B0503030403020204" pitchFamily="34"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2500" i="1" kern="1200">
                <a:solidFill>
                  <a:schemeClr val="bg2">
                    <a:lumMod val="50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493">
              <a:spcBef>
                <a:spcPts val="750"/>
              </a:spcBef>
              <a:defRPr/>
            </a:pPr>
            <a:r>
              <a:rPr lang="en-US" sz="4949">
                <a:solidFill>
                  <a:srgbClr val="B12029"/>
                </a:solidFill>
              </a:rPr>
              <a:t>“We are all aging”</a:t>
            </a:r>
          </a:p>
        </p:txBody>
      </p:sp>
      <p:sp>
        <p:nvSpPr>
          <p:cNvPr id="14" name="Content Placeholder 2">
            <a:extLst>
              <a:ext uri="{FF2B5EF4-FFF2-40B4-BE49-F238E27FC236}">
                <a16:creationId xmlns:a16="http://schemas.microsoft.com/office/drawing/2014/main" id="{CA0D2EC1-E217-A74C-AFAA-05E239DA52E5}"/>
              </a:ext>
            </a:extLst>
          </p:cNvPr>
          <p:cNvSpPr>
            <a:spLocks noGrp="1"/>
          </p:cNvSpPr>
          <p:nvPr>
            <p:ph idx="4294967295"/>
          </p:nvPr>
        </p:nvSpPr>
        <p:spPr>
          <a:xfrm>
            <a:off x="998621" y="5910737"/>
            <a:ext cx="4743450" cy="1100137"/>
          </a:xfrm>
          <a:prstGeom prst="rect">
            <a:avLst/>
          </a:prstGeom>
        </p:spPr>
        <p:txBody>
          <a:bodyPr>
            <a:normAutofit/>
          </a:bodyPr>
          <a:lstStyle/>
          <a:p>
            <a:pPr marL="0" indent="0" algn="ctr">
              <a:buNone/>
            </a:pPr>
            <a:r>
              <a:rPr lang="en-US" sz="2625" b="1">
                <a:solidFill>
                  <a:srgbClr val="B12029"/>
                </a:solidFill>
              </a:rPr>
              <a:t>Aging Professional/Advocate</a:t>
            </a:r>
          </a:p>
        </p:txBody>
      </p:sp>
      <p:sp>
        <p:nvSpPr>
          <p:cNvPr id="6" name="Content Placeholder 2">
            <a:extLst>
              <a:ext uri="{FF2B5EF4-FFF2-40B4-BE49-F238E27FC236}">
                <a16:creationId xmlns:a16="http://schemas.microsoft.com/office/drawing/2014/main" id="{706FAADC-3BC5-FD46-851E-42F50F54C160}"/>
              </a:ext>
            </a:extLst>
          </p:cNvPr>
          <p:cNvSpPr txBox="1">
            <a:spLocks/>
          </p:cNvSpPr>
          <p:nvPr/>
        </p:nvSpPr>
        <p:spPr>
          <a:xfrm>
            <a:off x="6372247" y="1860259"/>
            <a:ext cx="5167076" cy="1851113"/>
          </a:xfrm>
          <a:prstGeom prst="rect">
            <a:avLst/>
          </a:prstGeom>
        </p:spPr>
        <p:txBody>
          <a:bodyPr vert="horz" lIns="68561" tIns="34281" rIns="68561" bIns="34281" rtlCol="0">
            <a:noAutofit/>
          </a:bodyPr>
          <a:lstStyle>
            <a:lvl1pPr marL="0" indent="0" algn="l" defTabSz="914400" rtl="0" eaLnBrk="1" latinLnBrk="0" hangingPunct="1">
              <a:lnSpc>
                <a:spcPct val="90000"/>
              </a:lnSpc>
              <a:spcBef>
                <a:spcPts val="1000"/>
              </a:spcBef>
              <a:buFont typeface="Arial" panose="020B0604020202020204" pitchFamily="34" charset="0"/>
              <a:buNone/>
              <a:defRPr sz="4000" b="1" kern="1200">
                <a:solidFill>
                  <a:srgbClr val="0039A6"/>
                </a:solidFill>
                <a:latin typeface="Myriad Pro" panose="020B0503030403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3500" kern="1200">
                <a:solidFill>
                  <a:srgbClr val="0039A6"/>
                </a:solidFill>
                <a:latin typeface="Myriad Pro" panose="020B0503030403020204" pitchFamily="34" charset="0"/>
                <a:ea typeface="+mn-ea"/>
                <a:cs typeface="+mn-cs"/>
              </a:defRPr>
            </a:lvl2pPr>
            <a:lvl3pPr marL="400050" indent="-377825" algn="l" defTabSz="914400" rtl="0" eaLnBrk="1" latinLnBrk="0" hangingPunct="1">
              <a:lnSpc>
                <a:spcPct val="90000"/>
              </a:lnSpc>
              <a:spcBef>
                <a:spcPts val="500"/>
              </a:spcBef>
              <a:buFont typeface="Arial" panose="020B0604020202020204" pitchFamily="34" charset="0"/>
              <a:buChar char="•"/>
              <a:tabLst/>
              <a:defRPr sz="3500" kern="1200" baseline="0">
                <a:solidFill>
                  <a:srgbClr val="0039A6"/>
                </a:solidFill>
                <a:latin typeface="Myriad Pro" panose="020B0503030403020204" pitchFamily="34" charset="0"/>
                <a:ea typeface="+mn-ea"/>
                <a:cs typeface="+mn-cs"/>
              </a:defRPr>
            </a:lvl3pPr>
            <a:lvl4pPr marL="801688" indent="-401638" algn="l" defTabSz="914400" rtl="0" eaLnBrk="1" latinLnBrk="0" hangingPunct="1">
              <a:lnSpc>
                <a:spcPct val="90000"/>
              </a:lnSpc>
              <a:spcBef>
                <a:spcPts val="500"/>
              </a:spcBef>
              <a:buFont typeface="Arial" panose="020B0604020202020204" pitchFamily="34" charset="0"/>
              <a:buChar char="•"/>
              <a:tabLst/>
              <a:defRPr sz="3200" kern="1200">
                <a:solidFill>
                  <a:srgbClr val="0039A6"/>
                </a:solidFill>
                <a:latin typeface="Myriad Pro" panose="020B0503030403020204" pitchFamily="34"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2500" i="1" kern="1200">
                <a:solidFill>
                  <a:schemeClr val="bg2">
                    <a:lumMod val="50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493">
              <a:spcBef>
                <a:spcPts val="750"/>
              </a:spcBef>
              <a:defRPr/>
            </a:pPr>
            <a:r>
              <a:rPr lang="en-US" sz="4049"/>
              <a:t>Collective Responsibility </a:t>
            </a:r>
          </a:p>
          <a:p>
            <a:pPr algn="ctr" defTabSz="685493">
              <a:spcBef>
                <a:spcPts val="750"/>
              </a:spcBef>
              <a:defRPr/>
            </a:pPr>
            <a:r>
              <a:rPr lang="en-US" sz="4049"/>
              <a:t>and </a:t>
            </a:r>
          </a:p>
          <a:p>
            <a:pPr algn="ctr" defTabSz="685493">
              <a:spcBef>
                <a:spcPts val="750"/>
              </a:spcBef>
              <a:defRPr/>
            </a:pPr>
            <a:r>
              <a:rPr lang="en-US" sz="4049"/>
              <a:t>Collective Benefit</a:t>
            </a:r>
          </a:p>
        </p:txBody>
      </p:sp>
      <p:sp>
        <p:nvSpPr>
          <p:cNvPr id="16" name="Content Placeholder 2">
            <a:extLst>
              <a:ext uri="{FF2B5EF4-FFF2-40B4-BE49-F238E27FC236}">
                <a16:creationId xmlns:a16="http://schemas.microsoft.com/office/drawing/2014/main" id="{456D50AF-5ACF-1840-A64F-A6330DA73074}"/>
              </a:ext>
            </a:extLst>
          </p:cNvPr>
          <p:cNvSpPr txBox="1">
            <a:spLocks/>
          </p:cNvSpPr>
          <p:nvPr/>
        </p:nvSpPr>
        <p:spPr>
          <a:xfrm>
            <a:off x="7097315" y="6033954"/>
            <a:ext cx="3119842" cy="853705"/>
          </a:xfrm>
          <a:prstGeom prst="rect">
            <a:avLst/>
          </a:prstGeom>
        </p:spPr>
        <p:txBody>
          <a:bodyPr vert="horz" lIns="68561" tIns="34281" rIns="68561" bIns="34281" rtlCol="0">
            <a:normAutofit/>
          </a:bodyPr>
          <a:lstStyle>
            <a:lvl1pPr marL="0" indent="0" algn="l" defTabSz="914400" rtl="0" eaLnBrk="1" latinLnBrk="0" hangingPunct="1">
              <a:lnSpc>
                <a:spcPct val="90000"/>
              </a:lnSpc>
              <a:spcBef>
                <a:spcPts val="1000"/>
              </a:spcBef>
              <a:buFont typeface="Arial" panose="020B0604020202020204" pitchFamily="34" charset="0"/>
              <a:buNone/>
              <a:defRPr sz="4000" b="1" kern="1200">
                <a:solidFill>
                  <a:srgbClr val="0039A6"/>
                </a:solidFill>
                <a:latin typeface="Myriad Pro" panose="020B0503030403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3500" kern="1200">
                <a:solidFill>
                  <a:srgbClr val="0039A6"/>
                </a:solidFill>
                <a:latin typeface="Myriad Pro" panose="020B0503030403020204" pitchFamily="34" charset="0"/>
                <a:ea typeface="+mn-ea"/>
                <a:cs typeface="+mn-cs"/>
              </a:defRPr>
            </a:lvl2pPr>
            <a:lvl3pPr marL="400050" indent="-377825" algn="l" defTabSz="914400" rtl="0" eaLnBrk="1" latinLnBrk="0" hangingPunct="1">
              <a:lnSpc>
                <a:spcPct val="90000"/>
              </a:lnSpc>
              <a:spcBef>
                <a:spcPts val="500"/>
              </a:spcBef>
              <a:buFont typeface="Arial" panose="020B0604020202020204" pitchFamily="34" charset="0"/>
              <a:buChar char="•"/>
              <a:tabLst/>
              <a:defRPr sz="3500" kern="1200" baseline="0">
                <a:solidFill>
                  <a:srgbClr val="0039A6"/>
                </a:solidFill>
                <a:latin typeface="Myriad Pro" panose="020B0503030403020204" pitchFamily="34" charset="0"/>
                <a:ea typeface="+mn-ea"/>
                <a:cs typeface="+mn-cs"/>
              </a:defRPr>
            </a:lvl3pPr>
            <a:lvl4pPr marL="801688" indent="-401638" algn="l" defTabSz="914400" rtl="0" eaLnBrk="1" latinLnBrk="0" hangingPunct="1">
              <a:lnSpc>
                <a:spcPct val="90000"/>
              </a:lnSpc>
              <a:spcBef>
                <a:spcPts val="500"/>
              </a:spcBef>
              <a:buFont typeface="Arial" panose="020B0604020202020204" pitchFamily="34" charset="0"/>
              <a:buChar char="•"/>
              <a:tabLst/>
              <a:defRPr sz="3200" kern="1200">
                <a:solidFill>
                  <a:srgbClr val="0039A6"/>
                </a:solidFill>
                <a:latin typeface="Myriad Pro" panose="020B0503030403020204" pitchFamily="34"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2500" i="1" kern="1200">
                <a:solidFill>
                  <a:schemeClr val="bg2">
                    <a:lumMod val="50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99902" algn="ctr" defTabSz="685493">
              <a:spcBef>
                <a:spcPts val="750"/>
              </a:spcBef>
              <a:defRPr/>
            </a:pPr>
            <a:r>
              <a:rPr lang="en-US" sz="2625"/>
              <a:t>Public</a:t>
            </a:r>
          </a:p>
        </p:txBody>
      </p:sp>
      <p:pic>
        <p:nvPicPr>
          <p:cNvPr id="3" name="Picture 2">
            <a:extLst>
              <a:ext uri="{FF2B5EF4-FFF2-40B4-BE49-F238E27FC236}">
                <a16:creationId xmlns:a16="http://schemas.microsoft.com/office/drawing/2014/main" id="{2C547B77-0CFA-7F4E-A2FE-AB8735092F6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13863" y="1082299"/>
            <a:ext cx="11493308" cy="4884894"/>
          </a:xfrm>
          <a:prstGeom prst="rect">
            <a:avLst/>
          </a:prstGeom>
        </p:spPr>
      </p:pic>
    </p:spTree>
    <p:extLst>
      <p:ext uri="{BB962C8B-B14F-4D97-AF65-F5344CB8AC3E}">
        <p14:creationId xmlns:p14="http://schemas.microsoft.com/office/powerpoint/2010/main" val="3816087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99F22CB-9BF2-F1C2-6362-EDF9912365E1}"/>
              </a:ext>
            </a:extLst>
          </p:cNvPr>
          <p:cNvSpPr>
            <a:spLocks noGrp="1"/>
          </p:cNvSpPr>
          <p:nvPr>
            <p:ph type="title"/>
          </p:nvPr>
        </p:nvSpPr>
        <p:spPr/>
        <p:txBody>
          <a:bodyPr/>
          <a:lstStyle/>
          <a:p>
            <a:r>
              <a:rPr lang="en-US" dirty="0"/>
              <a:t>Frame of Mind: </a:t>
            </a:r>
          </a:p>
        </p:txBody>
      </p:sp>
      <p:pic>
        <p:nvPicPr>
          <p:cNvPr id="6" name="Online Media 5" title="Frame of Mind: Reframing Aging from Them to Us">
            <a:hlinkClick r:id="" action="ppaction://media"/>
            <a:extLst>
              <a:ext uri="{FF2B5EF4-FFF2-40B4-BE49-F238E27FC236}">
                <a16:creationId xmlns:a16="http://schemas.microsoft.com/office/drawing/2014/main" id="{10585CB9-3681-E31B-E7E8-135AF630CD3B}"/>
              </a:ext>
            </a:extLst>
          </p:cNvPr>
          <p:cNvPicPr>
            <a:picLocks noGrp="1" noRot="1" noChangeAspect="1"/>
          </p:cNvPicPr>
          <p:nvPr>
            <p:ph idx="1"/>
            <a:videoFile r:link="rId1"/>
          </p:nvPr>
        </p:nvPicPr>
        <p:blipFill>
          <a:blip r:embed="rId4"/>
          <a:stretch>
            <a:fillRect/>
          </a:stretch>
        </p:blipFill>
        <p:spPr>
          <a:xfrm>
            <a:off x="2489200" y="1854200"/>
            <a:ext cx="7212013" cy="4075113"/>
          </a:xfrm>
        </p:spPr>
      </p:pic>
    </p:spTree>
    <p:extLst>
      <p:ext uri="{BB962C8B-B14F-4D97-AF65-F5344CB8AC3E}">
        <p14:creationId xmlns:p14="http://schemas.microsoft.com/office/powerpoint/2010/main" val="3374052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EA3672C2-5119-8244-92E3-30161B899047}"/>
              </a:ext>
            </a:extLst>
          </p:cNvPr>
          <p:cNvSpPr txBox="1">
            <a:spLocks noGrp="1"/>
          </p:cNvSpPr>
          <p:nvPr>
            <p:ph type="title" idx="4294967295"/>
          </p:nvPr>
        </p:nvSpPr>
        <p:spPr>
          <a:xfrm>
            <a:off x="813975" y="519130"/>
            <a:ext cx="8474747"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14468D"/>
                </a:solidFill>
                <a:effectLst/>
                <a:uLnTx/>
                <a:uFillTx/>
                <a:latin typeface="Myriad Pro Semibold"/>
                <a:ea typeface="+mn-ea"/>
                <a:cs typeface="Arial"/>
              </a:rPr>
              <a:t>Frame On! </a:t>
            </a:r>
            <a:endParaRPr kumimoji="0" lang="en-US" sz="60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3" name="Group 2" descr="Ways to contact and follow the National Center to Reframe Aging on the web and social media.">
            <a:extLst>
              <a:ext uri="{FF2B5EF4-FFF2-40B4-BE49-F238E27FC236}">
                <a16:creationId xmlns:a16="http://schemas.microsoft.com/office/drawing/2014/main" id="{34B75B48-319C-A5BF-2656-D25D7244A52B}"/>
              </a:ext>
            </a:extLst>
          </p:cNvPr>
          <p:cNvGrpSpPr/>
          <p:nvPr/>
        </p:nvGrpSpPr>
        <p:grpSpPr>
          <a:xfrm>
            <a:off x="2930712" y="4756803"/>
            <a:ext cx="5655727" cy="1068496"/>
            <a:chOff x="2577219" y="4822152"/>
            <a:chExt cx="7120124" cy="1307349"/>
          </a:xfrm>
        </p:grpSpPr>
        <p:pic>
          <p:nvPicPr>
            <p:cNvPr id="5" name="Picture 5" descr="Graphical user interface&#10;&#10;Description automatically generated">
              <a:extLst>
                <a:ext uri="{FF2B5EF4-FFF2-40B4-BE49-F238E27FC236}">
                  <a16:creationId xmlns:a16="http://schemas.microsoft.com/office/drawing/2014/main" id="{0E58A10D-B14B-98AB-49C9-B6A28E4E53BC}"/>
                </a:ext>
              </a:extLst>
            </p:cNvPr>
            <p:cNvPicPr>
              <a:picLocks noChangeAspect="1"/>
            </p:cNvPicPr>
            <p:nvPr/>
          </p:nvPicPr>
          <p:blipFill>
            <a:blip r:embed="rId3"/>
            <a:stretch>
              <a:fillRect/>
            </a:stretch>
          </p:blipFill>
          <p:spPr>
            <a:xfrm>
              <a:off x="3939822" y="4822152"/>
              <a:ext cx="5757521" cy="1307349"/>
            </a:xfrm>
            <a:prstGeom prst="rect">
              <a:avLst/>
            </a:prstGeom>
          </p:spPr>
        </p:pic>
        <p:pic>
          <p:nvPicPr>
            <p:cNvPr id="6" name="Picture 7" descr="Icon&#10;&#10;Description automatically generated">
              <a:extLst>
                <a:ext uri="{FF2B5EF4-FFF2-40B4-BE49-F238E27FC236}">
                  <a16:creationId xmlns:a16="http://schemas.microsoft.com/office/drawing/2014/main" id="{F4082762-9ADE-FAD6-0535-7A33D536FCE1}"/>
                </a:ext>
              </a:extLst>
            </p:cNvPr>
            <p:cNvPicPr>
              <a:picLocks noChangeAspect="1"/>
            </p:cNvPicPr>
            <p:nvPr/>
          </p:nvPicPr>
          <p:blipFill>
            <a:blip r:embed="rId4"/>
            <a:stretch>
              <a:fillRect/>
            </a:stretch>
          </p:blipFill>
          <p:spPr>
            <a:xfrm>
              <a:off x="2577219" y="4890682"/>
              <a:ext cx="1362603" cy="1170288"/>
            </a:xfrm>
            <a:prstGeom prst="rect">
              <a:avLst/>
            </a:prstGeom>
          </p:spPr>
        </p:pic>
      </p:grpSp>
      <p:sp>
        <p:nvSpPr>
          <p:cNvPr id="8" name="TextBox 1">
            <a:extLst>
              <a:ext uri="{FF2B5EF4-FFF2-40B4-BE49-F238E27FC236}">
                <a16:creationId xmlns:a16="http://schemas.microsoft.com/office/drawing/2014/main" id="{09236F20-860F-FB8D-8861-97A69DD87819}"/>
              </a:ext>
              <a:ext uri="{C183D7F6-B498-43B3-948B-1728B52AA6E4}">
                <adec:decorative xmlns:adec="http://schemas.microsoft.com/office/drawing/2017/decorative" val="1"/>
              </a:ext>
            </a:extLst>
          </p:cNvPr>
          <p:cNvSpPr txBox="1"/>
          <p:nvPr/>
        </p:nvSpPr>
        <p:spPr>
          <a:xfrm>
            <a:off x="813976" y="1774835"/>
            <a:ext cx="10985518" cy="2055099"/>
          </a:xfrm>
          <a:prstGeom prst="doubleWave">
            <a:avLst/>
          </a:prstGeom>
          <a:blipFill dpi="0" rotWithShape="1">
            <a:blip r:embed="rId5">
              <a:extLst>
                <a:ext uri="{28A0092B-C50C-407E-A947-70E740481C1C}">
                  <a14:useLocalDpi xmlns:a14="http://schemas.microsoft.com/office/drawing/2010/main" val="0"/>
                </a:ext>
              </a:extLst>
            </a:blip>
            <a:srcRect/>
            <a:stretch>
              <a:fillRect/>
            </a:stretch>
          </a:blipFill>
        </p:spPr>
        <p:txBody>
          <a:bodyPr rot="0" spcFirstLastPara="0" vert="horz" wrap="square" lIns="68561" tIns="34281" rIns="68561" bIns="34281"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034">
              <a:spcAft>
                <a:spcPts val="600"/>
              </a:spcAft>
              <a:defRPr/>
            </a:pPr>
            <a:r>
              <a:rPr lang="en-US" sz="4800" b="1">
                <a:solidFill>
                  <a:srgbClr val="19468D"/>
                </a:solidFill>
                <a:latin typeface="Myriad Pro" panose="020B0503030403020204"/>
              </a:rPr>
              <a:t>Productive perceptions of </a:t>
            </a:r>
            <a:br>
              <a:rPr lang="en-US" sz="4800" b="1">
                <a:solidFill>
                  <a:srgbClr val="19468D"/>
                </a:solidFill>
                <a:latin typeface="Myriad Pro" panose="020B0503030403020204"/>
              </a:rPr>
            </a:br>
            <a:r>
              <a:rPr lang="en-US" sz="4800" b="1">
                <a:solidFill>
                  <a:srgbClr val="19468D"/>
                </a:solidFill>
                <a:latin typeface="Myriad Pro" panose="020B0503030403020204"/>
              </a:rPr>
              <a:t>aging are priceless </a:t>
            </a:r>
            <a:endParaRPr lang="en-US" sz="4000" b="1">
              <a:solidFill>
                <a:srgbClr val="19468D"/>
              </a:solidFill>
            </a:endParaRPr>
          </a:p>
        </p:txBody>
      </p:sp>
      <p:sp>
        <p:nvSpPr>
          <p:cNvPr id="2" name="Title 4">
            <a:extLst>
              <a:ext uri="{FF2B5EF4-FFF2-40B4-BE49-F238E27FC236}">
                <a16:creationId xmlns:a16="http://schemas.microsoft.com/office/drawing/2014/main" id="{9C20F9CF-5FAB-3358-8BF3-17334FB4352D}"/>
              </a:ext>
            </a:extLst>
          </p:cNvPr>
          <p:cNvSpPr txBox="1">
            <a:spLocks/>
          </p:cNvSpPr>
          <p:nvPr/>
        </p:nvSpPr>
        <p:spPr>
          <a:xfrm>
            <a:off x="4249613" y="4235720"/>
            <a:ext cx="4174418" cy="52108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a:solidFill>
                  <a:srgbClr val="19468D"/>
                </a:solidFill>
              </a:rPr>
              <a:t>Join in the conversation!</a:t>
            </a:r>
          </a:p>
        </p:txBody>
      </p:sp>
    </p:spTree>
    <p:extLst>
      <p:ext uri="{BB962C8B-B14F-4D97-AF65-F5344CB8AC3E}">
        <p14:creationId xmlns:p14="http://schemas.microsoft.com/office/powerpoint/2010/main" val="24421238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C769D62CB5BF249B4789531893DF3B3" ma:contentTypeVersion="18" ma:contentTypeDescription="Create a new document." ma:contentTypeScope="" ma:versionID="3eda2c692fa91a5cad6a5355b45432b8">
  <xsd:schema xmlns:xsd="http://www.w3.org/2001/XMLSchema" xmlns:xs="http://www.w3.org/2001/XMLSchema" xmlns:p="http://schemas.microsoft.com/office/2006/metadata/properties" xmlns:ns2="2eed63b6-52de-45c9-8028-b3c8ca8b21fe" xmlns:ns3="9f0e0d2b-7b93-4ac5-8ff4-595f043366b6" targetNamespace="http://schemas.microsoft.com/office/2006/metadata/properties" ma:root="true" ma:fieldsID="00a1e59fe645b3c7ef1ea283cac2e1e3" ns2:_="" ns3:_="">
    <xsd:import namespace="2eed63b6-52de-45c9-8028-b3c8ca8b21fe"/>
    <xsd:import namespace="9f0e0d2b-7b93-4ac5-8ff4-595f043366b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GenerationTime" minOccurs="0"/>
                <xsd:element ref="ns2:MediaServiceEventHashCode" minOccurs="0"/>
                <xsd:element ref="ns3:SharedWithUsers" minOccurs="0"/>
                <xsd:element ref="ns3:SharedWithDetails" minOccurs="0"/>
                <xsd:element ref="ns2:MediaServiceOCR"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ed63b6-52de-45c9-8028-b3c8ca8b21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5cda789-69c7-4f09-82a8-9dbde25bb7e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f0e0d2b-7b93-4ac5-8ff4-595f043366b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a58de49-e5b2-4dec-83c7-f18a65544ef4}" ma:internalName="TaxCatchAll" ma:showField="CatchAllData" ma:web="9f0e0d2b-7b93-4ac5-8ff4-595f043366b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f0e0d2b-7b93-4ac5-8ff4-595f043366b6" xsi:nil="true"/>
    <lcf76f155ced4ddcb4097134ff3c332f xmlns="2eed63b6-52de-45c9-8028-b3c8ca8b21fe">
      <Terms xmlns="http://schemas.microsoft.com/office/infopath/2007/PartnerControls"/>
    </lcf76f155ced4ddcb4097134ff3c332f>
    <SharedWithUsers xmlns="9f0e0d2b-7b93-4ac5-8ff4-595f043366b6">
      <UserInfo>
        <DisplayName>Hannah Albers</DisplayName>
        <AccountId>362</AccountId>
        <AccountType/>
      </UserInfo>
      <UserInfo>
        <DisplayName>Patricia D’Antonio</DisplayName>
        <AccountId>14</AccountId>
        <AccountType/>
      </UserInfo>
      <UserInfo>
        <DisplayName>Alycia Claproth</DisplayName>
        <AccountId>946</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F7D25F-8A0D-4F3F-9F97-DF254750EE66}">
  <ds:schemaRefs>
    <ds:schemaRef ds:uri="2eed63b6-52de-45c9-8028-b3c8ca8b21fe"/>
    <ds:schemaRef ds:uri="9f0e0d2b-7b93-4ac5-8ff4-595f043366b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AB4273FA-1663-4A4B-AE53-6DA55CD15257}">
  <ds:schemaRefs>
    <ds:schemaRef ds:uri="http://schemas.microsoft.com/office/2006/metadata/properties"/>
    <ds:schemaRef ds:uri="http://schemas.microsoft.com/office/2006/documentManagement/types"/>
    <ds:schemaRef ds:uri="http://www.w3.org/XML/1998/namespace"/>
    <ds:schemaRef ds:uri="http://purl.org/dc/dcmitype/"/>
    <ds:schemaRef ds:uri="http://purl.org/dc/terms/"/>
    <ds:schemaRef ds:uri="http://purl.org/dc/elements/1.1/"/>
    <ds:schemaRef ds:uri="2eed63b6-52de-45c9-8028-b3c8ca8b21fe"/>
    <ds:schemaRef ds:uri="http://schemas.microsoft.com/office/infopath/2007/PartnerControls"/>
    <ds:schemaRef ds:uri="http://schemas.openxmlformats.org/package/2006/metadata/core-properties"/>
    <ds:schemaRef ds:uri="9f0e0d2b-7b93-4ac5-8ff4-595f043366b6"/>
  </ds:schemaRefs>
</ds:datastoreItem>
</file>

<file path=customXml/itemProps3.xml><?xml version="1.0" encoding="utf-8"?>
<ds:datastoreItem xmlns:ds="http://schemas.openxmlformats.org/officeDocument/2006/customXml" ds:itemID="{634F9F45-5B59-456E-91C2-280DEC8CB8E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1170</TotalTime>
  <Words>1416</Words>
  <Application>Microsoft Office PowerPoint</Application>
  <PresentationFormat>Widescreen</PresentationFormat>
  <Paragraphs>163</Paragraphs>
  <Slides>11</Slides>
  <Notes>11</Notes>
  <HiddenSlides>0</HiddenSlides>
  <MMClips>1</MMClips>
  <ScaleCrop>false</ScaleCrop>
  <HeadingPairs>
    <vt:vector size="4" baseType="variant">
      <vt:variant>
        <vt:lpstr>Theme</vt:lpstr>
      </vt:variant>
      <vt:variant>
        <vt:i4>5</vt:i4>
      </vt:variant>
      <vt:variant>
        <vt:lpstr>Slide Titles</vt:lpstr>
      </vt:variant>
      <vt:variant>
        <vt:i4>11</vt:i4>
      </vt:variant>
    </vt:vector>
  </HeadingPairs>
  <TitlesOfParts>
    <vt:vector size="16" baseType="lpstr">
      <vt:lpstr>Office Theme</vt:lpstr>
      <vt:lpstr>Custom Design</vt:lpstr>
      <vt:lpstr>1_Custom Design</vt:lpstr>
      <vt:lpstr>2_Custom Design</vt:lpstr>
      <vt:lpstr>3_Custom Design</vt:lpstr>
      <vt:lpstr>Reframe Aging:  A Generation’s Work</vt:lpstr>
      <vt:lpstr>Ageism Defined</vt:lpstr>
      <vt:lpstr>Everyday Messages</vt:lpstr>
      <vt:lpstr>PowerPoint Presentation</vt:lpstr>
      <vt:lpstr>Implicit Bias Defined</vt:lpstr>
      <vt:lpstr>Research Identified the Challenge</vt:lpstr>
      <vt:lpstr>Why we need to reframe aging</vt:lpstr>
      <vt:lpstr>You Say...They Think</vt:lpstr>
      <vt:lpstr>You Say...They Think</vt:lpstr>
      <vt:lpstr>Frame of Mind: </vt:lpstr>
      <vt:lpstr>Frame 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Kreischer</dc:creator>
  <cp:lastModifiedBy>Patricia D’Antonio</cp:lastModifiedBy>
  <cp:revision>6</cp:revision>
  <cp:lastPrinted>2024-05-07T09:51:14Z</cp:lastPrinted>
  <dcterms:created xsi:type="dcterms:W3CDTF">2020-08-25T17:54:54Z</dcterms:created>
  <dcterms:modified xsi:type="dcterms:W3CDTF">2024-06-03T19:07:59Z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0x0101004C769D62CB5BF249B4789531893DF3B3</vt:lpwstr>
  </property>
  <property fmtid="{D5CDD505-2E9C-101B-9397-08002B2CF9AE}" pid="3" name="ConferenceYear">
    <vt:lpwstr>19;#2019|a5943683-eda0-41de-a4ed-56295d8e83ce</vt:lpwstr>
  </property>
  <property fmtid="{D5CDD505-2E9C-101B-9397-08002B2CF9AE}" pid="4" name="MarketingLibDocType">
    <vt:lpwstr/>
  </property>
  <property fmtid="{D5CDD505-2E9C-101B-9397-08002B2CF9AE}" pid="5" name="MediaServiceImageTags">
    <vt:lpwstr/>
  </property>
</Properties>
</file>