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30"/>
  </p:notesMasterIdLst>
  <p:sldIdLst>
    <p:sldId id="257" r:id="rId2"/>
    <p:sldId id="349" r:id="rId3"/>
    <p:sldId id="388" r:id="rId4"/>
    <p:sldId id="327" r:id="rId5"/>
    <p:sldId id="372" r:id="rId6"/>
    <p:sldId id="261" r:id="rId7"/>
    <p:sldId id="272" r:id="rId8"/>
    <p:sldId id="285" r:id="rId9"/>
    <p:sldId id="359" r:id="rId10"/>
    <p:sldId id="377" r:id="rId11"/>
    <p:sldId id="378" r:id="rId12"/>
    <p:sldId id="379" r:id="rId13"/>
    <p:sldId id="369" r:id="rId14"/>
    <p:sldId id="390" r:id="rId15"/>
    <p:sldId id="396" r:id="rId16"/>
    <p:sldId id="391" r:id="rId17"/>
    <p:sldId id="392" r:id="rId18"/>
    <p:sldId id="393" r:id="rId19"/>
    <p:sldId id="397" r:id="rId20"/>
    <p:sldId id="259" r:id="rId21"/>
    <p:sldId id="382" r:id="rId22"/>
    <p:sldId id="381" r:id="rId23"/>
    <p:sldId id="387" r:id="rId24"/>
    <p:sldId id="370" r:id="rId25"/>
    <p:sldId id="371" r:id="rId26"/>
    <p:sldId id="281" r:id="rId27"/>
    <p:sldId id="395" r:id="rId28"/>
    <p:sldId id="35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E14620-256B-4108-AE17-A6DDB981A8DA}">
          <p14:sldIdLst>
            <p14:sldId id="257"/>
            <p14:sldId id="349"/>
            <p14:sldId id="388"/>
            <p14:sldId id="327"/>
            <p14:sldId id="372"/>
            <p14:sldId id="261"/>
            <p14:sldId id="272"/>
            <p14:sldId id="285"/>
            <p14:sldId id="359"/>
            <p14:sldId id="377"/>
            <p14:sldId id="378"/>
            <p14:sldId id="379"/>
            <p14:sldId id="369"/>
            <p14:sldId id="390"/>
            <p14:sldId id="396"/>
            <p14:sldId id="391"/>
            <p14:sldId id="392"/>
            <p14:sldId id="393"/>
            <p14:sldId id="397"/>
            <p14:sldId id="259"/>
            <p14:sldId id="382"/>
            <p14:sldId id="381"/>
            <p14:sldId id="387"/>
            <p14:sldId id="370"/>
            <p14:sldId id="371"/>
            <p14:sldId id="281"/>
            <p14:sldId id="395"/>
          </p14:sldIdLst>
        </p14:section>
        <p14:section name="Untitled Section" id="{BDF9A7D3-60D1-47BA-A601-971028A6AEA3}">
          <p14:sldIdLst>
            <p14:sldId id="35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77644" autoAdjust="0"/>
  </p:normalViewPr>
  <p:slideViewPr>
    <p:cSldViewPr snapToGrid="0">
      <p:cViewPr varScale="1">
        <p:scale>
          <a:sx n="87" d="100"/>
          <a:sy n="87" d="100"/>
        </p:scale>
        <p:origin x="432"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B295D5-BCA6-4C8C-8F55-10A0AD340BF3}"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686E1D5E-2668-4C44-BA6C-1F4F4422A720}">
      <dgm:prSet/>
      <dgm:spPr/>
      <dgm:t>
        <a:bodyPr/>
        <a:lstStyle/>
        <a:p>
          <a:r>
            <a:rPr lang="en-US"/>
            <a:t>Complete an application</a:t>
          </a:r>
        </a:p>
      </dgm:t>
    </dgm:pt>
    <dgm:pt modelId="{42A97BB2-6FA4-48DA-9FF5-9236DF46538C}" type="parTrans" cxnId="{FF478702-AF91-4D7B-852B-99C850937CDD}">
      <dgm:prSet/>
      <dgm:spPr/>
      <dgm:t>
        <a:bodyPr/>
        <a:lstStyle/>
        <a:p>
          <a:endParaRPr lang="en-US"/>
        </a:p>
      </dgm:t>
    </dgm:pt>
    <dgm:pt modelId="{6E470BDB-8A4B-41E5-85C0-E6DF46498221}" type="sibTrans" cxnId="{FF478702-AF91-4D7B-852B-99C850937CDD}">
      <dgm:prSet/>
      <dgm:spPr/>
      <dgm:t>
        <a:bodyPr/>
        <a:lstStyle/>
        <a:p>
          <a:endParaRPr lang="en-US"/>
        </a:p>
      </dgm:t>
    </dgm:pt>
    <dgm:pt modelId="{54517DB8-63F4-4B22-AA32-37DE5ADEDCBF}">
      <dgm:prSet/>
      <dgm:spPr/>
      <dgm:t>
        <a:bodyPr/>
        <a:lstStyle/>
        <a:p>
          <a:r>
            <a:rPr lang="en-US"/>
            <a:t>Eligibility Interview </a:t>
          </a:r>
        </a:p>
      </dgm:t>
    </dgm:pt>
    <dgm:pt modelId="{3FA32AAC-F73A-47AC-81C2-5903B705CB4A}" type="parTrans" cxnId="{6D5407DF-55C3-4565-86FD-C7578B9E11D3}">
      <dgm:prSet/>
      <dgm:spPr/>
      <dgm:t>
        <a:bodyPr/>
        <a:lstStyle/>
        <a:p>
          <a:endParaRPr lang="en-US"/>
        </a:p>
      </dgm:t>
    </dgm:pt>
    <dgm:pt modelId="{7E9775C4-F5FC-4944-9623-96FC118F52F8}" type="sibTrans" cxnId="{6D5407DF-55C3-4565-86FD-C7578B9E11D3}">
      <dgm:prSet/>
      <dgm:spPr/>
      <dgm:t>
        <a:bodyPr/>
        <a:lstStyle/>
        <a:p>
          <a:endParaRPr lang="en-US"/>
        </a:p>
      </dgm:t>
    </dgm:pt>
    <dgm:pt modelId="{3DC0B3B1-4F2F-4551-847F-9D416A8DE323}">
      <dgm:prSet/>
      <dgm:spPr/>
      <dgm:t>
        <a:bodyPr/>
        <a:lstStyle/>
        <a:p>
          <a:r>
            <a:rPr lang="en-US"/>
            <a:t>Required Documentation</a:t>
          </a:r>
        </a:p>
      </dgm:t>
    </dgm:pt>
    <dgm:pt modelId="{988C6EBC-12AB-4683-86AE-9167CAC35FDF}" type="parTrans" cxnId="{09F1F1B8-3662-4FF6-B739-3C1232C76959}">
      <dgm:prSet/>
      <dgm:spPr/>
      <dgm:t>
        <a:bodyPr/>
        <a:lstStyle/>
        <a:p>
          <a:endParaRPr lang="en-US"/>
        </a:p>
      </dgm:t>
    </dgm:pt>
    <dgm:pt modelId="{3AD01DED-B669-4498-B255-07E8A9863047}" type="sibTrans" cxnId="{09F1F1B8-3662-4FF6-B739-3C1232C76959}">
      <dgm:prSet/>
      <dgm:spPr/>
      <dgm:t>
        <a:bodyPr/>
        <a:lstStyle/>
        <a:p>
          <a:endParaRPr lang="en-US"/>
        </a:p>
      </dgm:t>
    </dgm:pt>
    <dgm:pt modelId="{D1459BBD-5EEF-4467-AE69-21BD8DF032BD}">
      <dgm:prSet/>
      <dgm:spPr/>
      <dgm:t>
        <a:bodyPr/>
        <a:lstStyle/>
        <a:p>
          <a:r>
            <a:rPr lang="en-US"/>
            <a:t>Wait for the decision</a:t>
          </a:r>
        </a:p>
      </dgm:t>
    </dgm:pt>
    <dgm:pt modelId="{FD2FA1A3-C776-46B3-8F80-C9BCEC6B6659}" type="parTrans" cxnId="{D628671B-1612-476C-A673-EE451CD8C46B}">
      <dgm:prSet/>
      <dgm:spPr/>
      <dgm:t>
        <a:bodyPr/>
        <a:lstStyle/>
        <a:p>
          <a:endParaRPr lang="en-US"/>
        </a:p>
      </dgm:t>
    </dgm:pt>
    <dgm:pt modelId="{3285BEA0-9D24-4E2D-9A4F-FCDCD815DC93}" type="sibTrans" cxnId="{D628671B-1612-476C-A673-EE451CD8C46B}">
      <dgm:prSet/>
      <dgm:spPr/>
      <dgm:t>
        <a:bodyPr/>
        <a:lstStyle/>
        <a:p>
          <a:endParaRPr lang="en-US"/>
        </a:p>
      </dgm:t>
    </dgm:pt>
    <dgm:pt modelId="{545AB3A1-012C-1844-A419-72BE92B2474A}" type="pres">
      <dgm:prSet presAssocID="{F8B295D5-BCA6-4C8C-8F55-10A0AD340BF3}" presName="linear" presStyleCnt="0">
        <dgm:presLayoutVars>
          <dgm:animLvl val="lvl"/>
          <dgm:resizeHandles val="exact"/>
        </dgm:presLayoutVars>
      </dgm:prSet>
      <dgm:spPr/>
    </dgm:pt>
    <dgm:pt modelId="{28AFA909-5371-A544-83E1-4FBE249CB85B}" type="pres">
      <dgm:prSet presAssocID="{686E1D5E-2668-4C44-BA6C-1F4F4422A720}" presName="parentText" presStyleLbl="node1" presStyleIdx="0" presStyleCnt="4">
        <dgm:presLayoutVars>
          <dgm:chMax val="0"/>
          <dgm:bulletEnabled val="1"/>
        </dgm:presLayoutVars>
      </dgm:prSet>
      <dgm:spPr/>
    </dgm:pt>
    <dgm:pt modelId="{22BCFA9C-150F-F44B-9D63-1DEAC27A8821}" type="pres">
      <dgm:prSet presAssocID="{6E470BDB-8A4B-41E5-85C0-E6DF46498221}" presName="spacer" presStyleCnt="0"/>
      <dgm:spPr/>
    </dgm:pt>
    <dgm:pt modelId="{8C94F4F4-D2A6-E943-B8EB-37D612C0B98F}" type="pres">
      <dgm:prSet presAssocID="{54517DB8-63F4-4B22-AA32-37DE5ADEDCBF}" presName="parentText" presStyleLbl="node1" presStyleIdx="1" presStyleCnt="4">
        <dgm:presLayoutVars>
          <dgm:chMax val="0"/>
          <dgm:bulletEnabled val="1"/>
        </dgm:presLayoutVars>
      </dgm:prSet>
      <dgm:spPr/>
    </dgm:pt>
    <dgm:pt modelId="{3EC3F7C1-FCC1-0D4B-87CD-DEE1C480DD0A}" type="pres">
      <dgm:prSet presAssocID="{7E9775C4-F5FC-4944-9623-96FC118F52F8}" presName="spacer" presStyleCnt="0"/>
      <dgm:spPr/>
    </dgm:pt>
    <dgm:pt modelId="{ABA03F05-62E6-764C-AC06-36F0577CB5C6}" type="pres">
      <dgm:prSet presAssocID="{3DC0B3B1-4F2F-4551-847F-9D416A8DE323}" presName="parentText" presStyleLbl="node1" presStyleIdx="2" presStyleCnt="4">
        <dgm:presLayoutVars>
          <dgm:chMax val="0"/>
          <dgm:bulletEnabled val="1"/>
        </dgm:presLayoutVars>
      </dgm:prSet>
      <dgm:spPr/>
    </dgm:pt>
    <dgm:pt modelId="{8745AA5B-3803-5247-8FDA-011DC83122F5}" type="pres">
      <dgm:prSet presAssocID="{3AD01DED-B669-4498-B255-07E8A9863047}" presName="spacer" presStyleCnt="0"/>
      <dgm:spPr/>
    </dgm:pt>
    <dgm:pt modelId="{F75A81C4-DF45-DB4E-8253-0C1D1D928F42}" type="pres">
      <dgm:prSet presAssocID="{D1459BBD-5EEF-4467-AE69-21BD8DF032BD}" presName="parentText" presStyleLbl="node1" presStyleIdx="3" presStyleCnt="4">
        <dgm:presLayoutVars>
          <dgm:chMax val="0"/>
          <dgm:bulletEnabled val="1"/>
        </dgm:presLayoutVars>
      </dgm:prSet>
      <dgm:spPr/>
    </dgm:pt>
  </dgm:ptLst>
  <dgm:cxnLst>
    <dgm:cxn modelId="{FF478702-AF91-4D7B-852B-99C850937CDD}" srcId="{F8B295D5-BCA6-4C8C-8F55-10A0AD340BF3}" destId="{686E1D5E-2668-4C44-BA6C-1F4F4422A720}" srcOrd="0" destOrd="0" parTransId="{42A97BB2-6FA4-48DA-9FF5-9236DF46538C}" sibTransId="{6E470BDB-8A4B-41E5-85C0-E6DF46498221}"/>
    <dgm:cxn modelId="{D628671B-1612-476C-A673-EE451CD8C46B}" srcId="{F8B295D5-BCA6-4C8C-8F55-10A0AD340BF3}" destId="{D1459BBD-5EEF-4467-AE69-21BD8DF032BD}" srcOrd="3" destOrd="0" parTransId="{FD2FA1A3-C776-46B3-8F80-C9BCEC6B6659}" sibTransId="{3285BEA0-9D24-4E2D-9A4F-FCDCD815DC93}"/>
    <dgm:cxn modelId="{6C74E84C-C7E3-904F-BD30-94BA4F1CB777}" type="presOf" srcId="{D1459BBD-5EEF-4467-AE69-21BD8DF032BD}" destId="{F75A81C4-DF45-DB4E-8253-0C1D1D928F42}" srcOrd="0" destOrd="0" presId="urn:microsoft.com/office/officeart/2005/8/layout/vList2"/>
    <dgm:cxn modelId="{667B8375-E457-6E49-A9BB-FF7979ED4684}" type="presOf" srcId="{54517DB8-63F4-4B22-AA32-37DE5ADEDCBF}" destId="{8C94F4F4-D2A6-E943-B8EB-37D612C0B98F}" srcOrd="0" destOrd="0" presId="urn:microsoft.com/office/officeart/2005/8/layout/vList2"/>
    <dgm:cxn modelId="{259DE79B-23BE-E445-8ADD-78FB4EEFEDED}" type="presOf" srcId="{F8B295D5-BCA6-4C8C-8F55-10A0AD340BF3}" destId="{545AB3A1-012C-1844-A419-72BE92B2474A}" srcOrd="0" destOrd="0" presId="urn:microsoft.com/office/officeart/2005/8/layout/vList2"/>
    <dgm:cxn modelId="{316DC1B3-1AB0-0744-BB55-44A8C9968568}" type="presOf" srcId="{3DC0B3B1-4F2F-4551-847F-9D416A8DE323}" destId="{ABA03F05-62E6-764C-AC06-36F0577CB5C6}" srcOrd="0" destOrd="0" presId="urn:microsoft.com/office/officeart/2005/8/layout/vList2"/>
    <dgm:cxn modelId="{09F1F1B8-3662-4FF6-B739-3C1232C76959}" srcId="{F8B295D5-BCA6-4C8C-8F55-10A0AD340BF3}" destId="{3DC0B3B1-4F2F-4551-847F-9D416A8DE323}" srcOrd="2" destOrd="0" parTransId="{988C6EBC-12AB-4683-86AE-9167CAC35FDF}" sibTransId="{3AD01DED-B669-4498-B255-07E8A9863047}"/>
    <dgm:cxn modelId="{DD5FA1DD-E302-1842-9AA5-1A761107302B}" type="presOf" srcId="{686E1D5E-2668-4C44-BA6C-1F4F4422A720}" destId="{28AFA909-5371-A544-83E1-4FBE249CB85B}" srcOrd="0" destOrd="0" presId="urn:microsoft.com/office/officeart/2005/8/layout/vList2"/>
    <dgm:cxn modelId="{6D5407DF-55C3-4565-86FD-C7578B9E11D3}" srcId="{F8B295D5-BCA6-4C8C-8F55-10A0AD340BF3}" destId="{54517DB8-63F4-4B22-AA32-37DE5ADEDCBF}" srcOrd="1" destOrd="0" parTransId="{3FA32AAC-F73A-47AC-81C2-5903B705CB4A}" sibTransId="{7E9775C4-F5FC-4944-9623-96FC118F52F8}"/>
    <dgm:cxn modelId="{3D56F989-5A69-B44C-809F-AEEBDB63BF7F}" type="presParOf" srcId="{545AB3A1-012C-1844-A419-72BE92B2474A}" destId="{28AFA909-5371-A544-83E1-4FBE249CB85B}" srcOrd="0" destOrd="0" presId="urn:microsoft.com/office/officeart/2005/8/layout/vList2"/>
    <dgm:cxn modelId="{C09741B0-882F-A747-A450-65A8B3DA4810}" type="presParOf" srcId="{545AB3A1-012C-1844-A419-72BE92B2474A}" destId="{22BCFA9C-150F-F44B-9D63-1DEAC27A8821}" srcOrd="1" destOrd="0" presId="urn:microsoft.com/office/officeart/2005/8/layout/vList2"/>
    <dgm:cxn modelId="{64A7DF32-DCDC-7C4D-B32E-10AD9C75F8C0}" type="presParOf" srcId="{545AB3A1-012C-1844-A419-72BE92B2474A}" destId="{8C94F4F4-D2A6-E943-B8EB-37D612C0B98F}" srcOrd="2" destOrd="0" presId="urn:microsoft.com/office/officeart/2005/8/layout/vList2"/>
    <dgm:cxn modelId="{ECF446A9-9B8D-664E-9480-471D6E0708A9}" type="presParOf" srcId="{545AB3A1-012C-1844-A419-72BE92B2474A}" destId="{3EC3F7C1-FCC1-0D4B-87CD-DEE1C480DD0A}" srcOrd="3" destOrd="0" presId="urn:microsoft.com/office/officeart/2005/8/layout/vList2"/>
    <dgm:cxn modelId="{76335AAD-4F15-104D-8C4C-11A7AA98D42E}" type="presParOf" srcId="{545AB3A1-012C-1844-A419-72BE92B2474A}" destId="{ABA03F05-62E6-764C-AC06-36F0577CB5C6}" srcOrd="4" destOrd="0" presId="urn:microsoft.com/office/officeart/2005/8/layout/vList2"/>
    <dgm:cxn modelId="{57E2AC90-4226-7F43-87B7-8A055E42D3B0}" type="presParOf" srcId="{545AB3A1-012C-1844-A419-72BE92B2474A}" destId="{8745AA5B-3803-5247-8FDA-011DC83122F5}" srcOrd="5" destOrd="0" presId="urn:microsoft.com/office/officeart/2005/8/layout/vList2"/>
    <dgm:cxn modelId="{908D9562-F0CE-A848-9961-51D42A7B1E11}" type="presParOf" srcId="{545AB3A1-012C-1844-A419-72BE92B2474A}" destId="{F75A81C4-DF45-DB4E-8253-0C1D1D928F4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AFA909-5371-A544-83E1-4FBE249CB85B}">
      <dsp:nvSpPr>
        <dsp:cNvPr id="0" name=""/>
        <dsp:cNvSpPr/>
      </dsp:nvSpPr>
      <dsp:spPr>
        <a:xfrm>
          <a:off x="0" y="291630"/>
          <a:ext cx="6628804" cy="10062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Complete an application</a:t>
          </a:r>
        </a:p>
      </dsp:txBody>
      <dsp:txXfrm>
        <a:off x="49119" y="340749"/>
        <a:ext cx="6530566" cy="907962"/>
      </dsp:txXfrm>
    </dsp:sp>
    <dsp:sp modelId="{8C94F4F4-D2A6-E943-B8EB-37D612C0B98F}">
      <dsp:nvSpPr>
        <dsp:cNvPr id="0" name=""/>
        <dsp:cNvSpPr/>
      </dsp:nvSpPr>
      <dsp:spPr>
        <a:xfrm>
          <a:off x="0" y="1421670"/>
          <a:ext cx="6628804" cy="1006200"/>
        </a:xfrm>
        <a:prstGeom prst="roundRect">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Eligibility Interview </a:t>
          </a:r>
        </a:p>
      </dsp:txBody>
      <dsp:txXfrm>
        <a:off x="49119" y="1470789"/>
        <a:ext cx="6530566" cy="907962"/>
      </dsp:txXfrm>
    </dsp:sp>
    <dsp:sp modelId="{ABA03F05-62E6-764C-AC06-36F0577CB5C6}">
      <dsp:nvSpPr>
        <dsp:cNvPr id="0" name=""/>
        <dsp:cNvSpPr/>
      </dsp:nvSpPr>
      <dsp:spPr>
        <a:xfrm>
          <a:off x="0" y="2551710"/>
          <a:ext cx="6628804" cy="1006200"/>
        </a:xfrm>
        <a:prstGeom prst="roundRect">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Required Documentation</a:t>
          </a:r>
        </a:p>
      </dsp:txBody>
      <dsp:txXfrm>
        <a:off x="49119" y="2600829"/>
        <a:ext cx="6530566" cy="907962"/>
      </dsp:txXfrm>
    </dsp:sp>
    <dsp:sp modelId="{F75A81C4-DF45-DB4E-8253-0C1D1D928F42}">
      <dsp:nvSpPr>
        <dsp:cNvPr id="0" name=""/>
        <dsp:cNvSpPr/>
      </dsp:nvSpPr>
      <dsp:spPr>
        <a:xfrm>
          <a:off x="0" y="3681750"/>
          <a:ext cx="6628804" cy="100620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Wait for the decision</a:t>
          </a:r>
        </a:p>
      </dsp:txBody>
      <dsp:txXfrm>
        <a:off x="49119" y="3730869"/>
        <a:ext cx="6530566" cy="9079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942B9-8B63-4FDF-A2D1-B45A62E008BB}" type="datetimeFigureOut">
              <a:rPr lang="en-US" smtClean="0"/>
              <a:t>4/9/24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60F9B-18B9-44DC-95F4-E20A25B7DBAA}" type="slidenum">
              <a:rPr lang="en-US" smtClean="0"/>
              <a:t>‹#›</a:t>
            </a:fld>
            <a:endParaRPr lang="en-US"/>
          </a:p>
        </p:txBody>
      </p:sp>
    </p:spTree>
    <p:extLst>
      <p:ext uri="{BB962C8B-B14F-4D97-AF65-F5344CB8AC3E}">
        <p14:creationId xmlns:p14="http://schemas.microsoft.com/office/powerpoint/2010/main" val="2645635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701040" y="4415791"/>
            <a:ext cx="5608320" cy="4183380"/>
          </a:xfrm>
          <a:prstGeom prst="rect">
            <a:avLst/>
          </a:prstGeom>
          <a:noFill/>
          <a:ln>
            <a:noFill/>
          </a:ln>
        </p:spPr>
        <p:txBody>
          <a:bodyPr spcFirstLastPara="1" wrap="square" lIns="92900" tIns="92900" rIns="92900" bIns="929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060F9B-18B9-44DC-95F4-E20A25B7DBAA}" type="slidenum">
              <a:rPr lang="en-US" smtClean="0"/>
              <a:t>15</a:t>
            </a:fld>
            <a:endParaRPr lang="en-US"/>
          </a:p>
        </p:txBody>
      </p:sp>
    </p:spTree>
    <p:extLst>
      <p:ext uri="{BB962C8B-B14F-4D97-AF65-F5344CB8AC3E}">
        <p14:creationId xmlns:p14="http://schemas.microsoft.com/office/powerpoint/2010/main" val="426606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060F9B-18B9-44DC-95F4-E20A25B7DBAA}" type="slidenum">
              <a:rPr lang="en-US" smtClean="0"/>
              <a:t>16</a:t>
            </a:fld>
            <a:endParaRPr lang="en-US"/>
          </a:p>
        </p:txBody>
      </p:sp>
    </p:spTree>
    <p:extLst>
      <p:ext uri="{BB962C8B-B14F-4D97-AF65-F5344CB8AC3E}">
        <p14:creationId xmlns:p14="http://schemas.microsoft.com/office/powerpoint/2010/main" val="2470331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060F9B-18B9-44DC-95F4-E20A25B7DBAA}" type="slidenum">
              <a:rPr lang="en-US" smtClean="0"/>
              <a:t>17</a:t>
            </a:fld>
            <a:endParaRPr lang="en-US"/>
          </a:p>
        </p:txBody>
      </p:sp>
    </p:spTree>
    <p:extLst>
      <p:ext uri="{BB962C8B-B14F-4D97-AF65-F5344CB8AC3E}">
        <p14:creationId xmlns:p14="http://schemas.microsoft.com/office/powerpoint/2010/main" val="1582004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060F9B-18B9-44DC-95F4-E20A25B7DBAA}" type="slidenum">
              <a:rPr lang="en-US" smtClean="0"/>
              <a:t>18</a:t>
            </a:fld>
            <a:endParaRPr lang="en-US"/>
          </a:p>
        </p:txBody>
      </p:sp>
    </p:spTree>
    <p:extLst>
      <p:ext uri="{BB962C8B-B14F-4D97-AF65-F5344CB8AC3E}">
        <p14:creationId xmlns:p14="http://schemas.microsoft.com/office/powerpoint/2010/main" val="763963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4:notes"/>
          <p:cNvSpPr txBox="1">
            <a:spLocks noGrp="1"/>
          </p:cNvSpPr>
          <p:nvPr>
            <p:ph type="body" idx="1"/>
          </p:nvPr>
        </p:nvSpPr>
        <p:spPr>
          <a:xfrm>
            <a:off x="701040" y="4415791"/>
            <a:ext cx="5608320" cy="4183380"/>
          </a:xfrm>
          <a:prstGeom prst="rect">
            <a:avLst/>
          </a:prstGeom>
          <a:noFill/>
          <a:ln>
            <a:noFill/>
          </a:ln>
        </p:spPr>
        <p:txBody>
          <a:bodyPr spcFirstLastPara="1" wrap="square" lIns="92900" tIns="92900" rIns="92900" bIns="929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4:notes"/>
          <p:cNvSpPr txBox="1">
            <a:spLocks noGrp="1"/>
          </p:cNvSpPr>
          <p:nvPr>
            <p:ph type="body" idx="1"/>
          </p:nvPr>
        </p:nvSpPr>
        <p:spPr>
          <a:xfrm>
            <a:off x="701040" y="4415791"/>
            <a:ext cx="5608320" cy="4183380"/>
          </a:xfrm>
          <a:prstGeom prst="rect">
            <a:avLst/>
          </a:prstGeom>
          <a:noFill/>
          <a:ln>
            <a:noFill/>
          </a:ln>
        </p:spPr>
        <p:txBody>
          <a:bodyPr spcFirstLastPara="1" wrap="square" lIns="92900" tIns="92900" rIns="92900" bIns="92900" anchor="t" anchorCtr="0">
            <a:noAutofit/>
          </a:bodyPr>
          <a:lstStyle/>
          <a:p>
            <a:pPr marL="0" lvl="0" indent="0" algn="l" rtl="0">
              <a:lnSpc>
                <a:spcPct val="100000"/>
              </a:lnSpc>
              <a:spcBef>
                <a:spcPts val="0"/>
              </a:spcBef>
              <a:spcAft>
                <a:spcPts val="0"/>
              </a:spcAft>
              <a:buSzPts val="1400"/>
              <a:buNone/>
            </a:pPr>
            <a:r>
              <a:rPr lang="en-US" dirty="0"/>
              <a:t>Minimum for a HH of 1 is $20</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This chart shows the maximum, this does not mean the HH is eligible for the maximum</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281732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060F9B-18B9-44DC-95F4-E20A25B7DBAA}" type="slidenum">
              <a:rPr lang="en-US" smtClean="0"/>
              <a:t>23</a:t>
            </a:fld>
            <a:endParaRPr lang="en-US"/>
          </a:p>
        </p:txBody>
      </p:sp>
    </p:spTree>
    <p:extLst>
      <p:ext uri="{BB962C8B-B14F-4D97-AF65-F5344CB8AC3E}">
        <p14:creationId xmlns:p14="http://schemas.microsoft.com/office/powerpoint/2010/main" val="407808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failure to report information when it is required may result in an overpayment, and the SNAP office will try to get the overpaid amount back, either by “recouping” it from future benefits or through a “claims” process. </a:t>
            </a:r>
          </a:p>
          <a:p>
            <a:endParaRPr lang="en-US" dirty="0"/>
          </a:p>
        </p:txBody>
      </p:sp>
      <p:sp>
        <p:nvSpPr>
          <p:cNvPr id="4" name="Slide Number Placeholder 3"/>
          <p:cNvSpPr>
            <a:spLocks noGrp="1"/>
          </p:cNvSpPr>
          <p:nvPr>
            <p:ph type="sldNum" sz="quarter" idx="5"/>
          </p:nvPr>
        </p:nvSpPr>
        <p:spPr/>
        <p:txBody>
          <a:bodyPr/>
          <a:lstStyle/>
          <a:p>
            <a:fld id="{54060F9B-18B9-44DC-95F4-E20A25B7DBAA}" type="slidenum">
              <a:rPr lang="en-US" smtClean="0"/>
              <a:t>24</a:t>
            </a:fld>
            <a:endParaRPr lang="en-US"/>
          </a:p>
        </p:txBody>
      </p:sp>
    </p:spTree>
    <p:extLst>
      <p:ext uri="{BB962C8B-B14F-4D97-AF65-F5344CB8AC3E}">
        <p14:creationId xmlns:p14="http://schemas.microsoft.com/office/powerpoint/2010/main" val="2575038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failure to report information when it is required may result in an overpayment, and the SNAP office will try to get the overpaid amount back, either by “recouping” it from future benefits or through a “claims” process. </a:t>
            </a:r>
          </a:p>
          <a:p>
            <a:endParaRPr lang="en-US" dirty="0"/>
          </a:p>
          <a:p>
            <a:r>
              <a:rPr lang="en-US" dirty="0"/>
              <a:t>Reporting Rules: Households with Six-Month Reporting Rules The only thing these households must report during the six-month period is:. Households with Certification Periods Longer than Six Months • These households will receive a change report form to be filled out at the six-month point of their SNAP certification. • The change report form is mailed at the end of the fifth month of certification. • The household should complete the form and return it to the local SNAP office to continue receiving benefits. 10/2020 67 Keeping and Using Benefits • These households must do the following under reporting rules: • Return the 6-month report form. • Report any change in household income above 130% of poverty. Households with certification periods of six months or more do not have to report any other changes in circumstances until their next SNAP recertification interview. Households that are 10-Day Reporters: Some households cannot take advantage of the six-month reporting rules. Instead, they are required to report almost all changes in household information within the 10th day of the month following the month of the change. Ten-day reporting households include: • Households with unearned income where all the adults are elderly or disabled • Group home residents receiving SSI/SSD • Households with no income • Migrant workers • Homeless households • Households with a certification period of less than four months Even these households do not have to report certain changes in between certification periods. For example, it is not necessary for elderly households to inform the SNAP office when their Social Security benefits increase each January, so long as the increase is less than $50 per month. It is best to check reporting rules for specifics on what must be reported when and by which households. A helpful source of information is 04-INF-25.</a:t>
            </a:r>
          </a:p>
        </p:txBody>
      </p:sp>
      <p:sp>
        <p:nvSpPr>
          <p:cNvPr id="4" name="Slide Number Placeholder 3"/>
          <p:cNvSpPr>
            <a:spLocks noGrp="1"/>
          </p:cNvSpPr>
          <p:nvPr>
            <p:ph type="sldNum" sz="quarter" idx="5"/>
          </p:nvPr>
        </p:nvSpPr>
        <p:spPr/>
        <p:txBody>
          <a:bodyPr/>
          <a:lstStyle/>
          <a:p>
            <a:fld id="{54060F9B-18B9-44DC-95F4-E20A25B7DBAA}" type="slidenum">
              <a:rPr lang="en-US" smtClean="0"/>
              <a:t>25</a:t>
            </a:fld>
            <a:endParaRPr lang="en-US"/>
          </a:p>
        </p:txBody>
      </p:sp>
    </p:spTree>
    <p:extLst>
      <p:ext uri="{BB962C8B-B14F-4D97-AF65-F5344CB8AC3E}">
        <p14:creationId xmlns:p14="http://schemas.microsoft.com/office/powerpoint/2010/main" val="999404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060F9B-18B9-44DC-95F4-E20A25B7DBAA}" type="slidenum">
              <a:rPr lang="en-US" smtClean="0"/>
              <a:t>27</a:t>
            </a:fld>
            <a:endParaRPr lang="en-US"/>
          </a:p>
        </p:txBody>
      </p:sp>
    </p:spTree>
    <p:extLst>
      <p:ext uri="{BB962C8B-B14F-4D97-AF65-F5344CB8AC3E}">
        <p14:creationId xmlns:p14="http://schemas.microsoft.com/office/powerpoint/2010/main" val="2017882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701040" y="4415791"/>
            <a:ext cx="5608320" cy="4183380"/>
          </a:xfrm>
          <a:prstGeom prst="rect">
            <a:avLst/>
          </a:prstGeom>
          <a:noFill/>
          <a:ln>
            <a:noFill/>
          </a:ln>
        </p:spPr>
        <p:txBody>
          <a:bodyPr spcFirstLastPara="1" wrap="square" lIns="92900" tIns="92900" rIns="92900" bIns="92900" anchor="t" anchorCtr="0">
            <a:noAutofit/>
          </a:bodyPr>
          <a:lstStyle/>
          <a:p>
            <a:pPr marL="0" lvl="0" indent="0" algn="l" rtl="0">
              <a:lnSpc>
                <a:spcPct val="100000"/>
              </a:lnSpc>
              <a:spcBef>
                <a:spcPts val="0"/>
              </a:spcBef>
              <a:spcAft>
                <a:spcPts val="0"/>
              </a:spcAft>
              <a:buSzPts val="1400"/>
              <a:buNone/>
            </a:pPr>
            <a:r>
              <a:rPr lang="en-US" dirty="0"/>
              <a:t>Also please visit our website at Lawny.org for our online intake form</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Also our number has changed our old number was 295-5624 and the new number is 450-3686</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can assist with screening for eligibility, reviewing current SNAP budgeting, application assistance, recertification assistance, submitting documentation for HH changes, and answering  questions about SNAP benefits</a:t>
            </a:r>
            <a:endParaRPr dirty="0"/>
          </a:p>
        </p:txBody>
      </p:sp>
    </p:spTree>
    <p:extLst>
      <p:ext uri="{BB962C8B-B14F-4D97-AF65-F5344CB8AC3E}">
        <p14:creationId xmlns:p14="http://schemas.microsoft.com/office/powerpoint/2010/main" val="1152505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701040" y="4415791"/>
            <a:ext cx="5608320" cy="4183380"/>
          </a:xfrm>
          <a:prstGeom prst="rect">
            <a:avLst/>
          </a:prstGeom>
          <a:noFill/>
          <a:ln>
            <a:noFill/>
          </a:ln>
        </p:spPr>
        <p:txBody>
          <a:bodyPr spcFirstLastPara="1" wrap="square" lIns="92900" tIns="92900" rIns="92900" bIns="929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928763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701040" y="4415791"/>
            <a:ext cx="5608320" cy="4183380"/>
          </a:xfrm>
          <a:prstGeom prst="rect">
            <a:avLst/>
          </a:prstGeom>
          <a:noFill/>
          <a:ln>
            <a:noFill/>
          </a:ln>
        </p:spPr>
        <p:txBody>
          <a:bodyPr spcFirstLastPara="1" wrap="square" lIns="92900" tIns="92900" rIns="92900" bIns="92900" anchor="t" anchorCtr="0">
            <a:noAutofit/>
          </a:bodyPr>
          <a:lstStyle/>
          <a:p>
            <a:pPr marL="0" lvl="0" indent="0" algn="l" rtl="0">
              <a:lnSpc>
                <a:spcPct val="100000"/>
              </a:lnSpc>
              <a:spcBef>
                <a:spcPts val="0"/>
              </a:spcBef>
              <a:spcAft>
                <a:spcPts val="0"/>
              </a:spcAft>
              <a:buSzPts val="1400"/>
              <a:buNone/>
            </a:pPr>
            <a:r>
              <a:rPr lang="en-US" dirty="0"/>
              <a:t>Also please visit our website at Lawny.org for our online intake form</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Also our number has changed our old number was 295-5624 and the new number is 450-3686</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can assist with screening for eligibility, reviewing current SNAP budgeting, application assistance, recertification assistance, submitting documentation for HH changes, and answering  questions about SNAP benefits</a:t>
            </a:r>
            <a:endParaRPr dirty="0"/>
          </a:p>
        </p:txBody>
      </p:sp>
    </p:spTree>
    <p:extLst>
      <p:ext uri="{BB962C8B-B14F-4D97-AF65-F5344CB8AC3E}">
        <p14:creationId xmlns:p14="http://schemas.microsoft.com/office/powerpoint/2010/main" val="292428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701040" y="4415791"/>
            <a:ext cx="5608320" cy="4183380"/>
          </a:xfrm>
          <a:prstGeom prst="rect">
            <a:avLst/>
          </a:prstGeom>
          <a:noFill/>
          <a:ln>
            <a:noFill/>
          </a:ln>
        </p:spPr>
        <p:txBody>
          <a:bodyPr spcFirstLastPara="1" wrap="square" lIns="92900" tIns="92900" rIns="92900" bIns="929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the many good things about SNAP are – review slide.</a:t>
            </a:r>
          </a:p>
        </p:txBody>
      </p:sp>
      <p:sp>
        <p:nvSpPr>
          <p:cNvPr id="4" name="Slide Number Placeholder 3"/>
          <p:cNvSpPr>
            <a:spLocks noGrp="1"/>
          </p:cNvSpPr>
          <p:nvPr>
            <p:ph type="sldNum" sz="quarter" idx="10"/>
          </p:nvPr>
        </p:nvSpPr>
        <p:spPr/>
        <p:txBody>
          <a:bodyPr/>
          <a:lstStyle/>
          <a:p>
            <a:fld id="{F8136EA3-563F-4544-AAD4-5DC21A46639F}" type="slidenum">
              <a:rPr lang="en-US" smtClean="0"/>
              <a:t>6</a:t>
            </a:fld>
            <a:endParaRPr lang="en-US"/>
          </a:p>
        </p:txBody>
      </p:sp>
    </p:spTree>
    <p:extLst>
      <p:ext uri="{BB962C8B-B14F-4D97-AF65-F5344CB8AC3E}">
        <p14:creationId xmlns:p14="http://schemas.microsoft.com/office/powerpoint/2010/main" val="272855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SNAP can help many households, for example – review slide.</a:t>
            </a:r>
          </a:p>
          <a:p>
            <a:endParaRPr lang="en-US" dirty="0"/>
          </a:p>
          <a:p>
            <a:r>
              <a:rPr lang="en-US" dirty="0"/>
              <a:t>For households like these and many others SNAP can help.</a:t>
            </a:r>
          </a:p>
        </p:txBody>
      </p:sp>
      <p:sp>
        <p:nvSpPr>
          <p:cNvPr id="4" name="Slide Number Placeholder 3"/>
          <p:cNvSpPr>
            <a:spLocks noGrp="1"/>
          </p:cNvSpPr>
          <p:nvPr>
            <p:ph type="sldNum" sz="quarter" idx="10"/>
          </p:nvPr>
        </p:nvSpPr>
        <p:spPr/>
        <p:txBody>
          <a:bodyPr/>
          <a:lstStyle/>
          <a:p>
            <a:fld id="{F8136EA3-563F-4544-AAD4-5DC21A46639F}" type="slidenum">
              <a:rPr lang="en-US" smtClean="0"/>
              <a:t>7</a:t>
            </a:fld>
            <a:endParaRPr lang="en-US"/>
          </a:p>
        </p:txBody>
      </p:sp>
    </p:spTree>
    <p:extLst>
      <p:ext uri="{BB962C8B-B14F-4D97-AF65-F5344CB8AC3E}">
        <p14:creationId xmlns:p14="http://schemas.microsoft.com/office/powerpoint/2010/main" val="37650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060F9B-18B9-44DC-95F4-E20A25B7DBAA}" type="slidenum">
              <a:rPr lang="en-US" smtClean="0"/>
              <a:t>11</a:t>
            </a:fld>
            <a:endParaRPr lang="en-US" dirty="0"/>
          </a:p>
        </p:txBody>
      </p:sp>
    </p:spTree>
    <p:extLst>
      <p:ext uri="{BB962C8B-B14F-4D97-AF65-F5344CB8AC3E}">
        <p14:creationId xmlns:p14="http://schemas.microsoft.com/office/powerpoint/2010/main" val="3822139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Thrifty Food Plan is the lowest cost of the four. It represents the cost of a nutritious, practical, cost-effective diet prepared at home for a family of four, which is defined in law as an adult male and female, ages 20-50, and two children, ages 6-8 and 9-11.</a:t>
            </a:r>
          </a:p>
          <a:p>
            <a:endParaRPr lang="en-US" dirty="0"/>
          </a:p>
          <a:p>
            <a:r>
              <a:rPr lang="en-US" dirty="0"/>
              <a:t>The income guidelines increase every on October 1, 2021 which can increase eligibility for HH’s that did not qualify in the past</a:t>
            </a:r>
          </a:p>
          <a:p>
            <a:endParaRPr lang="en-US" dirty="0"/>
          </a:p>
          <a:p>
            <a:endParaRPr lang="en-US" dirty="0"/>
          </a:p>
        </p:txBody>
      </p:sp>
      <p:sp>
        <p:nvSpPr>
          <p:cNvPr id="4" name="Slide Number Placeholder 3"/>
          <p:cNvSpPr>
            <a:spLocks noGrp="1"/>
          </p:cNvSpPr>
          <p:nvPr>
            <p:ph type="sldNum" sz="quarter" idx="5"/>
          </p:nvPr>
        </p:nvSpPr>
        <p:spPr/>
        <p:txBody>
          <a:bodyPr/>
          <a:lstStyle/>
          <a:p>
            <a:fld id="{54060F9B-18B9-44DC-95F4-E20A25B7DBAA}" type="slidenum">
              <a:rPr lang="en-US" smtClean="0"/>
              <a:t>13</a:t>
            </a:fld>
            <a:endParaRPr lang="en-US"/>
          </a:p>
        </p:txBody>
      </p:sp>
    </p:spTree>
    <p:extLst>
      <p:ext uri="{BB962C8B-B14F-4D97-AF65-F5344CB8AC3E}">
        <p14:creationId xmlns:p14="http://schemas.microsoft.com/office/powerpoint/2010/main" val="821898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060F9B-18B9-44DC-95F4-E20A25B7DBAA}" type="slidenum">
              <a:rPr lang="en-US" smtClean="0"/>
              <a:t>14</a:t>
            </a:fld>
            <a:endParaRPr lang="en-US"/>
          </a:p>
        </p:txBody>
      </p:sp>
    </p:spTree>
    <p:extLst>
      <p:ext uri="{BB962C8B-B14F-4D97-AF65-F5344CB8AC3E}">
        <p14:creationId xmlns:p14="http://schemas.microsoft.com/office/powerpoint/2010/main" val="269606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842A1A-2FCC-4C25-9943-E8A73FB1134A}" type="datetimeFigureOut">
              <a:rPr lang="en-US" smtClean="0"/>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58585-C6D9-4B5F-A5B9-119D1ABC7EF5}" type="slidenum">
              <a:rPr lang="en-US" smtClean="0"/>
              <a:t>‹#›</a:t>
            </a:fld>
            <a:endParaRPr lang="en-US"/>
          </a:p>
        </p:txBody>
      </p:sp>
    </p:spTree>
    <p:extLst>
      <p:ext uri="{BB962C8B-B14F-4D97-AF65-F5344CB8AC3E}">
        <p14:creationId xmlns:p14="http://schemas.microsoft.com/office/powerpoint/2010/main" val="2028719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842A1A-2FCC-4C25-9943-E8A73FB1134A}" type="datetimeFigureOut">
              <a:rPr lang="en-US" smtClean="0"/>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58585-C6D9-4B5F-A5B9-119D1ABC7EF5}" type="slidenum">
              <a:rPr lang="en-US" smtClean="0"/>
              <a:t>‹#›</a:t>
            </a:fld>
            <a:endParaRPr lang="en-US"/>
          </a:p>
        </p:txBody>
      </p:sp>
    </p:spTree>
    <p:extLst>
      <p:ext uri="{BB962C8B-B14F-4D97-AF65-F5344CB8AC3E}">
        <p14:creationId xmlns:p14="http://schemas.microsoft.com/office/powerpoint/2010/main" val="2821913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842A1A-2FCC-4C25-9943-E8A73FB1134A}" type="datetimeFigureOut">
              <a:rPr lang="en-US" smtClean="0"/>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58585-C6D9-4B5F-A5B9-119D1ABC7EF5}"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46713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842A1A-2FCC-4C25-9943-E8A73FB1134A}" type="datetimeFigureOut">
              <a:rPr lang="en-US" smtClean="0"/>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58585-C6D9-4B5F-A5B9-119D1ABC7EF5}" type="slidenum">
              <a:rPr lang="en-US" smtClean="0"/>
              <a:t>‹#›</a:t>
            </a:fld>
            <a:endParaRPr lang="en-US"/>
          </a:p>
        </p:txBody>
      </p:sp>
    </p:spTree>
    <p:extLst>
      <p:ext uri="{BB962C8B-B14F-4D97-AF65-F5344CB8AC3E}">
        <p14:creationId xmlns:p14="http://schemas.microsoft.com/office/powerpoint/2010/main" val="3222729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842A1A-2FCC-4C25-9943-E8A73FB1134A}" type="datetimeFigureOut">
              <a:rPr lang="en-US" smtClean="0"/>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58585-C6D9-4B5F-A5B9-119D1ABC7EF5}"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28544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842A1A-2FCC-4C25-9943-E8A73FB1134A}" type="datetimeFigureOut">
              <a:rPr lang="en-US" smtClean="0"/>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58585-C6D9-4B5F-A5B9-119D1ABC7EF5}" type="slidenum">
              <a:rPr lang="en-US" smtClean="0"/>
              <a:t>‹#›</a:t>
            </a:fld>
            <a:endParaRPr lang="en-US"/>
          </a:p>
        </p:txBody>
      </p:sp>
    </p:spTree>
    <p:extLst>
      <p:ext uri="{BB962C8B-B14F-4D97-AF65-F5344CB8AC3E}">
        <p14:creationId xmlns:p14="http://schemas.microsoft.com/office/powerpoint/2010/main" val="344310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842A1A-2FCC-4C25-9943-E8A73FB1134A}" type="datetimeFigureOut">
              <a:rPr lang="en-US" smtClean="0"/>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58585-C6D9-4B5F-A5B9-119D1ABC7EF5}" type="slidenum">
              <a:rPr lang="en-US" smtClean="0"/>
              <a:t>‹#›</a:t>
            </a:fld>
            <a:endParaRPr lang="en-US"/>
          </a:p>
        </p:txBody>
      </p:sp>
    </p:spTree>
    <p:extLst>
      <p:ext uri="{BB962C8B-B14F-4D97-AF65-F5344CB8AC3E}">
        <p14:creationId xmlns:p14="http://schemas.microsoft.com/office/powerpoint/2010/main" val="654119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842A1A-2FCC-4C25-9943-E8A73FB1134A}" type="datetimeFigureOut">
              <a:rPr lang="en-US" smtClean="0"/>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58585-C6D9-4B5F-A5B9-119D1ABC7EF5}" type="slidenum">
              <a:rPr lang="en-US" smtClean="0"/>
              <a:t>‹#›</a:t>
            </a:fld>
            <a:endParaRPr lang="en-US"/>
          </a:p>
        </p:txBody>
      </p:sp>
    </p:spTree>
    <p:extLst>
      <p:ext uri="{BB962C8B-B14F-4D97-AF65-F5344CB8AC3E}">
        <p14:creationId xmlns:p14="http://schemas.microsoft.com/office/powerpoint/2010/main" val="2773321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8" name="Google Shape;18;p53"/>
          <p:cNvSpPr txBox="1">
            <a:spLocks noGrp="1"/>
          </p:cNvSpPr>
          <p:nvPr>
            <p:ph type="ctrTitle"/>
          </p:nvPr>
        </p:nvSpPr>
        <p:spPr>
          <a:xfrm>
            <a:off x="2076367" y="1788867"/>
            <a:ext cx="8039200" cy="36948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rgbClr val="272A35"/>
              </a:buClr>
              <a:buSzPts val="4800"/>
              <a:buNone/>
              <a:defRPr sz="6400">
                <a:solidFill>
                  <a:srgbClr val="272A35"/>
                </a:solidFill>
              </a:defRPr>
            </a:lvl1pPr>
            <a:lvl2pPr lvl="1" algn="ctr">
              <a:lnSpc>
                <a:spcPct val="100000"/>
              </a:lnSpc>
              <a:spcBef>
                <a:spcPts val="0"/>
              </a:spcBef>
              <a:spcAft>
                <a:spcPts val="0"/>
              </a:spcAft>
              <a:buClr>
                <a:srgbClr val="272A35"/>
              </a:buClr>
              <a:buSzPts val="4800"/>
              <a:buNone/>
              <a:defRPr sz="6400">
                <a:solidFill>
                  <a:srgbClr val="272A35"/>
                </a:solidFill>
              </a:defRPr>
            </a:lvl2pPr>
            <a:lvl3pPr lvl="2" algn="ctr">
              <a:lnSpc>
                <a:spcPct val="100000"/>
              </a:lnSpc>
              <a:spcBef>
                <a:spcPts val="0"/>
              </a:spcBef>
              <a:spcAft>
                <a:spcPts val="0"/>
              </a:spcAft>
              <a:buClr>
                <a:srgbClr val="272A35"/>
              </a:buClr>
              <a:buSzPts val="4800"/>
              <a:buNone/>
              <a:defRPr sz="6400">
                <a:solidFill>
                  <a:srgbClr val="272A35"/>
                </a:solidFill>
              </a:defRPr>
            </a:lvl3pPr>
            <a:lvl4pPr lvl="3" algn="ctr">
              <a:lnSpc>
                <a:spcPct val="100000"/>
              </a:lnSpc>
              <a:spcBef>
                <a:spcPts val="0"/>
              </a:spcBef>
              <a:spcAft>
                <a:spcPts val="0"/>
              </a:spcAft>
              <a:buClr>
                <a:srgbClr val="272A35"/>
              </a:buClr>
              <a:buSzPts val="4800"/>
              <a:buNone/>
              <a:defRPr sz="6400">
                <a:solidFill>
                  <a:srgbClr val="272A35"/>
                </a:solidFill>
              </a:defRPr>
            </a:lvl4pPr>
            <a:lvl5pPr lvl="4" algn="ctr">
              <a:lnSpc>
                <a:spcPct val="100000"/>
              </a:lnSpc>
              <a:spcBef>
                <a:spcPts val="0"/>
              </a:spcBef>
              <a:spcAft>
                <a:spcPts val="0"/>
              </a:spcAft>
              <a:buClr>
                <a:srgbClr val="272A35"/>
              </a:buClr>
              <a:buSzPts val="4800"/>
              <a:buNone/>
              <a:defRPr sz="6400">
                <a:solidFill>
                  <a:srgbClr val="272A35"/>
                </a:solidFill>
              </a:defRPr>
            </a:lvl5pPr>
            <a:lvl6pPr lvl="5" algn="ctr">
              <a:lnSpc>
                <a:spcPct val="100000"/>
              </a:lnSpc>
              <a:spcBef>
                <a:spcPts val="0"/>
              </a:spcBef>
              <a:spcAft>
                <a:spcPts val="0"/>
              </a:spcAft>
              <a:buClr>
                <a:srgbClr val="272A35"/>
              </a:buClr>
              <a:buSzPts val="4800"/>
              <a:buNone/>
              <a:defRPr sz="6400">
                <a:solidFill>
                  <a:srgbClr val="272A35"/>
                </a:solidFill>
              </a:defRPr>
            </a:lvl6pPr>
            <a:lvl7pPr lvl="6" algn="ctr">
              <a:lnSpc>
                <a:spcPct val="100000"/>
              </a:lnSpc>
              <a:spcBef>
                <a:spcPts val="0"/>
              </a:spcBef>
              <a:spcAft>
                <a:spcPts val="0"/>
              </a:spcAft>
              <a:buClr>
                <a:srgbClr val="272A35"/>
              </a:buClr>
              <a:buSzPts val="4800"/>
              <a:buNone/>
              <a:defRPr sz="6400">
                <a:solidFill>
                  <a:srgbClr val="272A35"/>
                </a:solidFill>
              </a:defRPr>
            </a:lvl7pPr>
            <a:lvl8pPr lvl="7" algn="ctr">
              <a:lnSpc>
                <a:spcPct val="100000"/>
              </a:lnSpc>
              <a:spcBef>
                <a:spcPts val="0"/>
              </a:spcBef>
              <a:spcAft>
                <a:spcPts val="0"/>
              </a:spcAft>
              <a:buClr>
                <a:srgbClr val="272A35"/>
              </a:buClr>
              <a:buSzPts val="4800"/>
              <a:buNone/>
              <a:defRPr sz="6400">
                <a:solidFill>
                  <a:srgbClr val="272A35"/>
                </a:solidFill>
              </a:defRPr>
            </a:lvl8pPr>
            <a:lvl9pPr lvl="8" algn="ctr">
              <a:lnSpc>
                <a:spcPct val="100000"/>
              </a:lnSpc>
              <a:spcBef>
                <a:spcPts val="0"/>
              </a:spcBef>
              <a:spcAft>
                <a:spcPts val="0"/>
              </a:spcAft>
              <a:buClr>
                <a:srgbClr val="272A35"/>
              </a:buClr>
              <a:buSzPts val="4800"/>
              <a:buNone/>
              <a:defRPr sz="6400">
                <a:solidFill>
                  <a:srgbClr val="272A35"/>
                </a:solidFill>
              </a:defRPr>
            </a:lvl9pPr>
          </a:lstStyle>
          <a:p>
            <a:endParaRPr/>
          </a:p>
        </p:txBody>
      </p:sp>
    </p:spTree>
    <p:extLst>
      <p:ext uri="{BB962C8B-B14F-4D97-AF65-F5344CB8AC3E}">
        <p14:creationId xmlns:p14="http://schemas.microsoft.com/office/powerpoint/2010/main" val="3573014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9"/>
        <p:cNvGrpSpPr/>
        <p:nvPr/>
      </p:nvGrpSpPr>
      <p:grpSpPr>
        <a:xfrm>
          <a:off x="0" y="0"/>
          <a:ext cx="0" cy="0"/>
          <a:chOff x="0" y="0"/>
          <a:chExt cx="0" cy="0"/>
        </a:xfrm>
      </p:grpSpPr>
      <p:sp>
        <p:nvSpPr>
          <p:cNvPr id="29" name="Google Shape;29;p54"/>
          <p:cNvSpPr txBox="1">
            <a:spLocks noGrp="1"/>
          </p:cNvSpPr>
          <p:nvPr>
            <p:ph type="title"/>
          </p:nvPr>
        </p:nvSpPr>
        <p:spPr>
          <a:xfrm>
            <a:off x="2795600" y="893033"/>
            <a:ext cx="8916800" cy="524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30" name="Google Shape;30;p54"/>
          <p:cNvSpPr txBox="1">
            <a:spLocks noGrp="1"/>
          </p:cNvSpPr>
          <p:nvPr>
            <p:ph type="body" idx="1"/>
          </p:nvPr>
        </p:nvSpPr>
        <p:spPr>
          <a:xfrm>
            <a:off x="2795667" y="1600200"/>
            <a:ext cx="4090400" cy="4330800"/>
          </a:xfrm>
          <a:prstGeom prst="rect">
            <a:avLst/>
          </a:prstGeom>
          <a:noFill/>
          <a:ln>
            <a:noFill/>
          </a:ln>
        </p:spPr>
        <p:txBody>
          <a:bodyPr spcFirstLastPara="1" wrap="square" lIns="0" tIns="0" rIns="0" bIns="0" anchor="t" anchorCtr="0">
            <a:noAutofit/>
          </a:bodyPr>
          <a:lstStyle>
            <a:lvl1pPr marL="609585" lvl="0" indent="-491054" algn="l">
              <a:lnSpc>
                <a:spcPct val="100000"/>
              </a:lnSpc>
              <a:spcBef>
                <a:spcPts val="800"/>
              </a:spcBef>
              <a:spcAft>
                <a:spcPts val="0"/>
              </a:spcAft>
              <a:buSzPts val="2200"/>
              <a:buChar char="◈"/>
              <a:defRPr sz="2933"/>
            </a:lvl1pPr>
            <a:lvl2pPr marL="1219170" lvl="1" indent="-491054" algn="l">
              <a:lnSpc>
                <a:spcPct val="100000"/>
              </a:lnSpc>
              <a:spcBef>
                <a:spcPts val="0"/>
              </a:spcBef>
              <a:spcAft>
                <a:spcPts val="0"/>
              </a:spcAft>
              <a:buSzPts val="2200"/>
              <a:buChar char="⬩"/>
              <a:defRPr sz="2933"/>
            </a:lvl2pPr>
            <a:lvl3pPr marL="1828754" lvl="2" indent="-491054" algn="l">
              <a:lnSpc>
                <a:spcPct val="100000"/>
              </a:lnSpc>
              <a:spcBef>
                <a:spcPts val="0"/>
              </a:spcBef>
              <a:spcAft>
                <a:spcPts val="0"/>
              </a:spcAft>
              <a:buSzPts val="2200"/>
              <a:buChar char="⬩"/>
              <a:defRPr sz="2933"/>
            </a:lvl3pPr>
            <a:lvl4pPr marL="2438339" lvl="3" indent="-491054" algn="l">
              <a:lnSpc>
                <a:spcPct val="100000"/>
              </a:lnSpc>
              <a:spcBef>
                <a:spcPts val="0"/>
              </a:spcBef>
              <a:spcAft>
                <a:spcPts val="0"/>
              </a:spcAft>
              <a:buSzPts val="2200"/>
              <a:buChar char="⬩"/>
              <a:defRPr sz="2933"/>
            </a:lvl4pPr>
            <a:lvl5pPr marL="3047924" lvl="4" indent="-491054" algn="l">
              <a:lnSpc>
                <a:spcPct val="100000"/>
              </a:lnSpc>
              <a:spcBef>
                <a:spcPts val="0"/>
              </a:spcBef>
              <a:spcAft>
                <a:spcPts val="0"/>
              </a:spcAft>
              <a:buSzPts val="2200"/>
              <a:buChar char="⬩"/>
              <a:defRPr sz="2933"/>
            </a:lvl5pPr>
            <a:lvl6pPr marL="3657509" lvl="5" indent="-491054" algn="l">
              <a:lnSpc>
                <a:spcPct val="100000"/>
              </a:lnSpc>
              <a:spcBef>
                <a:spcPts val="0"/>
              </a:spcBef>
              <a:spcAft>
                <a:spcPts val="0"/>
              </a:spcAft>
              <a:buSzPts val="2200"/>
              <a:buChar char="⬩"/>
              <a:defRPr sz="2933"/>
            </a:lvl6pPr>
            <a:lvl7pPr marL="4267093" lvl="6" indent="-491054" algn="l">
              <a:lnSpc>
                <a:spcPct val="100000"/>
              </a:lnSpc>
              <a:spcBef>
                <a:spcPts val="0"/>
              </a:spcBef>
              <a:spcAft>
                <a:spcPts val="0"/>
              </a:spcAft>
              <a:buSzPts val="2200"/>
              <a:buChar char="⬩"/>
              <a:defRPr sz="2933"/>
            </a:lvl7pPr>
            <a:lvl8pPr marL="4876678" lvl="7" indent="-491054" algn="l">
              <a:lnSpc>
                <a:spcPct val="100000"/>
              </a:lnSpc>
              <a:spcBef>
                <a:spcPts val="0"/>
              </a:spcBef>
              <a:spcAft>
                <a:spcPts val="0"/>
              </a:spcAft>
              <a:buSzPts val="2200"/>
              <a:buChar char="⬩"/>
              <a:defRPr sz="2933"/>
            </a:lvl8pPr>
            <a:lvl9pPr marL="5486263" lvl="8" indent="-491054" algn="l">
              <a:lnSpc>
                <a:spcPct val="100000"/>
              </a:lnSpc>
              <a:spcBef>
                <a:spcPts val="0"/>
              </a:spcBef>
              <a:spcAft>
                <a:spcPts val="0"/>
              </a:spcAft>
              <a:buSzPts val="2200"/>
              <a:buChar char="⬩"/>
              <a:defRPr sz="2933"/>
            </a:lvl9pPr>
          </a:lstStyle>
          <a:p>
            <a:endParaRPr/>
          </a:p>
        </p:txBody>
      </p:sp>
      <p:sp>
        <p:nvSpPr>
          <p:cNvPr id="31" name="Google Shape;31;p54"/>
          <p:cNvSpPr txBox="1">
            <a:spLocks noGrp="1"/>
          </p:cNvSpPr>
          <p:nvPr>
            <p:ph type="body" idx="2"/>
          </p:nvPr>
        </p:nvSpPr>
        <p:spPr>
          <a:xfrm>
            <a:off x="7622013" y="1600200"/>
            <a:ext cx="4090400" cy="4330800"/>
          </a:xfrm>
          <a:prstGeom prst="rect">
            <a:avLst/>
          </a:prstGeom>
          <a:noFill/>
          <a:ln>
            <a:noFill/>
          </a:ln>
        </p:spPr>
        <p:txBody>
          <a:bodyPr spcFirstLastPara="1" wrap="square" lIns="0" tIns="0" rIns="0" bIns="0" anchor="t" anchorCtr="0">
            <a:noAutofit/>
          </a:bodyPr>
          <a:lstStyle>
            <a:lvl1pPr marL="609585" lvl="0" indent="-491054" algn="l">
              <a:lnSpc>
                <a:spcPct val="100000"/>
              </a:lnSpc>
              <a:spcBef>
                <a:spcPts val="800"/>
              </a:spcBef>
              <a:spcAft>
                <a:spcPts val="0"/>
              </a:spcAft>
              <a:buSzPts val="2200"/>
              <a:buChar char="◈"/>
              <a:defRPr sz="2933"/>
            </a:lvl1pPr>
            <a:lvl2pPr marL="1219170" lvl="1" indent="-491054" algn="l">
              <a:lnSpc>
                <a:spcPct val="100000"/>
              </a:lnSpc>
              <a:spcBef>
                <a:spcPts val="0"/>
              </a:spcBef>
              <a:spcAft>
                <a:spcPts val="0"/>
              </a:spcAft>
              <a:buSzPts val="2200"/>
              <a:buChar char="⬩"/>
              <a:defRPr sz="2933"/>
            </a:lvl2pPr>
            <a:lvl3pPr marL="1828754" lvl="2" indent="-491054" algn="l">
              <a:lnSpc>
                <a:spcPct val="100000"/>
              </a:lnSpc>
              <a:spcBef>
                <a:spcPts val="0"/>
              </a:spcBef>
              <a:spcAft>
                <a:spcPts val="0"/>
              </a:spcAft>
              <a:buSzPts val="2200"/>
              <a:buChar char="⬩"/>
              <a:defRPr sz="2933"/>
            </a:lvl3pPr>
            <a:lvl4pPr marL="2438339" lvl="3" indent="-491054" algn="l">
              <a:lnSpc>
                <a:spcPct val="100000"/>
              </a:lnSpc>
              <a:spcBef>
                <a:spcPts val="0"/>
              </a:spcBef>
              <a:spcAft>
                <a:spcPts val="0"/>
              </a:spcAft>
              <a:buSzPts val="2200"/>
              <a:buChar char="⬩"/>
              <a:defRPr sz="2933"/>
            </a:lvl4pPr>
            <a:lvl5pPr marL="3047924" lvl="4" indent="-491054" algn="l">
              <a:lnSpc>
                <a:spcPct val="100000"/>
              </a:lnSpc>
              <a:spcBef>
                <a:spcPts val="0"/>
              </a:spcBef>
              <a:spcAft>
                <a:spcPts val="0"/>
              </a:spcAft>
              <a:buSzPts val="2200"/>
              <a:buChar char="⬩"/>
              <a:defRPr sz="2933"/>
            </a:lvl5pPr>
            <a:lvl6pPr marL="3657509" lvl="5" indent="-491054" algn="l">
              <a:lnSpc>
                <a:spcPct val="100000"/>
              </a:lnSpc>
              <a:spcBef>
                <a:spcPts val="0"/>
              </a:spcBef>
              <a:spcAft>
                <a:spcPts val="0"/>
              </a:spcAft>
              <a:buSzPts val="2200"/>
              <a:buChar char="⬩"/>
              <a:defRPr sz="2933"/>
            </a:lvl6pPr>
            <a:lvl7pPr marL="4267093" lvl="6" indent="-491054" algn="l">
              <a:lnSpc>
                <a:spcPct val="100000"/>
              </a:lnSpc>
              <a:spcBef>
                <a:spcPts val="0"/>
              </a:spcBef>
              <a:spcAft>
                <a:spcPts val="0"/>
              </a:spcAft>
              <a:buSzPts val="2200"/>
              <a:buChar char="⬩"/>
              <a:defRPr sz="2933"/>
            </a:lvl7pPr>
            <a:lvl8pPr marL="4876678" lvl="7" indent="-491054" algn="l">
              <a:lnSpc>
                <a:spcPct val="100000"/>
              </a:lnSpc>
              <a:spcBef>
                <a:spcPts val="0"/>
              </a:spcBef>
              <a:spcAft>
                <a:spcPts val="0"/>
              </a:spcAft>
              <a:buSzPts val="2200"/>
              <a:buChar char="⬩"/>
              <a:defRPr sz="2933"/>
            </a:lvl8pPr>
            <a:lvl9pPr marL="5486263" lvl="8" indent="-491054" algn="l">
              <a:lnSpc>
                <a:spcPct val="100000"/>
              </a:lnSpc>
              <a:spcBef>
                <a:spcPts val="0"/>
              </a:spcBef>
              <a:spcAft>
                <a:spcPts val="0"/>
              </a:spcAft>
              <a:buSzPts val="2200"/>
              <a:buChar char="⬩"/>
              <a:defRPr sz="2933"/>
            </a:lvl9pPr>
          </a:lstStyle>
          <a:p>
            <a:endParaRPr/>
          </a:p>
        </p:txBody>
      </p:sp>
      <p:sp>
        <p:nvSpPr>
          <p:cNvPr id="32" name="Google Shape;32;p54"/>
          <p:cNvSpPr txBox="1">
            <a:spLocks noGrp="1"/>
          </p:cNvSpPr>
          <p:nvPr>
            <p:ph type="sldNum" idx="12"/>
          </p:nvPr>
        </p:nvSpPr>
        <p:spPr>
          <a:xfrm>
            <a:off x="479589" y="1365300"/>
            <a:ext cx="1356800" cy="5248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300"/>
              <a:buFont typeface="Arial"/>
              <a:buNone/>
              <a:defRPr sz="1733" b="0" i="0" u="none" strike="noStrike" cap="none">
                <a:solidFill>
                  <a:srgbClr val="FFFFFF"/>
                </a:solidFill>
                <a:latin typeface="Tinos"/>
                <a:ea typeface="Tinos"/>
                <a:cs typeface="Tinos"/>
                <a:sym typeface="Tinos"/>
              </a:defRPr>
            </a:lvl1pPr>
            <a:lvl2pPr marL="0" marR="0" lvl="1" indent="0" algn="ctr">
              <a:lnSpc>
                <a:spcPct val="100000"/>
              </a:lnSpc>
              <a:spcBef>
                <a:spcPts val="0"/>
              </a:spcBef>
              <a:spcAft>
                <a:spcPts val="0"/>
              </a:spcAft>
              <a:buClr>
                <a:srgbClr val="000000"/>
              </a:buClr>
              <a:buSzPts val="1300"/>
              <a:buFont typeface="Arial"/>
              <a:buNone/>
              <a:defRPr sz="1733" b="0" i="0" u="none" strike="noStrike" cap="none">
                <a:solidFill>
                  <a:srgbClr val="FFFFFF"/>
                </a:solidFill>
                <a:latin typeface="Tinos"/>
                <a:ea typeface="Tinos"/>
                <a:cs typeface="Tinos"/>
                <a:sym typeface="Tinos"/>
              </a:defRPr>
            </a:lvl2pPr>
            <a:lvl3pPr marL="0" marR="0" lvl="2" indent="0" algn="ctr">
              <a:lnSpc>
                <a:spcPct val="100000"/>
              </a:lnSpc>
              <a:spcBef>
                <a:spcPts val="0"/>
              </a:spcBef>
              <a:spcAft>
                <a:spcPts val="0"/>
              </a:spcAft>
              <a:buClr>
                <a:srgbClr val="000000"/>
              </a:buClr>
              <a:buSzPts val="1300"/>
              <a:buFont typeface="Arial"/>
              <a:buNone/>
              <a:defRPr sz="1733" b="0" i="0" u="none" strike="noStrike" cap="none">
                <a:solidFill>
                  <a:srgbClr val="FFFFFF"/>
                </a:solidFill>
                <a:latin typeface="Tinos"/>
                <a:ea typeface="Tinos"/>
                <a:cs typeface="Tinos"/>
                <a:sym typeface="Tinos"/>
              </a:defRPr>
            </a:lvl3pPr>
            <a:lvl4pPr marL="0" marR="0" lvl="3" indent="0" algn="ctr">
              <a:lnSpc>
                <a:spcPct val="100000"/>
              </a:lnSpc>
              <a:spcBef>
                <a:spcPts val="0"/>
              </a:spcBef>
              <a:spcAft>
                <a:spcPts val="0"/>
              </a:spcAft>
              <a:buClr>
                <a:srgbClr val="000000"/>
              </a:buClr>
              <a:buSzPts val="1300"/>
              <a:buFont typeface="Arial"/>
              <a:buNone/>
              <a:defRPr sz="1733" b="0" i="0" u="none" strike="noStrike" cap="none">
                <a:solidFill>
                  <a:srgbClr val="FFFFFF"/>
                </a:solidFill>
                <a:latin typeface="Tinos"/>
                <a:ea typeface="Tinos"/>
                <a:cs typeface="Tinos"/>
                <a:sym typeface="Tinos"/>
              </a:defRPr>
            </a:lvl4pPr>
            <a:lvl5pPr marL="0" marR="0" lvl="4" indent="0" algn="ctr">
              <a:lnSpc>
                <a:spcPct val="100000"/>
              </a:lnSpc>
              <a:spcBef>
                <a:spcPts val="0"/>
              </a:spcBef>
              <a:spcAft>
                <a:spcPts val="0"/>
              </a:spcAft>
              <a:buClr>
                <a:srgbClr val="000000"/>
              </a:buClr>
              <a:buSzPts val="1300"/>
              <a:buFont typeface="Arial"/>
              <a:buNone/>
              <a:defRPr sz="1733" b="0" i="0" u="none" strike="noStrike" cap="none">
                <a:solidFill>
                  <a:srgbClr val="FFFFFF"/>
                </a:solidFill>
                <a:latin typeface="Tinos"/>
                <a:ea typeface="Tinos"/>
                <a:cs typeface="Tinos"/>
                <a:sym typeface="Tinos"/>
              </a:defRPr>
            </a:lvl5pPr>
            <a:lvl6pPr marL="0" marR="0" lvl="5" indent="0" algn="ctr">
              <a:lnSpc>
                <a:spcPct val="100000"/>
              </a:lnSpc>
              <a:spcBef>
                <a:spcPts val="0"/>
              </a:spcBef>
              <a:spcAft>
                <a:spcPts val="0"/>
              </a:spcAft>
              <a:buClr>
                <a:srgbClr val="000000"/>
              </a:buClr>
              <a:buSzPts val="1300"/>
              <a:buFont typeface="Arial"/>
              <a:buNone/>
              <a:defRPr sz="1733" b="0" i="0" u="none" strike="noStrike" cap="none">
                <a:solidFill>
                  <a:srgbClr val="FFFFFF"/>
                </a:solidFill>
                <a:latin typeface="Tinos"/>
                <a:ea typeface="Tinos"/>
                <a:cs typeface="Tinos"/>
                <a:sym typeface="Tinos"/>
              </a:defRPr>
            </a:lvl6pPr>
            <a:lvl7pPr marL="0" marR="0" lvl="6" indent="0" algn="ctr">
              <a:lnSpc>
                <a:spcPct val="100000"/>
              </a:lnSpc>
              <a:spcBef>
                <a:spcPts val="0"/>
              </a:spcBef>
              <a:spcAft>
                <a:spcPts val="0"/>
              </a:spcAft>
              <a:buClr>
                <a:srgbClr val="000000"/>
              </a:buClr>
              <a:buSzPts val="1300"/>
              <a:buFont typeface="Arial"/>
              <a:buNone/>
              <a:defRPr sz="1733" b="0" i="0" u="none" strike="noStrike" cap="none">
                <a:solidFill>
                  <a:srgbClr val="FFFFFF"/>
                </a:solidFill>
                <a:latin typeface="Tinos"/>
                <a:ea typeface="Tinos"/>
                <a:cs typeface="Tinos"/>
                <a:sym typeface="Tinos"/>
              </a:defRPr>
            </a:lvl7pPr>
            <a:lvl8pPr marL="0" marR="0" lvl="7" indent="0" algn="ctr">
              <a:lnSpc>
                <a:spcPct val="100000"/>
              </a:lnSpc>
              <a:spcBef>
                <a:spcPts val="0"/>
              </a:spcBef>
              <a:spcAft>
                <a:spcPts val="0"/>
              </a:spcAft>
              <a:buClr>
                <a:srgbClr val="000000"/>
              </a:buClr>
              <a:buSzPts val="1300"/>
              <a:buFont typeface="Arial"/>
              <a:buNone/>
              <a:defRPr sz="1733" b="0" i="0" u="none" strike="noStrike" cap="none">
                <a:solidFill>
                  <a:srgbClr val="FFFFFF"/>
                </a:solidFill>
                <a:latin typeface="Tinos"/>
                <a:ea typeface="Tinos"/>
                <a:cs typeface="Tinos"/>
                <a:sym typeface="Tinos"/>
              </a:defRPr>
            </a:lvl8pPr>
            <a:lvl9pPr marL="0" marR="0" lvl="8" indent="0" algn="ctr">
              <a:lnSpc>
                <a:spcPct val="100000"/>
              </a:lnSpc>
              <a:spcBef>
                <a:spcPts val="0"/>
              </a:spcBef>
              <a:spcAft>
                <a:spcPts val="0"/>
              </a:spcAft>
              <a:buClr>
                <a:srgbClr val="000000"/>
              </a:buClr>
              <a:buSzPts val="1300"/>
              <a:buFont typeface="Arial"/>
              <a:buNone/>
              <a:defRPr sz="1733" b="0" i="0" u="none" strike="noStrike" cap="none">
                <a:solidFill>
                  <a:srgbClr val="FFFFFF"/>
                </a:solidFill>
                <a:latin typeface="Tinos"/>
                <a:ea typeface="Tinos"/>
                <a:cs typeface="Tinos"/>
                <a:sym typeface="Tino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45285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3"/>
        <p:cNvGrpSpPr/>
        <p:nvPr/>
      </p:nvGrpSpPr>
      <p:grpSpPr>
        <a:xfrm>
          <a:off x="0" y="0"/>
          <a:ext cx="0" cy="0"/>
          <a:chOff x="0" y="0"/>
          <a:chExt cx="0" cy="0"/>
        </a:xfrm>
      </p:grpSpPr>
      <p:sp>
        <p:nvSpPr>
          <p:cNvPr id="53" name="Google Shape;53;p56"/>
          <p:cNvSpPr txBox="1">
            <a:spLocks noGrp="1"/>
          </p:cNvSpPr>
          <p:nvPr>
            <p:ph type="title"/>
          </p:nvPr>
        </p:nvSpPr>
        <p:spPr>
          <a:xfrm>
            <a:off x="2795600" y="893033"/>
            <a:ext cx="8916800" cy="524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4" name="Google Shape;54;p56"/>
          <p:cNvSpPr txBox="1">
            <a:spLocks noGrp="1"/>
          </p:cNvSpPr>
          <p:nvPr>
            <p:ph type="body" idx="1"/>
          </p:nvPr>
        </p:nvSpPr>
        <p:spPr>
          <a:xfrm>
            <a:off x="2795600" y="1565267"/>
            <a:ext cx="8916800" cy="4333200"/>
          </a:xfrm>
          <a:prstGeom prst="rect">
            <a:avLst/>
          </a:prstGeom>
          <a:noFill/>
          <a:ln>
            <a:noFill/>
          </a:ln>
        </p:spPr>
        <p:txBody>
          <a:bodyPr spcFirstLastPara="1" wrap="square" lIns="0" tIns="0" rIns="0" bIns="0" anchor="t" anchorCtr="0">
            <a:noAutofit/>
          </a:bodyPr>
          <a:lstStyle>
            <a:lvl1pPr marL="609585" lvl="0" indent="-524920" algn="l">
              <a:lnSpc>
                <a:spcPct val="100000"/>
              </a:lnSpc>
              <a:spcBef>
                <a:spcPts val="800"/>
              </a:spcBef>
              <a:spcAft>
                <a:spcPts val="0"/>
              </a:spcAft>
              <a:buSzPts val="2600"/>
              <a:buChar char="◈"/>
              <a:defRPr/>
            </a:lvl1pPr>
            <a:lvl2pPr marL="1219170" lvl="1" indent="-524920" algn="l">
              <a:lnSpc>
                <a:spcPct val="100000"/>
              </a:lnSpc>
              <a:spcBef>
                <a:spcPts val="0"/>
              </a:spcBef>
              <a:spcAft>
                <a:spcPts val="0"/>
              </a:spcAft>
              <a:buSzPts val="2600"/>
              <a:buChar char="⬩"/>
              <a:defRPr/>
            </a:lvl2pPr>
            <a:lvl3pPr marL="1828754" lvl="2" indent="-524920" algn="l">
              <a:lnSpc>
                <a:spcPct val="100000"/>
              </a:lnSpc>
              <a:spcBef>
                <a:spcPts val="0"/>
              </a:spcBef>
              <a:spcAft>
                <a:spcPts val="0"/>
              </a:spcAft>
              <a:buSzPts val="2600"/>
              <a:buChar char="⬩"/>
              <a:defRPr/>
            </a:lvl3pPr>
            <a:lvl4pPr marL="2438339" lvl="3" indent="-524920" algn="l">
              <a:lnSpc>
                <a:spcPct val="100000"/>
              </a:lnSpc>
              <a:spcBef>
                <a:spcPts val="0"/>
              </a:spcBef>
              <a:spcAft>
                <a:spcPts val="0"/>
              </a:spcAft>
              <a:buSzPts val="2600"/>
              <a:buChar char="⬩"/>
              <a:defRPr/>
            </a:lvl4pPr>
            <a:lvl5pPr marL="3047924" lvl="4" indent="-524920" algn="l">
              <a:lnSpc>
                <a:spcPct val="100000"/>
              </a:lnSpc>
              <a:spcBef>
                <a:spcPts val="0"/>
              </a:spcBef>
              <a:spcAft>
                <a:spcPts val="0"/>
              </a:spcAft>
              <a:buSzPts val="2600"/>
              <a:buChar char="⬩"/>
              <a:defRPr/>
            </a:lvl5pPr>
            <a:lvl6pPr marL="3657509" lvl="5" indent="-524920" algn="l">
              <a:lnSpc>
                <a:spcPct val="100000"/>
              </a:lnSpc>
              <a:spcBef>
                <a:spcPts val="0"/>
              </a:spcBef>
              <a:spcAft>
                <a:spcPts val="0"/>
              </a:spcAft>
              <a:buSzPts val="2600"/>
              <a:buChar char="⬩"/>
              <a:defRPr/>
            </a:lvl6pPr>
            <a:lvl7pPr marL="4267093" lvl="6" indent="-524920" algn="l">
              <a:lnSpc>
                <a:spcPct val="100000"/>
              </a:lnSpc>
              <a:spcBef>
                <a:spcPts val="0"/>
              </a:spcBef>
              <a:spcAft>
                <a:spcPts val="0"/>
              </a:spcAft>
              <a:buSzPts val="2600"/>
              <a:buChar char="⬩"/>
              <a:defRPr/>
            </a:lvl7pPr>
            <a:lvl8pPr marL="4876678" lvl="7" indent="-524920" algn="l">
              <a:lnSpc>
                <a:spcPct val="100000"/>
              </a:lnSpc>
              <a:spcBef>
                <a:spcPts val="0"/>
              </a:spcBef>
              <a:spcAft>
                <a:spcPts val="0"/>
              </a:spcAft>
              <a:buSzPts val="2600"/>
              <a:buChar char="⬩"/>
              <a:defRPr/>
            </a:lvl8pPr>
            <a:lvl9pPr marL="5486263" lvl="8" indent="-524920" algn="l">
              <a:lnSpc>
                <a:spcPct val="100000"/>
              </a:lnSpc>
              <a:spcBef>
                <a:spcPts val="0"/>
              </a:spcBef>
              <a:spcAft>
                <a:spcPts val="0"/>
              </a:spcAft>
              <a:buSzPts val="2600"/>
              <a:buChar char="⬩"/>
              <a:defRPr/>
            </a:lvl9pPr>
          </a:lstStyle>
          <a:p>
            <a:endParaRPr/>
          </a:p>
        </p:txBody>
      </p:sp>
      <p:sp>
        <p:nvSpPr>
          <p:cNvPr id="55" name="Google Shape;55;p56"/>
          <p:cNvSpPr txBox="1">
            <a:spLocks noGrp="1"/>
          </p:cNvSpPr>
          <p:nvPr>
            <p:ph type="sldNum" idx="12"/>
          </p:nvPr>
        </p:nvSpPr>
        <p:spPr>
          <a:xfrm>
            <a:off x="479589" y="1365300"/>
            <a:ext cx="1356800" cy="5248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300"/>
              <a:buFont typeface="Arial"/>
              <a:buNone/>
              <a:defRPr sz="1733" b="0" i="0" u="none" strike="noStrike" cap="none">
                <a:solidFill>
                  <a:srgbClr val="FFFFFF"/>
                </a:solidFill>
                <a:latin typeface="Tinos"/>
                <a:ea typeface="Tinos"/>
                <a:cs typeface="Tinos"/>
                <a:sym typeface="Tinos"/>
              </a:defRPr>
            </a:lvl1pPr>
            <a:lvl2pPr marL="0" marR="0" lvl="1" indent="0" algn="ctr">
              <a:lnSpc>
                <a:spcPct val="100000"/>
              </a:lnSpc>
              <a:spcBef>
                <a:spcPts val="0"/>
              </a:spcBef>
              <a:spcAft>
                <a:spcPts val="0"/>
              </a:spcAft>
              <a:buClr>
                <a:srgbClr val="000000"/>
              </a:buClr>
              <a:buSzPts val="1300"/>
              <a:buFont typeface="Arial"/>
              <a:buNone/>
              <a:defRPr sz="1733" b="0" i="0" u="none" strike="noStrike" cap="none">
                <a:solidFill>
                  <a:srgbClr val="FFFFFF"/>
                </a:solidFill>
                <a:latin typeface="Tinos"/>
                <a:ea typeface="Tinos"/>
                <a:cs typeface="Tinos"/>
                <a:sym typeface="Tinos"/>
              </a:defRPr>
            </a:lvl2pPr>
            <a:lvl3pPr marL="0" marR="0" lvl="2" indent="0" algn="ctr">
              <a:lnSpc>
                <a:spcPct val="100000"/>
              </a:lnSpc>
              <a:spcBef>
                <a:spcPts val="0"/>
              </a:spcBef>
              <a:spcAft>
                <a:spcPts val="0"/>
              </a:spcAft>
              <a:buClr>
                <a:srgbClr val="000000"/>
              </a:buClr>
              <a:buSzPts val="1300"/>
              <a:buFont typeface="Arial"/>
              <a:buNone/>
              <a:defRPr sz="1733" b="0" i="0" u="none" strike="noStrike" cap="none">
                <a:solidFill>
                  <a:srgbClr val="FFFFFF"/>
                </a:solidFill>
                <a:latin typeface="Tinos"/>
                <a:ea typeface="Tinos"/>
                <a:cs typeface="Tinos"/>
                <a:sym typeface="Tinos"/>
              </a:defRPr>
            </a:lvl3pPr>
            <a:lvl4pPr marL="0" marR="0" lvl="3" indent="0" algn="ctr">
              <a:lnSpc>
                <a:spcPct val="100000"/>
              </a:lnSpc>
              <a:spcBef>
                <a:spcPts val="0"/>
              </a:spcBef>
              <a:spcAft>
                <a:spcPts val="0"/>
              </a:spcAft>
              <a:buClr>
                <a:srgbClr val="000000"/>
              </a:buClr>
              <a:buSzPts val="1300"/>
              <a:buFont typeface="Arial"/>
              <a:buNone/>
              <a:defRPr sz="1733" b="0" i="0" u="none" strike="noStrike" cap="none">
                <a:solidFill>
                  <a:srgbClr val="FFFFFF"/>
                </a:solidFill>
                <a:latin typeface="Tinos"/>
                <a:ea typeface="Tinos"/>
                <a:cs typeface="Tinos"/>
                <a:sym typeface="Tinos"/>
              </a:defRPr>
            </a:lvl4pPr>
            <a:lvl5pPr marL="0" marR="0" lvl="4" indent="0" algn="ctr">
              <a:lnSpc>
                <a:spcPct val="100000"/>
              </a:lnSpc>
              <a:spcBef>
                <a:spcPts val="0"/>
              </a:spcBef>
              <a:spcAft>
                <a:spcPts val="0"/>
              </a:spcAft>
              <a:buClr>
                <a:srgbClr val="000000"/>
              </a:buClr>
              <a:buSzPts val="1300"/>
              <a:buFont typeface="Arial"/>
              <a:buNone/>
              <a:defRPr sz="1733" b="0" i="0" u="none" strike="noStrike" cap="none">
                <a:solidFill>
                  <a:srgbClr val="FFFFFF"/>
                </a:solidFill>
                <a:latin typeface="Tinos"/>
                <a:ea typeface="Tinos"/>
                <a:cs typeface="Tinos"/>
                <a:sym typeface="Tinos"/>
              </a:defRPr>
            </a:lvl5pPr>
            <a:lvl6pPr marL="0" marR="0" lvl="5" indent="0" algn="ctr">
              <a:lnSpc>
                <a:spcPct val="100000"/>
              </a:lnSpc>
              <a:spcBef>
                <a:spcPts val="0"/>
              </a:spcBef>
              <a:spcAft>
                <a:spcPts val="0"/>
              </a:spcAft>
              <a:buClr>
                <a:srgbClr val="000000"/>
              </a:buClr>
              <a:buSzPts val="1300"/>
              <a:buFont typeface="Arial"/>
              <a:buNone/>
              <a:defRPr sz="1733" b="0" i="0" u="none" strike="noStrike" cap="none">
                <a:solidFill>
                  <a:srgbClr val="FFFFFF"/>
                </a:solidFill>
                <a:latin typeface="Tinos"/>
                <a:ea typeface="Tinos"/>
                <a:cs typeface="Tinos"/>
                <a:sym typeface="Tinos"/>
              </a:defRPr>
            </a:lvl6pPr>
            <a:lvl7pPr marL="0" marR="0" lvl="6" indent="0" algn="ctr">
              <a:lnSpc>
                <a:spcPct val="100000"/>
              </a:lnSpc>
              <a:spcBef>
                <a:spcPts val="0"/>
              </a:spcBef>
              <a:spcAft>
                <a:spcPts val="0"/>
              </a:spcAft>
              <a:buClr>
                <a:srgbClr val="000000"/>
              </a:buClr>
              <a:buSzPts val="1300"/>
              <a:buFont typeface="Arial"/>
              <a:buNone/>
              <a:defRPr sz="1733" b="0" i="0" u="none" strike="noStrike" cap="none">
                <a:solidFill>
                  <a:srgbClr val="FFFFFF"/>
                </a:solidFill>
                <a:latin typeface="Tinos"/>
                <a:ea typeface="Tinos"/>
                <a:cs typeface="Tinos"/>
                <a:sym typeface="Tinos"/>
              </a:defRPr>
            </a:lvl7pPr>
            <a:lvl8pPr marL="0" marR="0" lvl="7" indent="0" algn="ctr">
              <a:lnSpc>
                <a:spcPct val="100000"/>
              </a:lnSpc>
              <a:spcBef>
                <a:spcPts val="0"/>
              </a:spcBef>
              <a:spcAft>
                <a:spcPts val="0"/>
              </a:spcAft>
              <a:buClr>
                <a:srgbClr val="000000"/>
              </a:buClr>
              <a:buSzPts val="1300"/>
              <a:buFont typeface="Arial"/>
              <a:buNone/>
              <a:defRPr sz="1733" b="0" i="0" u="none" strike="noStrike" cap="none">
                <a:solidFill>
                  <a:srgbClr val="FFFFFF"/>
                </a:solidFill>
                <a:latin typeface="Tinos"/>
                <a:ea typeface="Tinos"/>
                <a:cs typeface="Tinos"/>
                <a:sym typeface="Tinos"/>
              </a:defRPr>
            </a:lvl8pPr>
            <a:lvl9pPr marL="0" marR="0" lvl="8" indent="0" algn="ctr">
              <a:lnSpc>
                <a:spcPct val="100000"/>
              </a:lnSpc>
              <a:spcBef>
                <a:spcPts val="0"/>
              </a:spcBef>
              <a:spcAft>
                <a:spcPts val="0"/>
              </a:spcAft>
              <a:buClr>
                <a:srgbClr val="000000"/>
              </a:buClr>
              <a:buSzPts val="1300"/>
              <a:buFont typeface="Arial"/>
              <a:buNone/>
              <a:defRPr sz="1733" b="0" i="0" u="none" strike="noStrike" cap="none">
                <a:solidFill>
                  <a:srgbClr val="FFFFFF"/>
                </a:solidFill>
                <a:latin typeface="Tinos"/>
                <a:ea typeface="Tinos"/>
                <a:cs typeface="Tinos"/>
                <a:sym typeface="Tino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08688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842A1A-2FCC-4C25-9943-E8A73FB1134A}" type="datetimeFigureOut">
              <a:rPr lang="en-US" smtClean="0"/>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58585-C6D9-4B5F-A5B9-119D1ABC7EF5}" type="slidenum">
              <a:rPr lang="en-US" smtClean="0"/>
              <a:t>‹#›</a:t>
            </a:fld>
            <a:endParaRPr lang="en-US"/>
          </a:p>
        </p:txBody>
      </p:sp>
    </p:spTree>
    <p:extLst>
      <p:ext uri="{BB962C8B-B14F-4D97-AF65-F5344CB8AC3E}">
        <p14:creationId xmlns:p14="http://schemas.microsoft.com/office/powerpoint/2010/main" val="1517097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842A1A-2FCC-4C25-9943-E8A73FB1134A}" type="datetimeFigureOut">
              <a:rPr lang="en-US" smtClean="0"/>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58585-C6D9-4B5F-A5B9-119D1ABC7EF5}" type="slidenum">
              <a:rPr lang="en-US" smtClean="0"/>
              <a:t>‹#›</a:t>
            </a:fld>
            <a:endParaRPr lang="en-US"/>
          </a:p>
        </p:txBody>
      </p:sp>
    </p:spTree>
    <p:extLst>
      <p:ext uri="{BB962C8B-B14F-4D97-AF65-F5344CB8AC3E}">
        <p14:creationId xmlns:p14="http://schemas.microsoft.com/office/powerpoint/2010/main" val="1855452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842A1A-2FCC-4C25-9943-E8A73FB1134A}" type="datetimeFigureOut">
              <a:rPr lang="en-US" smtClean="0"/>
              <a:t>4/9/24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58585-C6D9-4B5F-A5B9-119D1ABC7EF5}" type="slidenum">
              <a:rPr lang="en-US" smtClean="0"/>
              <a:t>‹#›</a:t>
            </a:fld>
            <a:endParaRPr lang="en-US"/>
          </a:p>
        </p:txBody>
      </p:sp>
    </p:spTree>
    <p:extLst>
      <p:ext uri="{BB962C8B-B14F-4D97-AF65-F5344CB8AC3E}">
        <p14:creationId xmlns:p14="http://schemas.microsoft.com/office/powerpoint/2010/main" val="3793868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842A1A-2FCC-4C25-9943-E8A73FB1134A}" type="datetimeFigureOut">
              <a:rPr lang="en-US" smtClean="0"/>
              <a:t>4/9/24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B58585-C6D9-4B5F-A5B9-119D1ABC7EF5}" type="slidenum">
              <a:rPr lang="en-US" smtClean="0"/>
              <a:t>‹#›</a:t>
            </a:fld>
            <a:endParaRPr lang="en-US"/>
          </a:p>
        </p:txBody>
      </p:sp>
    </p:spTree>
    <p:extLst>
      <p:ext uri="{BB962C8B-B14F-4D97-AF65-F5344CB8AC3E}">
        <p14:creationId xmlns:p14="http://schemas.microsoft.com/office/powerpoint/2010/main" val="691625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842A1A-2FCC-4C25-9943-E8A73FB1134A}" type="datetimeFigureOut">
              <a:rPr lang="en-US" smtClean="0"/>
              <a:t>4/9/24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B58585-C6D9-4B5F-A5B9-119D1ABC7EF5}" type="slidenum">
              <a:rPr lang="en-US" smtClean="0"/>
              <a:t>‹#›</a:t>
            </a:fld>
            <a:endParaRPr lang="en-US"/>
          </a:p>
        </p:txBody>
      </p:sp>
    </p:spTree>
    <p:extLst>
      <p:ext uri="{BB962C8B-B14F-4D97-AF65-F5344CB8AC3E}">
        <p14:creationId xmlns:p14="http://schemas.microsoft.com/office/powerpoint/2010/main" val="4016439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42A1A-2FCC-4C25-9943-E8A73FB1134A}" type="datetimeFigureOut">
              <a:rPr lang="en-US" smtClean="0"/>
              <a:t>4/9/24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B58585-C6D9-4B5F-A5B9-119D1ABC7EF5}" type="slidenum">
              <a:rPr lang="en-US" smtClean="0"/>
              <a:t>‹#›</a:t>
            </a:fld>
            <a:endParaRPr lang="en-US"/>
          </a:p>
        </p:txBody>
      </p:sp>
    </p:spTree>
    <p:extLst>
      <p:ext uri="{BB962C8B-B14F-4D97-AF65-F5344CB8AC3E}">
        <p14:creationId xmlns:p14="http://schemas.microsoft.com/office/powerpoint/2010/main" val="2622365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842A1A-2FCC-4C25-9943-E8A73FB1134A}" type="datetimeFigureOut">
              <a:rPr lang="en-US" smtClean="0"/>
              <a:t>4/9/24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58585-C6D9-4B5F-A5B9-119D1ABC7EF5}" type="slidenum">
              <a:rPr lang="en-US" smtClean="0"/>
              <a:t>‹#›</a:t>
            </a:fld>
            <a:endParaRPr lang="en-US"/>
          </a:p>
        </p:txBody>
      </p:sp>
    </p:spTree>
    <p:extLst>
      <p:ext uri="{BB962C8B-B14F-4D97-AF65-F5344CB8AC3E}">
        <p14:creationId xmlns:p14="http://schemas.microsoft.com/office/powerpoint/2010/main" val="1249143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842A1A-2FCC-4C25-9943-E8A73FB1134A}" type="datetimeFigureOut">
              <a:rPr lang="en-US" smtClean="0"/>
              <a:t>4/9/24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58585-C6D9-4B5F-A5B9-119D1ABC7EF5}" type="slidenum">
              <a:rPr lang="en-US" smtClean="0"/>
              <a:t>‹#›</a:t>
            </a:fld>
            <a:endParaRPr lang="en-US"/>
          </a:p>
        </p:txBody>
      </p:sp>
    </p:spTree>
    <p:extLst>
      <p:ext uri="{BB962C8B-B14F-4D97-AF65-F5344CB8AC3E}">
        <p14:creationId xmlns:p14="http://schemas.microsoft.com/office/powerpoint/2010/main" val="2151773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C842A1A-2FCC-4C25-9943-E8A73FB1134A}" type="datetimeFigureOut">
              <a:rPr lang="en-US" smtClean="0"/>
              <a:t>4/9/24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9B58585-C6D9-4B5F-A5B9-119D1ABC7EF5}" type="slidenum">
              <a:rPr lang="en-US" smtClean="0"/>
              <a:t>‹#›</a:t>
            </a:fld>
            <a:endParaRPr lang="en-US"/>
          </a:p>
        </p:txBody>
      </p:sp>
    </p:spTree>
    <p:extLst>
      <p:ext uri="{BB962C8B-B14F-4D97-AF65-F5344CB8AC3E}">
        <p14:creationId xmlns:p14="http://schemas.microsoft.com/office/powerpoint/2010/main" val="258833948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hyperlink" Target="mailto:mjgriffin@lawny.org" TargetMode="External"/><Relationship Id="rId7"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hyperlink" Target="mailto:lmmclure@lawny.org" TargetMode="External"/><Relationship Id="rId5" Type="http://schemas.openxmlformats.org/officeDocument/2006/relationships/hyperlink" Target="mailto:ydearring@lawny.orgMonroe" TargetMode="External"/><Relationship Id="rId4" Type="http://schemas.openxmlformats.org/officeDocument/2006/relationships/hyperlink" Target="mailto:mmclureydearring@lawny.orgMonro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mailto:dpalermo@lawny.org"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hyperlink" Target="http://learn.e-limu.org/topic/view/?t=71&amp;c=9"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
          <p:cNvSpPr txBox="1">
            <a:spLocks noGrp="1"/>
          </p:cNvSpPr>
          <p:nvPr>
            <p:ph type="ctrTitle"/>
          </p:nvPr>
        </p:nvSpPr>
        <p:spPr>
          <a:xfrm>
            <a:off x="457200" y="1847851"/>
            <a:ext cx="10782300" cy="1352550"/>
          </a:xfrm>
          <a:prstGeom prst="rect">
            <a:avLst/>
          </a:prstGeom>
          <a:noFill/>
          <a:ln>
            <a:noFill/>
          </a:ln>
        </p:spPr>
        <p:txBody>
          <a:bodyPr spcFirstLastPara="1" vert="horz" wrap="square" lIns="0" tIns="0" rIns="0" bIns="0" rtlCol="0" anchor="ctr" anchorCtr="0">
            <a:noAutofit/>
          </a:bodyPr>
          <a:lstStyle/>
          <a:p>
            <a:endParaRPr dirty="0"/>
          </a:p>
          <a:p>
            <a:endParaRPr dirty="0"/>
          </a:p>
          <a:p>
            <a:br>
              <a:rPr lang="en-US" sz="8000" dirty="0"/>
            </a:br>
            <a:r>
              <a:rPr lang="en-US" sz="9600" dirty="0"/>
              <a:t>SNAP</a:t>
            </a:r>
            <a:br>
              <a:rPr lang="en-US" sz="9600" dirty="0"/>
            </a:br>
            <a:r>
              <a:rPr lang="en-US" sz="8000" dirty="0"/>
              <a:t>Supplemental Nutrition</a:t>
            </a:r>
            <a:br>
              <a:rPr lang="en-US" sz="8000" dirty="0"/>
            </a:br>
            <a:r>
              <a:rPr lang="en-US" sz="8000" dirty="0"/>
              <a:t>Assistance Program</a:t>
            </a:r>
            <a:br>
              <a:rPr lang="en-US" sz="8000" dirty="0"/>
            </a:br>
            <a:br>
              <a:rPr lang="en-US" sz="1600" dirty="0"/>
            </a:br>
            <a:br>
              <a:rPr lang="en-US" sz="1600" dirty="0"/>
            </a:br>
            <a:r>
              <a:rPr lang="en-US" sz="2400" dirty="0"/>
              <a:t>Presented by: Legal Assistance of Western New York, Inc.</a:t>
            </a:r>
            <a:br>
              <a:rPr lang="en-US" sz="2400" dirty="0"/>
            </a:br>
            <a:br>
              <a:rPr lang="en-US" sz="5867" dirty="0">
                <a:solidFill>
                  <a:schemeClr val="dk1"/>
                </a:solidFill>
              </a:rPr>
            </a:br>
            <a:endParaRPr sz="5867"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213" y="5362613"/>
            <a:ext cx="3379575" cy="14953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913"/>
    </mc:Choice>
    <mc:Fallback xmlns="">
      <p:transition spd="slow" advTm="1091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with medium confidence">
            <a:extLst>
              <a:ext uri="{FF2B5EF4-FFF2-40B4-BE49-F238E27FC236}">
                <a16:creationId xmlns:a16="http://schemas.microsoft.com/office/drawing/2014/main" id="{3E52C59D-13C7-E54D-889F-BC5478C80624}"/>
              </a:ext>
            </a:extLst>
          </p:cNvPr>
          <p:cNvPicPr>
            <a:picLocks noChangeAspect="1"/>
          </p:cNvPicPr>
          <p:nvPr/>
        </p:nvPicPr>
        <p:blipFill rotWithShape="1">
          <a:blip r:embed="rId2">
            <a:extLst>
              <a:ext uri="{28A0092B-C50C-407E-A947-70E740481C1C}">
                <a14:useLocalDpi xmlns:a14="http://schemas.microsoft.com/office/drawing/2010/main" val="0"/>
              </a:ext>
            </a:extLst>
          </a:blip>
          <a:srcRect r="1" b="7687"/>
          <a:stretch/>
        </p:blipFill>
        <p:spPr>
          <a:xfrm>
            <a:off x="568452" y="571500"/>
            <a:ext cx="11055096" cy="5715000"/>
          </a:xfrm>
          <a:prstGeom prst="rect">
            <a:avLst/>
          </a:prstGeom>
        </p:spPr>
      </p:pic>
    </p:spTree>
    <p:extLst>
      <p:ext uri="{BB962C8B-B14F-4D97-AF65-F5344CB8AC3E}">
        <p14:creationId xmlns:p14="http://schemas.microsoft.com/office/powerpoint/2010/main" val="199323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F5B30CC9-ED7A-DB44-A1C1-CD542583A525}"/>
              </a:ext>
            </a:extLst>
          </p:cNvPr>
          <p:cNvPicPr>
            <a:picLocks noChangeAspect="1"/>
          </p:cNvPicPr>
          <p:nvPr/>
        </p:nvPicPr>
        <p:blipFill rotWithShape="1">
          <a:blip r:embed="rId3">
            <a:extLst>
              <a:ext uri="{28A0092B-C50C-407E-A947-70E740481C1C}">
                <a14:useLocalDpi xmlns:a14="http://schemas.microsoft.com/office/drawing/2010/main" val="0"/>
              </a:ext>
            </a:extLst>
          </a:blip>
          <a:srcRect r="1" b="10095"/>
          <a:stretch/>
        </p:blipFill>
        <p:spPr>
          <a:xfrm>
            <a:off x="944380" y="524656"/>
            <a:ext cx="10085570" cy="5761844"/>
          </a:xfrm>
          <a:prstGeom prst="rect">
            <a:avLst/>
          </a:prstGeom>
        </p:spPr>
      </p:pic>
    </p:spTree>
    <p:extLst>
      <p:ext uri="{BB962C8B-B14F-4D97-AF65-F5344CB8AC3E}">
        <p14:creationId xmlns:p14="http://schemas.microsoft.com/office/powerpoint/2010/main" val="2467580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EAEB-5F94-D248-AF48-275D57865145}"/>
              </a:ext>
            </a:extLst>
          </p:cNvPr>
          <p:cNvSpPr>
            <a:spLocks noGrp="1"/>
          </p:cNvSpPr>
          <p:nvPr>
            <p:ph type="ctrTitle"/>
          </p:nvPr>
        </p:nvSpPr>
        <p:spPr>
          <a:xfrm>
            <a:off x="2076367" y="1885949"/>
            <a:ext cx="6705683" cy="3597717"/>
          </a:xfrm>
        </p:spPr>
        <p:txBody>
          <a:bodyPr/>
          <a:lstStyle/>
          <a:p>
            <a:endParaRPr lang="en-US" dirty="0"/>
          </a:p>
        </p:txBody>
      </p:sp>
      <p:pic>
        <p:nvPicPr>
          <p:cNvPr id="4" name="Picture 3" descr="Graphical user interface, text&#10;&#10;Description automatically generated">
            <a:extLst>
              <a:ext uri="{FF2B5EF4-FFF2-40B4-BE49-F238E27FC236}">
                <a16:creationId xmlns:a16="http://schemas.microsoft.com/office/drawing/2014/main" id="{BC237B9A-1AC2-8A43-8AF2-4273D348F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50" y="763057"/>
            <a:ext cx="9207500" cy="5331886"/>
          </a:xfrm>
          <a:prstGeom prst="rect">
            <a:avLst/>
          </a:prstGeom>
        </p:spPr>
      </p:pic>
    </p:spTree>
    <p:extLst>
      <p:ext uri="{BB962C8B-B14F-4D97-AF65-F5344CB8AC3E}">
        <p14:creationId xmlns:p14="http://schemas.microsoft.com/office/powerpoint/2010/main" val="1917257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E31E-1E12-4174-98D0-E3846D0769E5}"/>
              </a:ext>
            </a:extLst>
          </p:cNvPr>
          <p:cNvSpPr>
            <a:spLocks noGrp="1"/>
          </p:cNvSpPr>
          <p:nvPr>
            <p:ph type="title"/>
          </p:nvPr>
        </p:nvSpPr>
        <p:spPr>
          <a:xfrm>
            <a:off x="1" y="840500"/>
            <a:ext cx="9697511" cy="524800"/>
          </a:xfrm>
        </p:spPr>
        <p:txBody>
          <a:bodyPr/>
          <a:lstStyle/>
          <a:p>
            <a:pPr algn="ctr"/>
            <a:r>
              <a:rPr lang="en-US" sz="4800" dirty="0"/>
              <a:t>Changes to SNAP Benefits</a:t>
            </a:r>
          </a:p>
        </p:txBody>
      </p:sp>
      <p:sp>
        <p:nvSpPr>
          <p:cNvPr id="3" name="Text Placeholder 2">
            <a:extLst>
              <a:ext uri="{FF2B5EF4-FFF2-40B4-BE49-F238E27FC236}">
                <a16:creationId xmlns:a16="http://schemas.microsoft.com/office/drawing/2014/main" id="{7342F543-6210-49DD-8884-6C9D0C6ECB43}"/>
              </a:ext>
            </a:extLst>
          </p:cNvPr>
          <p:cNvSpPr>
            <a:spLocks noGrp="1"/>
          </p:cNvSpPr>
          <p:nvPr>
            <p:ph type="body" idx="1"/>
          </p:nvPr>
        </p:nvSpPr>
        <p:spPr>
          <a:xfrm>
            <a:off x="238059" y="1528763"/>
            <a:ext cx="9697511" cy="4694537"/>
          </a:xfrm>
        </p:spPr>
        <p:txBody>
          <a:bodyPr/>
          <a:lstStyle/>
          <a:p>
            <a:pPr marL="84665" indent="0">
              <a:buNone/>
            </a:pPr>
            <a:endParaRPr lang="en-US" sz="2600" dirty="0"/>
          </a:p>
          <a:p>
            <a:pPr marL="84665" indent="0">
              <a:buNone/>
            </a:pPr>
            <a:r>
              <a:rPr lang="en-US" sz="2600" dirty="0"/>
              <a:t>		Expanded eligibility for students </a:t>
            </a:r>
          </a:p>
          <a:p>
            <a:pPr marL="84665" indent="0">
              <a:lnSpc>
                <a:spcPct val="150000"/>
              </a:lnSpc>
              <a:buNone/>
            </a:pPr>
            <a:r>
              <a:rPr lang="en-US" dirty="0"/>
              <a:t>As of October 2020, NYS expanded eligibility to students in qualified career and technical education programs. individuals attending a SUNY, community college, technology college and enrolled at least half-time in a qualified program meet the criteria to be considered an “eligible student” for SNAP. (This is a permanent change)</a:t>
            </a:r>
          </a:p>
          <a:p>
            <a:pPr marL="84665" indent="0" fontAlgn="base">
              <a:lnSpc>
                <a:spcPct val="150000"/>
              </a:lnSpc>
              <a:buNone/>
            </a:pPr>
            <a:br>
              <a:rPr lang="en-US" dirty="0"/>
            </a:br>
            <a:r>
              <a:rPr lang="en-US" b="0" i="0" dirty="0">
                <a:solidFill>
                  <a:srgbClr val="38393A"/>
                </a:solidFill>
                <a:effectLst/>
              </a:rPr>
              <a:t>This rule </a:t>
            </a:r>
            <a:r>
              <a:rPr lang="en-US" b="1" i="1" dirty="0">
                <a:solidFill>
                  <a:srgbClr val="38393A"/>
                </a:solidFill>
                <a:effectLst/>
              </a:rPr>
              <a:t>does not apply</a:t>
            </a:r>
            <a:r>
              <a:rPr lang="en-US" b="0" i="0" dirty="0">
                <a:solidFill>
                  <a:srgbClr val="38393A"/>
                </a:solidFill>
                <a:effectLst/>
              </a:rPr>
              <a:t> to students in four-year degree programs at SUNY/CUNY universities or colleges. However, these students may be eligible for SNAP under other student exemptions. </a:t>
            </a:r>
            <a:br>
              <a:rPr lang="en-US" dirty="0"/>
            </a:br>
            <a:r>
              <a:rPr lang="en-US" dirty="0"/>
              <a:t> </a:t>
            </a:r>
          </a:p>
          <a:p>
            <a:pPr>
              <a:buFont typeface="Wingdings" panose="05000000000000000000" pitchFamily="2" charset="2"/>
              <a:buChar char="§"/>
            </a:pPr>
            <a:endParaRPr lang="en-US" sz="2600" dirty="0"/>
          </a:p>
          <a:p>
            <a:pPr>
              <a:buFont typeface="Wingdings" panose="05000000000000000000" pitchFamily="2" charset="2"/>
              <a:buChar char="§"/>
            </a:pPr>
            <a:endParaRPr lang="en-US" sz="2600" dirty="0"/>
          </a:p>
          <a:p>
            <a:pPr marL="84665" indent="0">
              <a:buNone/>
            </a:pPr>
            <a:endParaRPr lang="en-US" dirty="0"/>
          </a:p>
          <a:p>
            <a:pPr marL="84665" indent="0">
              <a:buNone/>
            </a:pPr>
            <a:r>
              <a:rPr lang="en-US" sz="2800" dirty="0"/>
              <a:t> </a:t>
            </a:r>
          </a:p>
          <a:p>
            <a:pPr marL="84665" indent="0">
              <a:buNone/>
            </a:pPr>
            <a:r>
              <a:rPr lang="en-US" dirty="0"/>
              <a:t>	</a:t>
            </a:r>
          </a:p>
        </p:txBody>
      </p:sp>
    </p:spTree>
    <p:extLst>
      <p:ext uri="{BB962C8B-B14F-4D97-AF65-F5344CB8AC3E}">
        <p14:creationId xmlns:p14="http://schemas.microsoft.com/office/powerpoint/2010/main" val="3584350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B92C-7AFB-BB49-8A0D-F26C2B11348B}"/>
              </a:ext>
            </a:extLst>
          </p:cNvPr>
          <p:cNvSpPr>
            <a:spLocks noGrp="1"/>
          </p:cNvSpPr>
          <p:nvPr>
            <p:ph type="title"/>
          </p:nvPr>
        </p:nvSpPr>
        <p:spPr/>
        <p:txBody>
          <a:bodyPr/>
          <a:lstStyle/>
          <a:p>
            <a:r>
              <a:rPr lang="en-US" dirty="0"/>
              <a:t>Student Eligibility</a:t>
            </a:r>
            <a:br>
              <a:rPr lang="en-US" dirty="0"/>
            </a:br>
            <a:endParaRPr lang="en-US" dirty="0"/>
          </a:p>
        </p:txBody>
      </p:sp>
      <p:sp>
        <p:nvSpPr>
          <p:cNvPr id="3" name="Text Placeholder 2">
            <a:extLst>
              <a:ext uri="{FF2B5EF4-FFF2-40B4-BE49-F238E27FC236}">
                <a16:creationId xmlns:a16="http://schemas.microsoft.com/office/drawing/2014/main" id="{4A7D26CE-26B7-154F-B87E-E4435563628C}"/>
              </a:ext>
            </a:extLst>
          </p:cNvPr>
          <p:cNvSpPr>
            <a:spLocks noGrp="1"/>
          </p:cNvSpPr>
          <p:nvPr>
            <p:ph type="body" idx="1"/>
          </p:nvPr>
        </p:nvSpPr>
        <p:spPr>
          <a:xfrm>
            <a:off x="190500" y="893033"/>
            <a:ext cx="12001500" cy="7241317"/>
          </a:xfrm>
        </p:spPr>
        <p:txBody>
          <a:bodyPr/>
          <a:lstStyle/>
          <a:p>
            <a:pPr marL="118531" indent="0" algn="l" fontAlgn="base">
              <a:spcBef>
                <a:spcPts val="200"/>
              </a:spcBef>
              <a:buNone/>
            </a:pPr>
            <a:r>
              <a:rPr lang="en-US" sz="2000" b="0" i="0" dirty="0">
                <a:solidFill>
                  <a:srgbClr val="4A4B4D"/>
                </a:solidFill>
                <a:effectLst/>
                <a:latin typeface="Montserrat" pitchFamily="2" charset="77"/>
              </a:rPr>
              <a:t>A </a:t>
            </a:r>
            <a:r>
              <a:rPr lang="en-US" sz="2000" b="1" i="0" dirty="0">
                <a:solidFill>
                  <a:srgbClr val="4A4B4D"/>
                </a:solidFill>
                <a:effectLst/>
                <a:latin typeface="Montserrat" pitchFamily="2" charset="77"/>
              </a:rPr>
              <a:t>student</a:t>
            </a:r>
            <a:r>
              <a:rPr lang="en-US" sz="2000" b="0" i="0" dirty="0">
                <a:solidFill>
                  <a:srgbClr val="4A4B4D"/>
                </a:solidFill>
                <a:effectLst/>
                <a:latin typeface="Montserrat" pitchFamily="2" charset="77"/>
              </a:rPr>
              <a:t> is any person who is:</a:t>
            </a:r>
          </a:p>
          <a:p>
            <a:pPr algn="l" fontAlgn="base">
              <a:spcBef>
                <a:spcPts val="200"/>
              </a:spcBef>
              <a:buFont typeface="Arial" panose="020B0604020202020204" pitchFamily="34" charset="0"/>
              <a:buChar char="•"/>
            </a:pPr>
            <a:r>
              <a:rPr lang="en-US" sz="2000" b="0" i="0" dirty="0">
                <a:solidFill>
                  <a:srgbClr val="4A4B4D"/>
                </a:solidFill>
                <a:effectLst/>
                <a:latin typeface="Montserrat" pitchFamily="2" charset="77"/>
              </a:rPr>
              <a:t>18 through 49 years of age</a:t>
            </a:r>
          </a:p>
          <a:p>
            <a:pPr algn="l" fontAlgn="base">
              <a:spcBef>
                <a:spcPts val="200"/>
              </a:spcBef>
              <a:buFont typeface="Arial" panose="020B0604020202020204" pitchFamily="34" charset="0"/>
              <a:buChar char="•"/>
            </a:pPr>
            <a:r>
              <a:rPr lang="en-US" sz="2000" b="0" i="0" dirty="0">
                <a:solidFill>
                  <a:srgbClr val="4A4B4D"/>
                </a:solidFill>
                <a:effectLst/>
                <a:latin typeface="Montserrat" pitchFamily="2" charset="77"/>
              </a:rPr>
              <a:t>Physically and mentally fit</a:t>
            </a:r>
          </a:p>
          <a:p>
            <a:pPr algn="l" fontAlgn="base">
              <a:spcBef>
                <a:spcPts val="200"/>
              </a:spcBef>
              <a:buFont typeface="Arial" panose="020B0604020202020204" pitchFamily="34" charset="0"/>
              <a:buChar char="•"/>
            </a:pPr>
            <a:r>
              <a:rPr lang="en-US" sz="2000" b="0" i="0" dirty="0">
                <a:solidFill>
                  <a:srgbClr val="4A4B4D"/>
                </a:solidFill>
                <a:effectLst/>
                <a:latin typeface="Montserrat" pitchFamily="2" charset="77"/>
              </a:rPr>
              <a:t>Enrolled at least half-time in an institution of higher education</a:t>
            </a:r>
          </a:p>
          <a:p>
            <a:pPr marL="118531" indent="0" algn="l" fontAlgn="base">
              <a:buNone/>
            </a:pPr>
            <a:endParaRPr lang="en-US" sz="2000" b="0" i="0" dirty="0">
              <a:solidFill>
                <a:srgbClr val="4A4B4D"/>
              </a:solidFill>
              <a:effectLst/>
              <a:latin typeface="Montserrat" pitchFamily="2" charset="77"/>
            </a:endParaRPr>
          </a:p>
          <a:p>
            <a:pPr marL="118531" indent="0" algn="l" fontAlgn="base">
              <a:buNone/>
            </a:pPr>
            <a:r>
              <a:rPr lang="en-US" sz="2000" b="1" i="0" dirty="0">
                <a:solidFill>
                  <a:srgbClr val="4A4B4D"/>
                </a:solidFill>
                <a:effectLst/>
                <a:latin typeface="Montserrat" pitchFamily="2" charset="77"/>
              </a:rPr>
              <a:t>	Institution of Higher Education</a:t>
            </a:r>
            <a:r>
              <a:rPr lang="en-US" sz="2000" b="0" i="0" dirty="0">
                <a:solidFill>
                  <a:srgbClr val="4A4B4D"/>
                </a:solidFill>
                <a:effectLst/>
                <a:latin typeface="Montserrat" pitchFamily="2" charset="77"/>
              </a:rPr>
              <a:t>:</a:t>
            </a:r>
            <a:br>
              <a:rPr lang="en-US" sz="2000" b="0" i="0" dirty="0">
                <a:solidFill>
                  <a:srgbClr val="4A4B4D"/>
                </a:solidFill>
                <a:effectLst/>
                <a:latin typeface="Montserrat" pitchFamily="2" charset="77"/>
              </a:rPr>
            </a:br>
            <a:r>
              <a:rPr lang="en-US" sz="2000" b="0" i="0" dirty="0">
                <a:solidFill>
                  <a:srgbClr val="4A4B4D"/>
                </a:solidFill>
                <a:effectLst/>
                <a:latin typeface="Montserrat" pitchFamily="2" charset="77"/>
              </a:rPr>
              <a:t>Any institution at the post high school level that normally requires a high school diploma or equivalency certificate for enrollment, including but not limited to:</a:t>
            </a:r>
          </a:p>
          <a:p>
            <a:pPr algn="l" fontAlgn="base">
              <a:spcBef>
                <a:spcPts val="0"/>
              </a:spcBef>
              <a:buFont typeface="Arial" panose="020B0604020202020204" pitchFamily="34" charset="0"/>
              <a:buChar char="•"/>
            </a:pPr>
            <a:r>
              <a:rPr lang="en-US" sz="2000" b="0" i="0" dirty="0">
                <a:solidFill>
                  <a:srgbClr val="4A4B4D"/>
                </a:solidFill>
                <a:effectLst/>
                <a:latin typeface="Montserrat" pitchFamily="2" charset="77"/>
              </a:rPr>
              <a:t>Colleges</a:t>
            </a:r>
          </a:p>
          <a:p>
            <a:pPr algn="l" fontAlgn="base">
              <a:spcBef>
                <a:spcPts val="0"/>
              </a:spcBef>
              <a:buFont typeface="Arial" panose="020B0604020202020204" pitchFamily="34" charset="0"/>
              <a:buChar char="•"/>
            </a:pPr>
            <a:r>
              <a:rPr lang="en-US" sz="2000" b="0" i="0" dirty="0">
                <a:solidFill>
                  <a:srgbClr val="4A4B4D"/>
                </a:solidFill>
                <a:effectLst/>
                <a:latin typeface="Montserrat" pitchFamily="2" charset="77"/>
              </a:rPr>
              <a:t>Universities</a:t>
            </a:r>
          </a:p>
          <a:p>
            <a:pPr algn="l" fontAlgn="base">
              <a:spcBef>
                <a:spcPts val="0"/>
              </a:spcBef>
              <a:buFont typeface="Arial" panose="020B0604020202020204" pitchFamily="34" charset="0"/>
              <a:buChar char="•"/>
            </a:pPr>
            <a:r>
              <a:rPr lang="en-US" sz="2000" b="0" i="0" dirty="0">
                <a:solidFill>
                  <a:srgbClr val="4A4B4D"/>
                </a:solidFill>
                <a:effectLst/>
                <a:latin typeface="Montserrat" pitchFamily="2" charset="77"/>
              </a:rPr>
              <a:t>Business schools</a:t>
            </a:r>
          </a:p>
          <a:p>
            <a:pPr fontAlgn="base">
              <a:spcBef>
                <a:spcPts val="0"/>
              </a:spcBef>
              <a:buFont typeface="Arial" panose="020B0604020202020204" pitchFamily="34" charset="0"/>
              <a:buChar char="•"/>
            </a:pPr>
            <a:r>
              <a:rPr lang="en-US" sz="2000" b="0" i="0" dirty="0">
                <a:solidFill>
                  <a:srgbClr val="4A4B4D"/>
                </a:solidFill>
                <a:effectLst/>
                <a:latin typeface="Montserrat" pitchFamily="2" charset="77"/>
              </a:rPr>
              <a:t>Trade or </a:t>
            </a:r>
            <a:r>
              <a:rPr lang="en-US" sz="2000" dirty="0">
                <a:solidFill>
                  <a:srgbClr val="4A4B4D"/>
                </a:solidFill>
                <a:latin typeface="Montserrat" pitchFamily="2" charset="77"/>
              </a:rPr>
              <a:t>technical vocational schools</a:t>
            </a:r>
          </a:p>
          <a:p>
            <a:pPr algn="l" fontAlgn="base">
              <a:spcBef>
                <a:spcPts val="0"/>
              </a:spcBef>
              <a:buFont typeface="Arial" panose="020B0604020202020204" pitchFamily="34" charset="0"/>
              <a:buChar char="•"/>
            </a:pPr>
            <a:r>
              <a:rPr lang="en-US" sz="2000" b="0" i="0" dirty="0">
                <a:solidFill>
                  <a:srgbClr val="4A4B4D"/>
                </a:solidFill>
                <a:effectLst/>
                <a:latin typeface="Montserrat" pitchFamily="2" charset="77"/>
              </a:rPr>
              <a:t>schools</a:t>
            </a:r>
          </a:p>
          <a:p>
            <a:pPr algn="l" fontAlgn="base">
              <a:spcBef>
                <a:spcPts val="0"/>
              </a:spcBef>
              <a:buFont typeface="Arial" panose="020B0604020202020204" pitchFamily="34" charset="0"/>
              <a:buChar char="•"/>
            </a:pPr>
            <a:r>
              <a:rPr lang="en-US" sz="2000" b="0" i="0" dirty="0">
                <a:solidFill>
                  <a:srgbClr val="4A4B4D"/>
                </a:solidFill>
                <a:effectLst/>
                <a:latin typeface="Montserrat" pitchFamily="2" charset="77"/>
              </a:rPr>
              <a:t>Correspondence schools</a:t>
            </a:r>
          </a:p>
          <a:p>
            <a:pPr algn="l" fontAlgn="base">
              <a:spcBef>
                <a:spcPts val="0"/>
              </a:spcBef>
              <a:buFont typeface="Arial" panose="020B0604020202020204" pitchFamily="34" charset="0"/>
              <a:buChar char="•"/>
            </a:pPr>
            <a:r>
              <a:rPr lang="en-US" sz="2000" b="0" i="0" dirty="0">
                <a:solidFill>
                  <a:srgbClr val="4A4B4D"/>
                </a:solidFill>
                <a:effectLst/>
                <a:latin typeface="Montserrat" pitchFamily="2" charset="77"/>
              </a:rPr>
              <a:t>Online courses</a:t>
            </a:r>
          </a:p>
          <a:p>
            <a:pPr algn="l" fontAlgn="base">
              <a:spcBef>
                <a:spcPts val="0"/>
              </a:spcBef>
              <a:buFont typeface="Arial" panose="020B0604020202020204" pitchFamily="34" charset="0"/>
              <a:buChar char="•"/>
            </a:pPr>
            <a:r>
              <a:rPr lang="en-US" sz="2000" b="0" i="0" dirty="0">
                <a:solidFill>
                  <a:srgbClr val="4A4B4D"/>
                </a:solidFill>
                <a:effectLst/>
                <a:latin typeface="Montserrat" pitchFamily="2" charset="77"/>
              </a:rPr>
              <a:t>Colleges or universities that offer degree programs regardless of whether a high-school diploma is required</a:t>
            </a:r>
            <a:br>
              <a:rPr lang="en-US" sz="2000" dirty="0"/>
            </a:br>
            <a:endParaRPr lang="en-US" sz="2000" dirty="0"/>
          </a:p>
        </p:txBody>
      </p:sp>
      <p:sp>
        <p:nvSpPr>
          <p:cNvPr id="4" name="Text Placeholder 3">
            <a:extLst>
              <a:ext uri="{FF2B5EF4-FFF2-40B4-BE49-F238E27FC236}">
                <a16:creationId xmlns:a16="http://schemas.microsoft.com/office/drawing/2014/main" id="{7E2461B9-4BFF-2D48-87D9-BF8BAB63E08D}"/>
              </a:ext>
            </a:extLst>
          </p:cNvPr>
          <p:cNvSpPr>
            <a:spLocks noGrp="1"/>
          </p:cNvSpPr>
          <p:nvPr>
            <p:ph type="body" idx="2"/>
          </p:nvPr>
        </p:nvSpPr>
        <p:spPr>
          <a:xfrm flipV="1">
            <a:off x="10820400" y="6572250"/>
            <a:ext cx="1371600" cy="152400"/>
          </a:xfrm>
        </p:spPr>
        <p:txBody>
          <a:bodyPr/>
          <a:lstStyle/>
          <a:p>
            <a:pPr marL="118531" indent="0" algn="l" fontAlgn="base">
              <a:buNone/>
            </a:pPr>
            <a:br>
              <a:rPr lang="en-US" b="0" i="0" dirty="0">
                <a:solidFill>
                  <a:srgbClr val="4A4B4D"/>
                </a:solidFill>
                <a:effectLst/>
                <a:latin typeface="Montserrat" pitchFamily="2" charset="77"/>
              </a:rPr>
            </a:br>
            <a:endParaRPr lang="en-US" b="0" i="0" dirty="0">
              <a:solidFill>
                <a:srgbClr val="4A4B4D"/>
              </a:solidFill>
              <a:effectLst/>
              <a:latin typeface="Montserrat" pitchFamily="2" charset="77"/>
            </a:endParaRPr>
          </a:p>
          <a:p>
            <a:endParaRPr lang="en-US" dirty="0"/>
          </a:p>
        </p:txBody>
      </p:sp>
    </p:spTree>
    <p:extLst>
      <p:ext uri="{BB962C8B-B14F-4D97-AF65-F5344CB8AC3E}">
        <p14:creationId xmlns:p14="http://schemas.microsoft.com/office/powerpoint/2010/main" val="2398012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375F7-D305-D94B-ADB5-A2180589E20E}"/>
              </a:ext>
            </a:extLst>
          </p:cNvPr>
          <p:cNvSpPr>
            <a:spLocks noGrp="1"/>
          </p:cNvSpPr>
          <p:nvPr>
            <p:ph type="title"/>
          </p:nvPr>
        </p:nvSpPr>
        <p:spPr/>
        <p:txBody>
          <a:bodyPr/>
          <a:lstStyle/>
          <a:p>
            <a:r>
              <a:rPr lang="en-US" dirty="0"/>
              <a:t>Student Eligibility Continued</a:t>
            </a:r>
          </a:p>
        </p:txBody>
      </p:sp>
      <p:sp>
        <p:nvSpPr>
          <p:cNvPr id="3" name="Text Placeholder 2">
            <a:extLst>
              <a:ext uri="{FF2B5EF4-FFF2-40B4-BE49-F238E27FC236}">
                <a16:creationId xmlns:a16="http://schemas.microsoft.com/office/drawing/2014/main" id="{9700B69D-F064-BF40-A54A-02640F4C2C2D}"/>
              </a:ext>
            </a:extLst>
          </p:cNvPr>
          <p:cNvSpPr>
            <a:spLocks noGrp="1"/>
          </p:cNvSpPr>
          <p:nvPr>
            <p:ph type="body" idx="1"/>
          </p:nvPr>
        </p:nvSpPr>
        <p:spPr>
          <a:xfrm>
            <a:off x="323850" y="1565267"/>
            <a:ext cx="11388550" cy="4333200"/>
          </a:xfrm>
        </p:spPr>
        <p:txBody>
          <a:bodyPr/>
          <a:lstStyle/>
          <a:p>
            <a:pPr marL="84665" indent="0">
              <a:buNone/>
            </a:pPr>
            <a:r>
              <a:rPr lang="en-US" sz="2400" b="1" dirty="0"/>
              <a:t>Enrolled in a College Meal Plan: </a:t>
            </a:r>
          </a:p>
          <a:p>
            <a:pPr>
              <a:buFont typeface="Wingdings" pitchFamily="2" charset="2"/>
              <a:buChar char="§"/>
            </a:pPr>
            <a:r>
              <a:rPr lang="en-US" sz="2400" dirty="0"/>
              <a:t>Students receiving </a:t>
            </a:r>
            <a:r>
              <a:rPr lang="en-US" sz="2400" b="1" dirty="0"/>
              <a:t>50% or more </a:t>
            </a:r>
            <a:r>
              <a:rPr lang="en-US" sz="2400" dirty="0"/>
              <a:t>of their meals (based on 3 meals for seven days equaling 21 meals) from a college meal plan are </a:t>
            </a:r>
            <a:r>
              <a:rPr lang="en-US" sz="2400" b="1" dirty="0"/>
              <a:t>not eligible </a:t>
            </a:r>
            <a:r>
              <a:rPr lang="en-US" sz="2400" dirty="0"/>
              <a:t>to receive SNAP as they are considered to be living in an institution. </a:t>
            </a:r>
          </a:p>
          <a:p>
            <a:pPr>
              <a:buFont typeface="Wingdings" pitchFamily="2" charset="2"/>
              <a:buChar char="§"/>
            </a:pPr>
            <a:r>
              <a:rPr lang="en-US" sz="2400" dirty="0"/>
              <a:t>The SNAP office must screen each student to identify the number of meals the student is granted under their meal plan.</a:t>
            </a:r>
          </a:p>
          <a:p>
            <a:pPr>
              <a:buFont typeface="Wingdings" pitchFamily="2" charset="2"/>
              <a:buChar char="§"/>
            </a:pPr>
            <a:endParaRPr lang="en-US" sz="2400" dirty="0"/>
          </a:p>
          <a:p>
            <a:pPr marL="84665" indent="0">
              <a:buNone/>
            </a:pPr>
            <a:r>
              <a:rPr lang="en-US" sz="2400" b="0" i="0" dirty="0">
                <a:solidFill>
                  <a:srgbClr val="4A4B4D"/>
                </a:solidFill>
                <a:effectLst/>
              </a:rPr>
              <a:t>Under these rules, students who are 18 to 49 years old and enrolled at least   halftime in an institution of higher learning cannot get SNAP unless they meet at least one of the following exceptions:</a:t>
            </a:r>
            <a:endParaRPr lang="en-US" sz="2400" dirty="0">
              <a:effectLst/>
            </a:endParaRPr>
          </a:p>
          <a:p>
            <a:pPr>
              <a:buFont typeface="Wingdings" pitchFamily="2" charset="2"/>
              <a:buChar char="§"/>
            </a:pPr>
            <a:endParaRPr lang="en-US" sz="2400" dirty="0"/>
          </a:p>
        </p:txBody>
      </p:sp>
    </p:spTree>
    <p:extLst>
      <p:ext uri="{BB962C8B-B14F-4D97-AF65-F5344CB8AC3E}">
        <p14:creationId xmlns:p14="http://schemas.microsoft.com/office/powerpoint/2010/main" val="3995012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C8BE-287E-284F-B2B7-3F0437639F61}"/>
              </a:ext>
            </a:extLst>
          </p:cNvPr>
          <p:cNvSpPr>
            <a:spLocks noGrp="1"/>
          </p:cNvSpPr>
          <p:nvPr>
            <p:ph type="title"/>
          </p:nvPr>
        </p:nvSpPr>
        <p:spPr>
          <a:xfrm>
            <a:off x="1771650" y="266701"/>
            <a:ext cx="9940750" cy="781050"/>
          </a:xfrm>
        </p:spPr>
        <p:txBody>
          <a:bodyPr>
            <a:normAutofit/>
          </a:bodyPr>
          <a:lstStyle/>
          <a:p>
            <a:r>
              <a:rPr lang="en-US" dirty="0"/>
              <a:t>Student Eligibility Continued </a:t>
            </a:r>
          </a:p>
        </p:txBody>
      </p:sp>
      <p:sp>
        <p:nvSpPr>
          <p:cNvPr id="3" name="Text Placeholder 2">
            <a:extLst>
              <a:ext uri="{FF2B5EF4-FFF2-40B4-BE49-F238E27FC236}">
                <a16:creationId xmlns:a16="http://schemas.microsoft.com/office/drawing/2014/main" id="{CC0888C6-62AF-4649-ACB6-290F7CEA425B}"/>
              </a:ext>
            </a:extLst>
          </p:cNvPr>
          <p:cNvSpPr>
            <a:spLocks noGrp="1"/>
          </p:cNvSpPr>
          <p:nvPr>
            <p:ph type="body" idx="1"/>
          </p:nvPr>
        </p:nvSpPr>
        <p:spPr>
          <a:xfrm>
            <a:off x="400050" y="1200150"/>
            <a:ext cx="11312350" cy="5181599"/>
          </a:xfrm>
        </p:spPr>
        <p:txBody>
          <a:bodyPr/>
          <a:lstStyle/>
          <a:p>
            <a:pPr marL="84665" indent="0" algn="l" fontAlgn="base">
              <a:buNone/>
            </a:pPr>
            <a:r>
              <a:rPr lang="en-US" sz="2000" b="1" i="0" dirty="0">
                <a:solidFill>
                  <a:srgbClr val="4A4B4D"/>
                </a:solidFill>
                <a:effectLst/>
              </a:rPr>
              <a:t>Student is working</a:t>
            </a:r>
            <a:r>
              <a:rPr lang="en-US" sz="2000" b="0" i="0" dirty="0">
                <a:solidFill>
                  <a:srgbClr val="4A4B4D"/>
                </a:solidFill>
                <a:effectLst/>
              </a:rPr>
              <a:t>:</a:t>
            </a:r>
          </a:p>
          <a:p>
            <a:pPr algn="l" fontAlgn="base">
              <a:buFont typeface="Arial" panose="020B0604020202020204" pitchFamily="34" charset="0"/>
              <a:buChar char="•"/>
            </a:pPr>
            <a:r>
              <a:rPr lang="en-US" b="0" i="0" dirty="0">
                <a:solidFill>
                  <a:srgbClr val="4A4B4D"/>
                </a:solidFill>
                <a:effectLst/>
              </a:rPr>
              <a:t>Employed an average of 20 hours a week or more</a:t>
            </a:r>
          </a:p>
          <a:p>
            <a:pPr algn="l" fontAlgn="base">
              <a:buFont typeface="Arial" panose="020B0604020202020204" pitchFamily="34" charset="0"/>
              <a:buChar char="•"/>
            </a:pPr>
            <a:r>
              <a:rPr lang="en-US" b="0" i="0" dirty="0">
                <a:solidFill>
                  <a:srgbClr val="4A4B4D"/>
                </a:solidFill>
                <a:effectLst/>
              </a:rPr>
              <a:t>Self-employed, working an average of 20 hours a week and making an average income equal to the federal minimum wage multiplied by 20 hours</a:t>
            </a:r>
          </a:p>
          <a:p>
            <a:pPr marL="84665" indent="0" algn="l" fontAlgn="base">
              <a:buNone/>
            </a:pPr>
            <a:endParaRPr lang="en-US" b="0" i="0" dirty="0">
              <a:solidFill>
                <a:srgbClr val="4A4B4D"/>
              </a:solidFill>
              <a:effectLst/>
            </a:endParaRPr>
          </a:p>
          <a:p>
            <a:pPr marL="84665" indent="0" algn="l" fontAlgn="base">
              <a:buNone/>
            </a:pPr>
            <a:r>
              <a:rPr lang="en-US" sz="2000" b="1" i="0" dirty="0">
                <a:solidFill>
                  <a:srgbClr val="4A4B4D"/>
                </a:solidFill>
                <a:effectLst/>
              </a:rPr>
              <a:t>Student has one or more of these individual characteristics:</a:t>
            </a:r>
          </a:p>
          <a:p>
            <a:pPr algn="l" fontAlgn="base">
              <a:buFont typeface="Arial" panose="020B0604020202020204" pitchFamily="34" charset="0"/>
              <a:buChar char="•"/>
            </a:pPr>
            <a:r>
              <a:rPr lang="en-US" b="0" i="0" dirty="0">
                <a:solidFill>
                  <a:srgbClr val="4A4B4D"/>
                </a:solidFill>
                <a:effectLst/>
              </a:rPr>
              <a:t>17 years old or younger</a:t>
            </a:r>
          </a:p>
          <a:p>
            <a:pPr algn="l" fontAlgn="base">
              <a:buFont typeface="Arial" panose="020B0604020202020204" pitchFamily="34" charset="0"/>
              <a:buChar char="•"/>
            </a:pPr>
            <a:r>
              <a:rPr lang="en-US" b="0" i="0" dirty="0">
                <a:solidFill>
                  <a:srgbClr val="4A4B4D"/>
                </a:solidFill>
                <a:effectLst/>
              </a:rPr>
              <a:t>50 years old or older</a:t>
            </a:r>
          </a:p>
          <a:p>
            <a:pPr algn="l" fontAlgn="base">
              <a:buFont typeface="Arial" panose="020B0604020202020204" pitchFamily="34" charset="0"/>
              <a:buChar char="•"/>
            </a:pPr>
            <a:r>
              <a:rPr lang="en-US" b="0" i="0" dirty="0">
                <a:solidFill>
                  <a:srgbClr val="4A4B4D"/>
                </a:solidFill>
                <a:effectLst/>
              </a:rPr>
              <a:t>Physically or mentally unfit for work: the individual has an illness, condition or life circumstance, whether temporary or permanent, that reduces or affects their ability to work 20 hours a week.</a:t>
            </a:r>
          </a:p>
          <a:p>
            <a:pPr algn="l" fontAlgn="base">
              <a:buFont typeface="Arial" panose="020B0604020202020204" pitchFamily="34" charset="0"/>
              <a:buChar char="•"/>
            </a:pPr>
            <a:r>
              <a:rPr lang="en-US" b="0" i="0" dirty="0">
                <a:solidFill>
                  <a:srgbClr val="4A4B4D"/>
                </a:solidFill>
                <a:effectLst/>
              </a:rPr>
              <a:t>Primary caretaker of a household member who is under age 6 or is incapacitated</a:t>
            </a:r>
          </a:p>
          <a:p>
            <a:pPr algn="l" fontAlgn="base">
              <a:buFont typeface="Arial" panose="020B0604020202020204" pitchFamily="34" charset="0"/>
              <a:buChar char="•"/>
            </a:pPr>
            <a:r>
              <a:rPr lang="en-US" b="0" i="0" dirty="0">
                <a:solidFill>
                  <a:srgbClr val="4A4B4D"/>
                </a:solidFill>
                <a:effectLst/>
              </a:rPr>
              <a:t>Primary caretaker of a household member between the ages of 6 and 11, if no adequate childcare is available that would make it possible to work and go to school</a:t>
            </a:r>
          </a:p>
          <a:p>
            <a:pPr algn="l" fontAlgn="base">
              <a:buFont typeface="Arial" panose="020B0604020202020204" pitchFamily="34" charset="0"/>
              <a:buChar char="•"/>
            </a:pPr>
            <a:r>
              <a:rPr lang="en-US" b="0" i="0" dirty="0">
                <a:solidFill>
                  <a:srgbClr val="4A4B4D"/>
                </a:solidFill>
                <a:effectLst/>
              </a:rPr>
              <a:t>A single parent enrolled full time who is responsible for the care of children under age 12</a:t>
            </a:r>
          </a:p>
          <a:p>
            <a:pPr marL="84665" indent="0">
              <a:buNone/>
            </a:pPr>
            <a:br>
              <a:rPr lang="en-US" dirty="0"/>
            </a:br>
            <a:endParaRPr lang="en-US" dirty="0"/>
          </a:p>
        </p:txBody>
      </p:sp>
    </p:spTree>
    <p:extLst>
      <p:ext uri="{BB962C8B-B14F-4D97-AF65-F5344CB8AC3E}">
        <p14:creationId xmlns:p14="http://schemas.microsoft.com/office/powerpoint/2010/main" val="598473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EAC12-F6E2-CE49-9C84-D72788B34BFD}"/>
              </a:ext>
            </a:extLst>
          </p:cNvPr>
          <p:cNvSpPr>
            <a:spLocks noGrp="1"/>
          </p:cNvSpPr>
          <p:nvPr>
            <p:ph type="title"/>
          </p:nvPr>
        </p:nvSpPr>
        <p:spPr/>
        <p:txBody>
          <a:bodyPr/>
          <a:lstStyle/>
          <a:p>
            <a:r>
              <a:rPr lang="en-US" dirty="0"/>
              <a:t>Student Eligibility Continued</a:t>
            </a:r>
          </a:p>
        </p:txBody>
      </p:sp>
      <p:sp>
        <p:nvSpPr>
          <p:cNvPr id="3" name="Text Placeholder 2">
            <a:extLst>
              <a:ext uri="{FF2B5EF4-FFF2-40B4-BE49-F238E27FC236}">
                <a16:creationId xmlns:a16="http://schemas.microsoft.com/office/drawing/2014/main" id="{C31EE23D-31D1-2547-B62F-61C1EBC6F916}"/>
              </a:ext>
            </a:extLst>
          </p:cNvPr>
          <p:cNvSpPr>
            <a:spLocks noGrp="1"/>
          </p:cNvSpPr>
          <p:nvPr>
            <p:ph type="body" idx="1"/>
          </p:nvPr>
        </p:nvSpPr>
        <p:spPr>
          <a:xfrm>
            <a:off x="209550" y="1565266"/>
            <a:ext cx="11791950" cy="4930783"/>
          </a:xfrm>
        </p:spPr>
        <p:txBody>
          <a:bodyPr/>
          <a:lstStyle/>
          <a:p>
            <a:pPr marL="84665" indent="0" algn="l" fontAlgn="base">
              <a:buNone/>
            </a:pPr>
            <a:r>
              <a:rPr lang="en-US" sz="2200" b="1" i="0" dirty="0">
                <a:solidFill>
                  <a:srgbClr val="4A4B4D"/>
                </a:solidFill>
                <a:effectLst/>
              </a:rPr>
              <a:t>Student participates in qualified government program</a:t>
            </a:r>
            <a:r>
              <a:rPr lang="en-US" sz="2200" b="0" i="0" dirty="0">
                <a:solidFill>
                  <a:srgbClr val="4A4B4D"/>
                </a:solidFill>
                <a:effectLst/>
              </a:rPr>
              <a:t>:</a:t>
            </a:r>
          </a:p>
          <a:p>
            <a:pPr algn="l" fontAlgn="base">
              <a:buFont typeface="Arial" panose="020B0604020202020204" pitchFamily="34" charset="0"/>
              <a:buChar char="•"/>
            </a:pPr>
            <a:r>
              <a:rPr lang="en-US" sz="2000" b="0" i="0" dirty="0">
                <a:solidFill>
                  <a:srgbClr val="4A4B4D"/>
                </a:solidFill>
                <a:effectLst/>
              </a:rPr>
              <a:t>Receives Temporary Assistance for Needy Families (TANF)</a:t>
            </a:r>
          </a:p>
          <a:p>
            <a:pPr algn="l" fontAlgn="base">
              <a:buFont typeface="Arial" panose="020B0604020202020204" pitchFamily="34" charset="0"/>
              <a:buChar char="•"/>
            </a:pPr>
            <a:r>
              <a:rPr lang="en-US" sz="2000" b="0" i="0" dirty="0">
                <a:solidFill>
                  <a:srgbClr val="4A4B4D"/>
                </a:solidFill>
                <a:effectLst/>
              </a:rPr>
              <a:t>Receives unemployment benefits</a:t>
            </a:r>
          </a:p>
          <a:p>
            <a:pPr algn="l" fontAlgn="base">
              <a:buFont typeface="Arial" panose="020B0604020202020204" pitchFamily="34" charset="0"/>
              <a:buChar char="•"/>
            </a:pPr>
            <a:r>
              <a:rPr lang="en-US" sz="2000" b="0" i="0" dirty="0">
                <a:solidFill>
                  <a:srgbClr val="4A4B4D"/>
                </a:solidFill>
                <a:effectLst/>
              </a:rPr>
              <a:t>Participating in state or federal work-study</a:t>
            </a:r>
          </a:p>
          <a:p>
            <a:pPr algn="l" fontAlgn="base">
              <a:buFont typeface="Arial" panose="020B0604020202020204" pitchFamily="34" charset="0"/>
              <a:buChar char="•"/>
            </a:pPr>
            <a:r>
              <a:rPr lang="en-US" sz="2000" b="0" i="0" dirty="0">
                <a:solidFill>
                  <a:srgbClr val="4A4B4D"/>
                </a:solidFill>
                <a:effectLst/>
              </a:rPr>
              <a:t>Attends a State University of New York (SUNY) or City University of New York (CUNY) community, comprehensive, or technology college and is enrolled in a qualified certificate or degree Career and Technical Education (CTE) program</a:t>
            </a:r>
          </a:p>
          <a:p>
            <a:pPr algn="l" fontAlgn="base">
              <a:buFont typeface="Arial" panose="020B0604020202020204" pitchFamily="34" charset="0"/>
              <a:buChar char="•"/>
            </a:pPr>
            <a:r>
              <a:rPr lang="en-US" sz="2000" b="0" i="0" dirty="0">
                <a:solidFill>
                  <a:srgbClr val="4A4B4D"/>
                </a:solidFill>
                <a:effectLst/>
              </a:rPr>
              <a:t>Attends an Educational Opportunity Center (EOC) and is enrolled in a qualified CTE program, remedial courses, basic adult education, literacy, or English as a second language</a:t>
            </a:r>
          </a:p>
          <a:p>
            <a:pPr algn="l" fontAlgn="base">
              <a:buFont typeface="Arial" panose="020B0604020202020204" pitchFamily="34" charset="0"/>
              <a:buChar char="•"/>
            </a:pPr>
            <a:r>
              <a:rPr lang="en-US" sz="2000" b="0" i="0" dirty="0">
                <a:solidFill>
                  <a:srgbClr val="4A4B4D"/>
                </a:solidFill>
                <a:effectLst/>
              </a:rPr>
              <a:t>In school through SNAP Employment and Training (E&amp;T), Workforce Innovation and Opportunity Act (WIOA) or the Department of Labor program</a:t>
            </a:r>
          </a:p>
          <a:p>
            <a:endParaRPr lang="en-US" dirty="0"/>
          </a:p>
        </p:txBody>
      </p:sp>
    </p:spTree>
    <p:extLst>
      <p:ext uri="{BB962C8B-B14F-4D97-AF65-F5344CB8AC3E}">
        <p14:creationId xmlns:p14="http://schemas.microsoft.com/office/powerpoint/2010/main" val="573127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10B27-FEA3-F94B-80B2-2B91BA1C21FC}"/>
              </a:ext>
            </a:extLst>
          </p:cNvPr>
          <p:cNvSpPr>
            <a:spLocks noGrp="1"/>
          </p:cNvSpPr>
          <p:nvPr>
            <p:ph type="title"/>
          </p:nvPr>
        </p:nvSpPr>
        <p:spPr/>
        <p:txBody>
          <a:bodyPr/>
          <a:lstStyle/>
          <a:p>
            <a:r>
              <a:rPr lang="en-US" dirty="0"/>
              <a:t>Student Eligibility Continued</a:t>
            </a:r>
          </a:p>
        </p:txBody>
      </p:sp>
      <p:sp>
        <p:nvSpPr>
          <p:cNvPr id="3" name="Text Placeholder 2">
            <a:extLst>
              <a:ext uri="{FF2B5EF4-FFF2-40B4-BE49-F238E27FC236}">
                <a16:creationId xmlns:a16="http://schemas.microsoft.com/office/drawing/2014/main" id="{EE52DB39-3A03-0F42-B5B7-709780C2976A}"/>
              </a:ext>
            </a:extLst>
          </p:cNvPr>
          <p:cNvSpPr>
            <a:spLocks noGrp="1"/>
          </p:cNvSpPr>
          <p:nvPr>
            <p:ph type="body" idx="1"/>
          </p:nvPr>
        </p:nvSpPr>
        <p:spPr>
          <a:xfrm>
            <a:off x="363625" y="1417834"/>
            <a:ext cx="11464750" cy="5135366"/>
          </a:xfrm>
        </p:spPr>
        <p:txBody>
          <a:bodyPr/>
          <a:lstStyle/>
          <a:p>
            <a:pPr marL="84665" indent="0" fontAlgn="base">
              <a:buNone/>
            </a:pPr>
            <a:endParaRPr lang="en-US" sz="2200" dirty="0">
              <a:effectLst/>
            </a:endParaRPr>
          </a:p>
          <a:p>
            <a:pPr algn="l" fontAlgn="base">
              <a:buFont typeface="Wingdings" pitchFamily="2" charset="2"/>
              <a:buChar char="§"/>
            </a:pPr>
            <a:r>
              <a:rPr lang="en-US" sz="2200" b="1" i="0" dirty="0">
                <a:solidFill>
                  <a:srgbClr val="4A4B4D"/>
                </a:solidFill>
                <a:effectLst/>
              </a:rPr>
              <a:t>Eligible students </a:t>
            </a:r>
            <a:r>
              <a:rPr lang="en-US" sz="2200" b="0" i="0" dirty="0">
                <a:solidFill>
                  <a:srgbClr val="4A4B4D"/>
                </a:solidFill>
                <a:effectLst/>
              </a:rPr>
              <a:t>remain eligible between school breaks (vacations, summer, etc.) unless the student graduates, is suspended or expelled, drops out, or does not intend to register for the next school term (excluding summer semesters).</a:t>
            </a:r>
          </a:p>
          <a:p>
            <a:pPr algn="l" fontAlgn="base">
              <a:buFont typeface="Wingdings" pitchFamily="2" charset="2"/>
              <a:buChar char="§"/>
            </a:pPr>
            <a:endParaRPr lang="en-US" sz="2200" b="0" i="0" dirty="0">
              <a:solidFill>
                <a:srgbClr val="4A4B4D"/>
              </a:solidFill>
              <a:effectLst/>
            </a:endParaRPr>
          </a:p>
          <a:p>
            <a:pPr algn="l" fontAlgn="base">
              <a:buFont typeface="Wingdings" pitchFamily="2" charset="2"/>
              <a:buChar char="§"/>
            </a:pPr>
            <a:r>
              <a:rPr lang="en-US" sz="2200" b="1" i="0" dirty="0">
                <a:solidFill>
                  <a:srgbClr val="4A4B4D"/>
                </a:solidFill>
                <a:effectLst/>
              </a:rPr>
              <a:t>Exception</a:t>
            </a:r>
            <a:r>
              <a:rPr lang="en-US" sz="2200" b="0" i="0" dirty="0">
                <a:solidFill>
                  <a:srgbClr val="4A4B4D"/>
                </a:solidFill>
                <a:effectLst/>
              </a:rPr>
              <a:t>: Students who have work-study lose their SNAP eligibility between semesters if the break is a full month or longer and in summer months, unless the work-study continues, or they fit into another exemption.</a:t>
            </a:r>
          </a:p>
          <a:p>
            <a:pPr algn="l" fontAlgn="base"/>
            <a:endParaRPr lang="en-US" b="0" i="0" dirty="0">
              <a:solidFill>
                <a:srgbClr val="4A4B4D"/>
              </a:solidFill>
              <a:effectLst/>
              <a:latin typeface="Montserrat" pitchFamily="2" charset="77"/>
            </a:endParaRPr>
          </a:p>
        </p:txBody>
      </p:sp>
    </p:spTree>
    <p:extLst>
      <p:ext uri="{BB962C8B-B14F-4D97-AF65-F5344CB8AC3E}">
        <p14:creationId xmlns:p14="http://schemas.microsoft.com/office/powerpoint/2010/main" val="473102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hite text&#10;&#10;Description automatically generated">
            <a:extLst>
              <a:ext uri="{FF2B5EF4-FFF2-40B4-BE49-F238E27FC236}">
                <a16:creationId xmlns:a16="http://schemas.microsoft.com/office/drawing/2014/main" id="{8028E924-1ABC-0C40-8F0D-CA794C10B3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 y="1176142"/>
            <a:ext cx="10798556" cy="4505716"/>
          </a:xfrm>
          <a:prstGeom prst="rect">
            <a:avLst/>
          </a:prstGeom>
        </p:spPr>
      </p:pic>
    </p:spTree>
    <p:extLst>
      <p:ext uri="{BB962C8B-B14F-4D97-AF65-F5344CB8AC3E}">
        <p14:creationId xmlns:p14="http://schemas.microsoft.com/office/powerpoint/2010/main" val="130432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
          <p:cNvSpPr txBox="1">
            <a:spLocks noGrp="1"/>
          </p:cNvSpPr>
          <p:nvPr>
            <p:ph type="ctrTitle"/>
          </p:nvPr>
        </p:nvSpPr>
        <p:spPr>
          <a:xfrm>
            <a:off x="0" y="2210937"/>
            <a:ext cx="10235821" cy="832514"/>
          </a:xfrm>
          <a:prstGeom prst="rect">
            <a:avLst/>
          </a:prstGeom>
          <a:noFill/>
          <a:ln>
            <a:noFill/>
          </a:ln>
        </p:spPr>
        <p:txBody>
          <a:bodyPr spcFirstLastPara="1" vert="horz" wrap="square" lIns="0" tIns="0" rIns="0" bIns="0" rtlCol="0" anchor="ctr" anchorCtr="0">
            <a:noAutofit/>
          </a:bodyPr>
          <a:lstStyle/>
          <a:p>
            <a:br>
              <a:rPr lang="en-US" dirty="0"/>
            </a:br>
            <a:r>
              <a:rPr lang="en-US" dirty="0"/>
              <a:t> </a:t>
            </a:r>
            <a:r>
              <a:rPr lang="en-US" sz="4800" dirty="0"/>
              <a:t>Janice Griffin &amp; </a:t>
            </a:r>
            <a:r>
              <a:rPr lang="en-US" sz="4800" dirty="0" err="1"/>
              <a:t>Yawana</a:t>
            </a:r>
            <a:r>
              <a:rPr lang="en-US" sz="4800" dirty="0"/>
              <a:t> </a:t>
            </a:r>
            <a:r>
              <a:rPr lang="en-US" sz="4800" dirty="0" err="1"/>
              <a:t>Dearring</a:t>
            </a:r>
            <a:r>
              <a:rPr lang="en-US" sz="4800" dirty="0"/>
              <a:t> </a:t>
            </a:r>
            <a:br>
              <a:rPr lang="en-US" sz="7200" dirty="0"/>
            </a:br>
            <a:r>
              <a:rPr lang="en-US" sz="6000" dirty="0"/>
              <a:t>Monroe County</a:t>
            </a:r>
            <a:br>
              <a:rPr lang="en-US" sz="3200" dirty="0"/>
            </a:br>
            <a:br>
              <a:rPr lang="en-US" sz="3200" dirty="0"/>
            </a:br>
            <a:r>
              <a:rPr lang="en-US" sz="3200" dirty="0" err="1">
                <a:solidFill>
                  <a:schemeClr val="accent1"/>
                </a:solidFill>
              </a:rPr>
              <a:t>jgriffin@lawny.org</a:t>
            </a:r>
            <a:r>
              <a:rPr lang="en-US" sz="3200" dirty="0">
                <a:solidFill>
                  <a:schemeClr val="accent1"/>
                </a:solidFill>
              </a:rPr>
              <a:t>  </a:t>
            </a:r>
            <a:r>
              <a:rPr lang="en-US" sz="3200" dirty="0">
                <a:solidFill>
                  <a:schemeClr val="tx1"/>
                </a:solidFill>
              </a:rPr>
              <a:t>&amp; </a:t>
            </a:r>
            <a:r>
              <a:rPr lang="en-US" sz="3200" dirty="0" err="1">
                <a:solidFill>
                  <a:schemeClr val="accent1"/>
                </a:solidFill>
              </a:rPr>
              <a:t>ydearring@lawny.org</a:t>
            </a:r>
            <a:br>
              <a:rPr lang="en-US" sz="3200" dirty="0"/>
            </a:br>
            <a:r>
              <a:rPr lang="en-US" sz="3200" dirty="0"/>
              <a:t>585-450-3686 / 585-504-2963</a:t>
            </a:r>
            <a:br>
              <a:rPr lang="en-US" sz="3200" dirty="0"/>
            </a:br>
            <a:br>
              <a:rPr lang="en-US" sz="3200" dirty="0"/>
            </a:br>
            <a:r>
              <a:rPr lang="en-US" sz="3200" dirty="0"/>
              <a:t>585-325-2520 intake</a:t>
            </a:r>
            <a:br>
              <a:rPr lang="en-US" sz="3200" dirty="0">
                <a:solidFill>
                  <a:schemeClr val="dk1"/>
                </a:solidFill>
              </a:rPr>
            </a:br>
            <a:endParaRPr sz="3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213" y="5568287"/>
            <a:ext cx="3379575" cy="1289714"/>
          </a:xfrm>
          <a:prstGeom prst="rect">
            <a:avLst/>
          </a:prstGeom>
        </p:spPr>
      </p:pic>
    </p:spTree>
    <p:extLst>
      <p:ext uri="{BB962C8B-B14F-4D97-AF65-F5344CB8AC3E}">
        <p14:creationId xmlns:p14="http://schemas.microsoft.com/office/powerpoint/2010/main" val="2568300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9"/>
        <p:cNvGrpSpPr/>
        <p:nvPr/>
      </p:nvGrpSpPr>
      <p:grpSpPr>
        <a:xfrm>
          <a:off x="0" y="0"/>
          <a:ext cx="0" cy="0"/>
          <a:chOff x="0" y="0"/>
          <a:chExt cx="0" cy="0"/>
        </a:xfrm>
      </p:grpSpPr>
      <p:grpSp>
        <p:nvGrpSpPr>
          <p:cNvPr id="121" name="Group 107">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9" name="Straight Connector 108">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1"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2"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3" name="Isosceles Triangle 112">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4"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5"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6"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7" name="Isosceles Triangle 116">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8" name="Isosceles Triangle 117">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20" name="Rectangle 11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4" name="Isosceles Triangle 12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0" name="Google Shape;80;p4"/>
          <p:cNvSpPr txBox="1">
            <a:spLocks noGrp="1"/>
          </p:cNvSpPr>
          <p:nvPr>
            <p:ph type="title"/>
          </p:nvPr>
        </p:nvSpPr>
        <p:spPr>
          <a:xfrm>
            <a:off x="216675" y="266700"/>
            <a:ext cx="3536176" cy="1694655"/>
          </a:xfrm>
          <a:prstGeom prst="rect">
            <a:avLst/>
          </a:prstGeom>
        </p:spPr>
        <p:txBody>
          <a:bodyPr spcFirstLastPara="1" vert="horz" lIns="91440" tIns="45720" rIns="91440" bIns="45720" rtlCol="0" anchor="ctr" anchorCtr="0">
            <a:normAutofit/>
          </a:bodyPr>
          <a:lstStyle/>
          <a:p>
            <a:pPr>
              <a:spcBef>
                <a:spcPct val="0"/>
              </a:spcBef>
            </a:pPr>
            <a:r>
              <a:rPr lang="en-US" dirty="0">
                <a:solidFill>
                  <a:schemeClr val="bg1"/>
                </a:solidFill>
              </a:rPr>
              <a:t>Income Guidelines</a:t>
            </a:r>
          </a:p>
        </p:txBody>
      </p:sp>
      <p:sp>
        <p:nvSpPr>
          <p:cNvPr id="9" name="TextBox 8">
            <a:extLst>
              <a:ext uri="{FF2B5EF4-FFF2-40B4-BE49-F238E27FC236}">
                <a16:creationId xmlns:a16="http://schemas.microsoft.com/office/drawing/2014/main" id="{44A3C342-531C-44A7-BCD9-B1600A5DE760}"/>
              </a:ext>
            </a:extLst>
          </p:cNvPr>
          <p:cNvSpPr txBox="1"/>
          <p:nvPr/>
        </p:nvSpPr>
        <p:spPr>
          <a:xfrm>
            <a:off x="448732" y="1961357"/>
            <a:ext cx="3745329" cy="3443191"/>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dirty="0">
                <a:solidFill>
                  <a:schemeClr val="bg1"/>
                </a:solidFill>
              </a:rPr>
              <a:t> 200% FPL: households containing elderly and/or disabled/members or that have out-of-pocket dependent care costs</a:t>
            </a:r>
          </a:p>
          <a:p>
            <a:pPr>
              <a:lnSpc>
                <a:spcPct val="90000"/>
              </a:lnSpc>
              <a:spcBef>
                <a:spcPts val="1000"/>
              </a:spcBef>
              <a:buClr>
                <a:schemeClr val="accent1"/>
              </a:buClr>
              <a:buSzPct val="80000"/>
              <a:buFont typeface="Wingdings 3" charset="2"/>
              <a:buChar char=""/>
            </a:pPr>
            <a:endParaRPr lang="en-US" dirty="0">
              <a:solidFill>
                <a:schemeClr val="bg1"/>
              </a:solidFill>
            </a:endParaRPr>
          </a:p>
          <a:p>
            <a:pPr>
              <a:lnSpc>
                <a:spcPct val="90000"/>
              </a:lnSpc>
              <a:spcBef>
                <a:spcPts val="1000"/>
              </a:spcBef>
              <a:buClr>
                <a:schemeClr val="accent1"/>
              </a:buClr>
              <a:buSzPct val="80000"/>
              <a:buFont typeface="Wingdings 3" charset="2"/>
              <a:buChar char=""/>
            </a:pPr>
            <a:r>
              <a:rPr lang="en-US" dirty="0">
                <a:solidFill>
                  <a:schemeClr val="bg1"/>
                </a:solidFill>
              </a:rPr>
              <a:t>150% FPL: households with earned income</a:t>
            </a:r>
          </a:p>
          <a:p>
            <a:pPr>
              <a:lnSpc>
                <a:spcPct val="90000"/>
              </a:lnSpc>
              <a:spcBef>
                <a:spcPts val="1000"/>
              </a:spcBef>
              <a:buClr>
                <a:schemeClr val="accent1"/>
              </a:buClr>
              <a:buSzPct val="80000"/>
              <a:buFont typeface="Wingdings 3" charset="2"/>
              <a:buChar char=""/>
            </a:pPr>
            <a:endParaRPr lang="en-US" dirty="0">
              <a:solidFill>
                <a:schemeClr val="bg1"/>
              </a:solidFill>
            </a:endParaRPr>
          </a:p>
          <a:p>
            <a:pPr>
              <a:lnSpc>
                <a:spcPct val="90000"/>
              </a:lnSpc>
              <a:spcBef>
                <a:spcPts val="1000"/>
              </a:spcBef>
              <a:buClr>
                <a:schemeClr val="accent1"/>
              </a:buClr>
              <a:buSzPct val="80000"/>
              <a:buFont typeface="Wingdings 3" charset="2"/>
              <a:buChar char=""/>
            </a:pPr>
            <a:r>
              <a:rPr lang="en-US" dirty="0">
                <a:solidFill>
                  <a:schemeClr val="bg1"/>
                </a:solidFill>
              </a:rPr>
              <a:t>130% FPL: households with unearned income or no-income</a:t>
            </a:r>
          </a:p>
        </p:txBody>
      </p:sp>
      <p:sp>
        <p:nvSpPr>
          <p:cNvPr id="126" name="Isosceles Triangle 12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4" name="Picture 3" descr="A table with numbers and a number of people&#10;&#10;Description automatically generated with medium confidence">
            <a:extLst>
              <a:ext uri="{FF2B5EF4-FFF2-40B4-BE49-F238E27FC236}">
                <a16:creationId xmlns:a16="http://schemas.microsoft.com/office/drawing/2014/main" id="{3BF8770F-C661-754D-8E53-530F0E33E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7086" y="736151"/>
            <a:ext cx="7802021" cy="5125876"/>
          </a:xfrm>
          <a:prstGeom prst="rect">
            <a:avLst/>
          </a:prstGeom>
        </p:spPr>
      </p:pic>
      <p:sp>
        <p:nvSpPr>
          <p:cNvPr id="2" name="TextBox 1">
            <a:extLst>
              <a:ext uri="{FF2B5EF4-FFF2-40B4-BE49-F238E27FC236}">
                <a16:creationId xmlns:a16="http://schemas.microsoft.com/office/drawing/2014/main" id="{787C2A32-5E93-E449-A63C-1A1D1D6F8C67}"/>
              </a:ext>
            </a:extLst>
          </p:cNvPr>
          <p:cNvSpPr txBox="1"/>
          <p:nvPr/>
        </p:nvSpPr>
        <p:spPr>
          <a:xfrm>
            <a:off x="6096000" y="6121849"/>
            <a:ext cx="6297697" cy="369332"/>
          </a:xfrm>
          <a:prstGeom prst="rect">
            <a:avLst/>
          </a:prstGeom>
          <a:noFill/>
        </p:spPr>
        <p:txBody>
          <a:bodyPr wrap="square" rtlCol="0">
            <a:spAutoFit/>
          </a:bodyPr>
          <a:lstStyle/>
          <a:p>
            <a:r>
              <a:rPr lang="en-US" b="1" dirty="0"/>
              <a:t>October 1, 2023 - September 30, 2024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4"/>
          <p:cNvSpPr txBox="1">
            <a:spLocks noGrp="1"/>
          </p:cNvSpPr>
          <p:nvPr>
            <p:ph type="title"/>
          </p:nvPr>
        </p:nvSpPr>
        <p:spPr>
          <a:xfrm>
            <a:off x="586854" y="232013"/>
            <a:ext cx="8856950" cy="805217"/>
          </a:xfrm>
          <a:prstGeom prst="rect">
            <a:avLst/>
          </a:prstGeom>
          <a:noFill/>
          <a:ln>
            <a:noFill/>
          </a:ln>
        </p:spPr>
        <p:txBody>
          <a:bodyPr spcFirstLastPara="1" vert="horz" wrap="square" lIns="0" tIns="0" rIns="0" bIns="0" rtlCol="0" anchor="b" anchorCtr="0">
            <a:noAutofit/>
          </a:bodyPr>
          <a:lstStyle/>
          <a:p>
            <a:pPr algn="ctr"/>
            <a:r>
              <a:rPr lang="en-US" sz="5400" dirty="0"/>
              <a:t>Monthly SNAP Benefits</a:t>
            </a:r>
            <a:endParaRPr sz="5400" dirty="0"/>
          </a:p>
        </p:txBody>
      </p:sp>
      <p:sp>
        <p:nvSpPr>
          <p:cNvPr id="9" name="TextBox 8">
            <a:extLst>
              <a:ext uri="{FF2B5EF4-FFF2-40B4-BE49-F238E27FC236}">
                <a16:creationId xmlns:a16="http://schemas.microsoft.com/office/drawing/2014/main" id="{44A3C342-531C-44A7-BCD9-B1600A5DE760}"/>
              </a:ext>
            </a:extLst>
          </p:cNvPr>
          <p:cNvSpPr txBox="1"/>
          <p:nvPr/>
        </p:nvSpPr>
        <p:spPr>
          <a:xfrm>
            <a:off x="7151145" y="2074460"/>
            <a:ext cx="4203794" cy="646331"/>
          </a:xfrm>
          <a:prstGeom prst="rect">
            <a:avLst/>
          </a:prstGeom>
          <a:noFill/>
        </p:spPr>
        <p:txBody>
          <a:bodyPr wrap="square" rtlCol="0">
            <a:spAutoFit/>
          </a:bodyPr>
          <a:lstStyle/>
          <a:p>
            <a:r>
              <a:rPr lang="en-US" dirty="0"/>
              <a:t> </a:t>
            </a:r>
          </a:p>
          <a:p>
            <a:endParaRPr lang="en-US" dirty="0"/>
          </a:p>
        </p:txBody>
      </p:sp>
      <p:sp>
        <p:nvSpPr>
          <p:cNvPr id="2" name="TextBox 1">
            <a:extLst>
              <a:ext uri="{FF2B5EF4-FFF2-40B4-BE49-F238E27FC236}">
                <a16:creationId xmlns:a16="http://schemas.microsoft.com/office/drawing/2014/main" id="{DE937EEA-5E47-C444-9D0B-BA3C2F44C0EA}"/>
              </a:ext>
            </a:extLst>
          </p:cNvPr>
          <p:cNvSpPr txBox="1"/>
          <p:nvPr/>
        </p:nvSpPr>
        <p:spPr>
          <a:xfrm flipH="1">
            <a:off x="4095750" y="6097834"/>
            <a:ext cx="2379896" cy="369332"/>
          </a:xfrm>
          <a:prstGeom prst="rect">
            <a:avLst/>
          </a:prstGeom>
          <a:noFill/>
        </p:spPr>
        <p:txBody>
          <a:bodyPr wrap="square" rtlCol="0">
            <a:spAutoFit/>
          </a:bodyPr>
          <a:lstStyle/>
          <a:p>
            <a:pPr algn="ctr"/>
            <a:r>
              <a:rPr lang="en-US" dirty="0"/>
              <a:t>2023-2024</a:t>
            </a:r>
          </a:p>
        </p:txBody>
      </p:sp>
      <p:pic>
        <p:nvPicPr>
          <p:cNvPr id="8" name="Picture 7" descr="A table with numbers and a few words&#10;&#10;Description automatically generated with medium confidence">
            <a:extLst>
              <a:ext uri="{FF2B5EF4-FFF2-40B4-BE49-F238E27FC236}">
                <a16:creationId xmlns:a16="http://schemas.microsoft.com/office/drawing/2014/main" id="{32E259FE-ACB5-E245-913B-070FE69C0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7746" y="1160882"/>
            <a:ext cx="4395554" cy="4813300"/>
          </a:xfrm>
          <a:prstGeom prst="rect">
            <a:avLst/>
          </a:prstGeom>
        </p:spPr>
      </p:pic>
    </p:spTree>
    <p:extLst>
      <p:ext uri="{BB962C8B-B14F-4D97-AF65-F5344CB8AC3E}">
        <p14:creationId xmlns:p14="http://schemas.microsoft.com/office/powerpoint/2010/main" val="2290748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F7C99-C2E5-A94E-9738-6A5BE949037D}"/>
              </a:ext>
            </a:extLst>
          </p:cNvPr>
          <p:cNvSpPr>
            <a:spLocks noGrp="1"/>
          </p:cNvSpPr>
          <p:nvPr>
            <p:ph type="title"/>
          </p:nvPr>
        </p:nvSpPr>
        <p:spPr>
          <a:xfrm>
            <a:off x="652481" y="1382486"/>
            <a:ext cx="3547581" cy="4093028"/>
          </a:xfrm>
        </p:spPr>
        <p:txBody>
          <a:bodyPr vert="horz" lIns="91440" tIns="45720" rIns="91440" bIns="45720" rtlCol="0" anchor="ctr">
            <a:normAutofit/>
          </a:bodyPr>
          <a:lstStyle/>
          <a:p>
            <a:pPr>
              <a:spcBef>
                <a:spcPct val="0"/>
              </a:spcBef>
            </a:pPr>
            <a:r>
              <a:rPr lang="en-US" sz="4400"/>
              <a:t>How to apply?</a:t>
            </a:r>
          </a:p>
        </p:txBody>
      </p:sp>
      <p:grpSp>
        <p:nvGrpSpPr>
          <p:cNvPr id="23" name="Group 22">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4" name="Straight Connector 23">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 Placeholder 2">
            <a:extLst>
              <a:ext uri="{FF2B5EF4-FFF2-40B4-BE49-F238E27FC236}">
                <a16:creationId xmlns:a16="http://schemas.microsoft.com/office/drawing/2014/main" id="{D3606090-9BC4-46E4-B6E9-3D167723670B}"/>
              </a:ext>
            </a:extLst>
          </p:cNvPr>
          <p:cNvGraphicFramePr/>
          <p:nvPr>
            <p:extLst>
              <p:ext uri="{D42A27DB-BD31-4B8C-83A1-F6EECF244321}">
                <p14:modId xmlns:p14="http://schemas.microsoft.com/office/powerpoint/2010/main" val="1008609603"/>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7857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C6AFB-323B-4149-B370-472F8A0AA3EB}"/>
              </a:ext>
            </a:extLst>
          </p:cNvPr>
          <p:cNvSpPr>
            <a:spLocks noGrp="1"/>
          </p:cNvSpPr>
          <p:nvPr>
            <p:ph type="title"/>
          </p:nvPr>
        </p:nvSpPr>
        <p:spPr/>
        <p:txBody>
          <a:bodyPr/>
          <a:lstStyle/>
          <a:p>
            <a:r>
              <a:rPr lang="en-US" dirty="0"/>
              <a:t>Helpful Tips!</a:t>
            </a:r>
          </a:p>
        </p:txBody>
      </p:sp>
      <p:sp>
        <p:nvSpPr>
          <p:cNvPr id="3" name="Text Placeholder 2">
            <a:extLst>
              <a:ext uri="{FF2B5EF4-FFF2-40B4-BE49-F238E27FC236}">
                <a16:creationId xmlns:a16="http://schemas.microsoft.com/office/drawing/2014/main" id="{31A16E5E-87B3-4548-9F91-D3EFFB16CA89}"/>
              </a:ext>
            </a:extLst>
          </p:cNvPr>
          <p:cNvSpPr>
            <a:spLocks noGrp="1"/>
          </p:cNvSpPr>
          <p:nvPr>
            <p:ph type="body" idx="1"/>
          </p:nvPr>
        </p:nvSpPr>
        <p:spPr/>
        <p:txBody>
          <a:bodyPr/>
          <a:lstStyle/>
          <a:p>
            <a:r>
              <a:rPr lang="en-US" dirty="0"/>
              <a:t>Read your notice</a:t>
            </a:r>
          </a:p>
          <a:p>
            <a:r>
              <a:rPr lang="en-US" dirty="0"/>
              <a:t>Review your notice for incorrect information</a:t>
            </a:r>
          </a:p>
          <a:p>
            <a:r>
              <a:rPr lang="en-US" dirty="0"/>
              <a:t>Keep proof of submitting documentation </a:t>
            </a:r>
          </a:p>
          <a:p>
            <a:r>
              <a:rPr lang="en-US" dirty="0"/>
              <a:t>Sign the application</a:t>
            </a:r>
          </a:p>
          <a:p>
            <a:r>
              <a:rPr lang="en-US" dirty="0"/>
              <a:t>Leave it blank if your unsure of the information</a:t>
            </a:r>
          </a:p>
          <a:p>
            <a:r>
              <a:rPr lang="en-US" dirty="0"/>
              <a:t>Be honest</a:t>
            </a:r>
          </a:p>
          <a:p>
            <a:r>
              <a:rPr lang="en-US" dirty="0"/>
              <a:t>Never share your pin number </a:t>
            </a:r>
          </a:p>
          <a:p>
            <a:r>
              <a:rPr lang="en-US" dirty="0"/>
              <a:t>Answer the phone on the day of your interview</a:t>
            </a:r>
          </a:p>
          <a:p>
            <a:r>
              <a:rPr lang="en-US" dirty="0"/>
              <a:t>Report household  changes</a:t>
            </a:r>
          </a:p>
          <a:p>
            <a:r>
              <a:rPr lang="en-US" dirty="0"/>
              <a:t>Use </a:t>
            </a:r>
            <a:r>
              <a:rPr lang="en-US" dirty="0" err="1"/>
              <a:t>NYDocsubmit</a:t>
            </a:r>
            <a:r>
              <a:rPr lang="en-US" dirty="0"/>
              <a:t> an app to upload documentation</a:t>
            </a:r>
          </a:p>
          <a:p>
            <a:r>
              <a:rPr lang="en-US" dirty="0"/>
              <a:t>Benefits expire 274 days after they are issued </a:t>
            </a:r>
          </a:p>
          <a:p>
            <a:endParaRPr lang="en-US" dirty="0"/>
          </a:p>
          <a:p>
            <a:endParaRPr lang="en-US" dirty="0"/>
          </a:p>
          <a:p>
            <a:endParaRPr lang="en-US" dirty="0"/>
          </a:p>
        </p:txBody>
      </p:sp>
    </p:spTree>
    <p:extLst>
      <p:ext uri="{BB962C8B-B14F-4D97-AF65-F5344CB8AC3E}">
        <p14:creationId xmlns:p14="http://schemas.microsoft.com/office/powerpoint/2010/main" val="1619828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E31E-1E12-4174-98D0-E3846D0769E5}"/>
              </a:ext>
            </a:extLst>
          </p:cNvPr>
          <p:cNvSpPr>
            <a:spLocks noGrp="1"/>
          </p:cNvSpPr>
          <p:nvPr>
            <p:ph type="title"/>
          </p:nvPr>
        </p:nvSpPr>
        <p:spPr>
          <a:xfrm>
            <a:off x="0" y="0"/>
            <a:ext cx="9697511" cy="1600200"/>
          </a:xfrm>
        </p:spPr>
        <p:txBody>
          <a:bodyPr/>
          <a:lstStyle/>
          <a:p>
            <a:pPr algn="ctr"/>
            <a:br>
              <a:rPr lang="en-US" sz="4800" dirty="0"/>
            </a:br>
            <a:br>
              <a:rPr lang="en-US" sz="4800" dirty="0"/>
            </a:br>
            <a:br>
              <a:rPr lang="en-US" sz="4800" dirty="0"/>
            </a:br>
            <a:br>
              <a:rPr lang="en-US" sz="4800" dirty="0"/>
            </a:br>
            <a:br>
              <a:rPr lang="en-US" sz="4800" dirty="0"/>
            </a:br>
            <a:br>
              <a:rPr lang="en-US" sz="4800" dirty="0"/>
            </a:br>
            <a:br>
              <a:rPr lang="en-US" sz="4800" dirty="0"/>
            </a:br>
            <a:br>
              <a:rPr lang="en-US" sz="4800" dirty="0"/>
            </a:br>
            <a:br>
              <a:rPr lang="en-US" sz="4800" dirty="0"/>
            </a:br>
            <a:r>
              <a:rPr lang="en-US" dirty="0"/>
              <a:t>Reporting changes in household income</a:t>
            </a:r>
            <a:br>
              <a:rPr lang="en-US" sz="4800" dirty="0"/>
            </a:br>
            <a:endParaRPr lang="en-US" sz="4800" dirty="0"/>
          </a:p>
        </p:txBody>
      </p:sp>
      <p:sp>
        <p:nvSpPr>
          <p:cNvPr id="3" name="Text Placeholder 2">
            <a:extLst>
              <a:ext uri="{FF2B5EF4-FFF2-40B4-BE49-F238E27FC236}">
                <a16:creationId xmlns:a16="http://schemas.microsoft.com/office/drawing/2014/main" id="{7342F543-6210-49DD-8884-6C9D0C6ECB43}"/>
              </a:ext>
            </a:extLst>
          </p:cNvPr>
          <p:cNvSpPr>
            <a:spLocks noGrp="1"/>
          </p:cNvSpPr>
          <p:nvPr>
            <p:ph type="body" idx="1"/>
          </p:nvPr>
        </p:nvSpPr>
        <p:spPr>
          <a:xfrm>
            <a:off x="238059" y="1276350"/>
            <a:ext cx="10806179" cy="4946950"/>
          </a:xfrm>
        </p:spPr>
        <p:txBody>
          <a:bodyPr/>
          <a:lstStyle/>
          <a:p>
            <a:pPr marL="84665" indent="0">
              <a:buNone/>
            </a:pPr>
            <a:endParaRPr lang="en-US" sz="2600" dirty="0"/>
          </a:p>
          <a:p>
            <a:pPr marL="84665" indent="0">
              <a:buNone/>
            </a:pPr>
            <a:r>
              <a:rPr lang="en-US" sz="2600" dirty="0"/>
              <a:t>     </a:t>
            </a:r>
            <a:r>
              <a:rPr lang="en-US" sz="2000" dirty="0"/>
              <a:t>Reporting Requirements – when should you report a change?</a:t>
            </a:r>
          </a:p>
          <a:p>
            <a:endParaRPr lang="en-US" sz="1600" b="1" u="sng" dirty="0"/>
          </a:p>
          <a:p>
            <a:r>
              <a:rPr lang="en-US" sz="1600" b="1" u="sng" dirty="0"/>
              <a:t>Households with 6-Month Reporting Rules</a:t>
            </a:r>
          </a:p>
          <a:p>
            <a:pPr marL="84665" indent="0">
              <a:buNone/>
            </a:pPr>
            <a:r>
              <a:rPr lang="en-US" sz="1600" dirty="0"/>
              <a:t>	   must report change in income that causes the household to be over 130%, must report it immediately.</a:t>
            </a:r>
          </a:p>
          <a:p>
            <a:r>
              <a:rPr lang="en-US" sz="1600" b="1" u="sng" dirty="0"/>
              <a:t>Households with Periods Longer than Six Months </a:t>
            </a:r>
          </a:p>
          <a:p>
            <a:pPr marL="84665" indent="0">
              <a:buNone/>
            </a:pPr>
            <a:r>
              <a:rPr lang="en-US" sz="1600" dirty="0"/>
              <a:t>	   will receive a change report form to be filled out at the six-month point of their SNAP 		  	 	        	   certification.</a:t>
            </a:r>
          </a:p>
          <a:p>
            <a:r>
              <a:rPr lang="en-US" sz="1600" b="1" u="sng" dirty="0"/>
              <a:t>Households that are 10-Day Reporters</a:t>
            </a:r>
          </a:p>
          <a:p>
            <a:pPr marL="84665" indent="0">
              <a:buNone/>
            </a:pPr>
            <a:r>
              <a:rPr lang="en-US" sz="1600" dirty="0"/>
              <a:t>	   must report almost changes in household within the 10th day of the month following the month of the     	 	   change. </a:t>
            </a:r>
          </a:p>
          <a:p>
            <a:pPr marL="84665" indent="0">
              <a:buNone/>
            </a:pPr>
            <a:r>
              <a:rPr lang="en-US" sz="1600" dirty="0"/>
              <a:t>        (Households with unearned income and  all the adults are elderly or disabled • Group home residents receiving 	   SSI/SSD • Households with no income • Migrant workers • Homeless households)</a:t>
            </a:r>
          </a:p>
          <a:p>
            <a:pPr marL="84665" indent="0">
              <a:buNone/>
            </a:pPr>
            <a:endParaRPr lang="en-US" sz="2600" dirty="0"/>
          </a:p>
          <a:p>
            <a:pPr marL="84665" indent="0">
              <a:buNone/>
            </a:pPr>
            <a:endParaRPr lang="en-US" dirty="0"/>
          </a:p>
          <a:p>
            <a:pPr marL="84665" indent="0">
              <a:buNone/>
            </a:pPr>
            <a:r>
              <a:rPr lang="en-US" sz="2800" dirty="0"/>
              <a:t> </a:t>
            </a:r>
          </a:p>
          <a:p>
            <a:pPr marL="84665" indent="0">
              <a:buNone/>
            </a:pPr>
            <a:r>
              <a:rPr lang="en-US" dirty="0"/>
              <a:t>	</a:t>
            </a:r>
          </a:p>
        </p:txBody>
      </p:sp>
    </p:spTree>
    <p:extLst>
      <p:ext uri="{BB962C8B-B14F-4D97-AF65-F5344CB8AC3E}">
        <p14:creationId xmlns:p14="http://schemas.microsoft.com/office/powerpoint/2010/main" val="1166226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E31E-1E12-4174-98D0-E3846D0769E5}"/>
              </a:ext>
            </a:extLst>
          </p:cNvPr>
          <p:cNvSpPr>
            <a:spLocks noGrp="1"/>
          </p:cNvSpPr>
          <p:nvPr>
            <p:ph type="title"/>
          </p:nvPr>
        </p:nvSpPr>
        <p:spPr>
          <a:xfrm>
            <a:off x="0" y="0"/>
            <a:ext cx="9697511" cy="1600200"/>
          </a:xfrm>
        </p:spPr>
        <p:txBody>
          <a:bodyPr/>
          <a:lstStyle/>
          <a:p>
            <a:pPr algn="ct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r>
              <a:rPr lang="en-US" sz="3200" dirty="0"/>
              <a:t>Reporting changes in household income cont. </a:t>
            </a:r>
            <a:br>
              <a:rPr lang="en-US" sz="3200" dirty="0"/>
            </a:br>
            <a:endParaRPr lang="en-US" sz="3200" dirty="0"/>
          </a:p>
        </p:txBody>
      </p:sp>
      <p:sp>
        <p:nvSpPr>
          <p:cNvPr id="3" name="Text Placeholder 2">
            <a:extLst>
              <a:ext uri="{FF2B5EF4-FFF2-40B4-BE49-F238E27FC236}">
                <a16:creationId xmlns:a16="http://schemas.microsoft.com/office/drawing/2014/main" id="{7342F543-6210-49DD-8884-6C9D0C6ECB43}"/>
              </a:ext>
            </a:extLst>
          </p:cNvPr>
          <p:cNvSpPr>
            <a:spLocks noGrp="1"/>
          </p:cNvSpPr>
          <p:nvPr>
            <p:ph type="body" idx="1"/>
          </p:nvPr>
        </p:nvSpPr>
        <p:spPr>
          <a:xfrm>
            <a:off x="238059" y="1385888"/>
            <a:ext cx="9697511" cy="4837412"/>
          </a:xfrm>
        </p:spPr>
        <p:txBody>
          <a:bodyPr/>
          <a:lstStyle/>
          <a:p>
            <a:pPr marL="84665" indent="0">
              <a:buNone/>
            </a:pPr>
            <a:endParaRPr lang="en-US" sz="2600" dirty="0"/>
          </a:p>
          <a:p>
            <a:r>
              <a:rPr lang="en-US" sz="3600" dirty="0"/>
              <a:t>Failure to report information when it is required may result in an overpayment. </a:t>
            </a:r>
          </a:p>
          <a:p>
            <a:pPr marL="84665" indent="0">
              <a:buNone/>
            </a:pPr>
            <a:endParaRPr lang="en-US" sz="3600" dirty="0"/>
          </a:p>
          <a:p>
            <a:r>
              <a:rPr lang="en-US" sz="3600" dirty="0"/>
              <a:t>Just ask if you are not sure.</a:t>
            </a:r>
          </a:p>
          <a:p>
            <a:endParaRPr lang="en-US" sz="3600" dirty="0"/>
          </a:p>
          <a:p>
            <a:r>
              <a:rPr lang="en-US" sz="3600" dirty="0"/>
              <a:t>Keep documentation of when you submit income changes, it is defense against fraud.</a:t>
            </a:r>
          </a:p>
          <a:p>
            <a:pPr>
              <a:buFont typeface="Wingdings" panose="05000000000000000000" pitchFamily="2" charset="2"/>
              <a:buChar char="§"/>
            </a:pPr>
            <a:endParaRPr lang="en-US" sz="3600" dirty="0"/>
          </a:p>
          <a:p>
            <a:pPr marL="84665" indent="0">
              <a:buNone/>
            </a:pPr>
            <a:endParaRPr lang="en-US" sz="2600" dirty="0"/>
          </a:p>
          <a:p>
            <a:pPr marL="84665" indent="0">
              <a:buNone/>
            </a:pPr>
            <a:endParaRPr lang="en-US" dirty="0"/>
          </a:p>
          <a:p>
            <a:pPr marL="84665" indent="0">
              <a:buNone/>
            </a:pPr>
            <a:r>
              <a:rPr lang="en-US" sz="2800" dirty="0"/>
              <a:t> </a:t>
            </a:r>
          </a:p>
          <a:p>
            <a:pPr marL="84665" indent="0">
              <a:buNone/>
            </a:pPr>
            <a:r>
              <a:rPr lang="en-US" dirty="0"/>
              <a:t>	</a:t>
            </a:r>
          </a:p>
        </p:txBody>
      </p:sp>
    </p:spTree>
    <p:extLst>
      <p:ext uri="{BB962C8B-B14F-4D97-AF65-F5344CB8AC3E}">
        <p14:creationId xmlns:p14="http://schemas.microsoft.com/office/powerpoint/2010/main" val="1584991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D309E7-8209-407C-801A-AF47FF689DFE}"/>
              </a:ext>
            </a:extLst>
          </p:cNvPr>
          <p:cNvPicPr>
            <a:picLocks noChangeAspect="1"/>
          </p:cNvPicPr>
          <p:nvPr/>
        </p:nvPicPr>
        <p:blipFill>
          <a:blip r:embed="rId2"/>
          <a:stretch>
            <a:fillRect/>
          </a:stretch>
        </p:blipFill>
        <p:spPr>
          <a:xfrm>
            <a:off x="510243" y="341636"/>
            <a:ext cx="3124554" cy="2069056"/>
          </a:xfrm>
          <a:prstGeom prst="rect">
            <a:avLst/>
          </a:prstGeom>
        </p:spPr>
      </p:pic>
      <p:pic>
        <p:nvPicPr>
          <p:cNvPr id="3" name="Picture 2">
            <a:extLst>
              <a:ext uri="{FF2B5EF4-FFF2-40B4-BE49-F238E27FC236}">
                <a16:creationId xmlns:a16="http://schemas.microsoft.com/office/drawing/2014/main" id="{48058868-2792-4F58-8C2A-A99DB2DC21AE}"/>
              </a:ext>
            </a:extLst>
          </p:cNvPr>
          <p:cNvPicPr>
            <a:picLocks noChangeAspect="1"/>
          </p:cNvPicPr>
          <p:nvPr/>
        </p:nvPicPr>
        <p:blipFill>
          <a:blip r:embed="rId3"/>
          <a:stretch>
            <a:fillRect/>
          </a:stretch>
        </p:blipFill>
        <p:spPr>
          <a:xfrm>
            <a:off x="3933563" y="341636"/>
            <a:ext cx="3103584" cy="2069056"/>
          </a:xfrm>
          <a:prstGeom prst="rect">
            <a:avLst/>
          </a:prstGeom>
        </p:spPr>
      </p:pic>
      <p:pic>
        <p:nvPicPr>
          <p:cNvPr id="5" name="Picture 4">
            <a:extLst>
              <a:ext uri="{FF2B5EF4-FFF2-40B4-BE49-F238E27FC236}">
                <a16:creationId xmlns:a16="http://schemas.microsoft.com/office/drawing/2014/main" id="{5CB75058-8233-47AE-8D0F-5E56883AF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41" y="3120888"/>
            <a:ext cx="3100271" cy="2069056"/>
          </a:xfrm>
          <a:prstGeom prst="rect">
            <a:avLst/>
          </a:prstGeom>
        </p:spPr>
      </p:pic>
      <p:pic>
        <p:nvPicPr>
          <p:cNvPr id="4" name="Picture 3">
            <a:extLst>
              <a:ext uri="{FF2B5EF4-FFF2-40B4-BE49-F238E27FC236}">
                <a16:creationId xmlns:a16="http://schemas.microsoft.com/office/drawing/2014/main" id="{332D1D35-DCE8-4A60-9D9E-FA168E5BC043}"/>
              </a:ext>
            </a:extLst>
          </p:cNvPr>
          <p:cNvPicPr>
            <a:picLocks noChangeAspect="1"/>
          </p:cNvPicPr>
          <p:nvPr/>
        </p:nvPicPr>
        <p:blipFill>
          <a:blip r:embed="rId5"/>
          <a:stretch>
            <a:fillRect/>
          </a:stretch>
        </p:blipFill>
        <p:spPr>
          <a:xfrm>
            <a:off x="7426387" y="341636"/>
            <a:ext cx="3124842" cy="2069056"/>
          </a:xfrm>
          <a:prstGeom prst="rect">
            <a:avLst/>
          </a:prstGeom>
        </p:spPr>
      </p:pic>
      <p:pic>
        <p:nvPicPr>
          <p:cNvPr id="7" name="Picture 6">
            <a:extLst>
              <a:ext uri="{FF2B5EF4-FFF2-40B4-BE49-F238E27FC236}">
                <a16:creationId xmlns:a16="http://schemas.microsoft.com/office/drawing/2014/main" id="{98EA2E25-B4F3-42B4-9831-F4484A7C0061}"/>
              </a:ext>
            </a:extLst>
          </p:cNvPr>
          <p:cNvPicPr>
            <a:picLocks noChangeAspect="1"/>
          </p:cNvPicPr>
          <p:nvPr/>
        </p:nvPicPr>
        <p:blipFill>
          <a:blip r:embed="rId6"/>
          <a:stretch>
            <a:fillRect/>
          </a:stretch>
        </p:blipFill>
        <p:spPr>
          <a:xfrm>
            <a:off x="3933563" y="3120888"/>
            <a:ext cx="3026687" cy="2070524"/>
          </a:xfrm>
          <a:prstGeom prst="rect">
            <a:avLst/>
          </a:prstGeom>
        </p:spPr>
      </p:pic>
      <p:pic>
        <p:nvPicPr>
          <p:cNvPr id="8" name="Picture 7">
            <a:extLst>
              <a:ext uri="{FF2B5EF4-FFF2-40B4-BE49-F238E27FC236}">
                <a16:creationId xmlns:a16="http://schemas.microsoft.com/office/drawing/2014/main" id="{2A2C17EF-86B6-4E4E-809D-8EBC04F8ED9A}"/>
              </a:ext>
            </a:extLst>
          </p:cNvPr>
          <p:cNvPicPr>
            <a:picLocks noChangeAspect="1"/>
          </p:cNvPicPr>
          <p:nvPr/>
        </p:nvPicPr>
        <p:blipFill>
          <a:blip r:embed="rId7"/>
          <a:stretch>
            <a:fillRect/>
          </a:stretch>
        </p:blipFill>
        <p:spPr>
          <a:xfrm>
            <a:off x="7283301" y="3120888"/>
            <a:ext cx="3107074" cy="2069056"/>
          </a:xfrm>
          <a:prstGeom prst="rect">
            <a:avLst/>
          </a:prstGeom>
        </p:spPr>
      </p:pic>
    </p:spTree>
    <p:extLst>
      <p:ext uri="{BB962C8B-B14F-4D97-AF65-F5344CB8AC3E}">
        <p14:creationId xmlns:p14="http://schemas.microsoft.com/office/powerpoint/2010/main" val="3808994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FE737-9218-D544-BA40-0B1358D286E4}"/>
              </a:ext>
            </a:extLst>
          </p:cNvPr>
          <p:cNvSpPr>
            <a:spLocks noGrp="1"/>
          </p:cNvSpPr>
          <p:nvPr>
            <p:ph type="title"/>
          </p:nvPr>
        </p:nvSpPr>
        <p:spPr>
          <a:xfrm>
            <a:off x="1581150" y="285750"/>
            <a:ext cx="10131250" cy="1132083"/>
          </a:xfrm>
        </p:spPr>
        <p:txBody>
          <a:bodyPr/>
          <a:lstStyle/>
          <a:p>
            <a:r>
              <a:rPr lang="en-US" sz="6000" dirty="0"/>
              <a:t>Questions?</a:t>
            </a:r>
          </a:p>
        </p:txBody>
      </p:sp>
      <p:sp>
        <p:nvSpPr>
          <p:cNvPr id="3" name="Text Placeholder 2">
            <a:extLst>
              <a:ext uri="{FF2B5EF4-FFF2-40B4-BE49-F238E27FC236}">
                <a16:creationId xmlns:a16="http://schemas.microsoft.com/office/drawing/2014/main" id="{DAF30BB5-EA3C-3047-B314-8EB779B69E02}"/>
              </a:ext>
            </a:extLst>
          </p:cNvPr>
          <p:cNvSpPr>
            <a:spLocks noGrp="1"/>
          </p:cNvSpPr>
          <p:nvPr>
            <p:ph type="body" idx="1"/>
          </p:nvPr>
        </p:nvSpPr>
        <p:spPr>
          <a:xfrm>
            <a:off x="1581150" y="1565267"/>
            <a:ext cx="9220200" cy="4333200"/>
          </a:xfrm>
        </p:spPr>
        <p:txBody>
          <a:bodyPr/>
          <a:lstStyle/>
          <a:p>
            <a:r>
              <a:rPr lang="en-US" sz="3600" dirty="0"/>
              <a:t>Do I have to apply with my roommates? </a:t>
            </a:r>
          </a:p>
          <a:p>
            <a:r>
              <a:rPr lang="en-US" sz="3600" dirty="0"/>
              <a:t>If my parents have SNAP, can I apply?</a:t>
            </a:r>
          </a:p>
          <a:p>
            <a:r>
              <a:rPr lang="en-US" sz="3600" dirty="0"/>
              <a:t>Will SNAP effect my financial aid?</a:t>
            </a:r>
          </a:p>
          <a:p>
            <a:r>
              <a:rPr lang="en-US" sz="3600" dirty="0"/>
              <a:t>How long will benefits stay on my card?</a:t>
            </a:r>
          </a:p>
          <a:p>
            <a:r>
              <a:rPr lang="en-US" sz="3600" dirty="0"/>
              <a:t>When can I use my benefits?</a:t>
            </a:r>
          </a:p>
          <a:p>
            <a:r>
              <a:rPr lang="en-US" sz="3600" dirty="0"/>
              <a:t>When will I receive my benefits? </a:t>
            </a:r>
          </a:p>
          <a:p>
            <a:r>
              <a:rPr lang="en-US" sz="3600" dirty="0"/>
              <a:t>Can I buy hot food?</a:t>
            </a:r>
          </a:p>
          <a:p>
            <a:r>
              <a:rPr lang="en-US" sz="3600" dirty="0"/>
              <a:t>???</a:t>
            </a:r>
          </a:p>
          <a:p>
            <a:endParaRPr lang="en-US" dirty="0"/>
          </a:p>
        </p:txBody>
      </p:sp>
    </p:spTree>
    <p:extLst>
      <p:ext uri="{BB962C8B-B14F-4D97-AF65-F5344CB8AC3E}">
        <p14:creationId xmlns:p14="http://schemas.microsoft.com/office/powerpoint/2010/main" val="744058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
          <p:cNvSpPr txBox="1">
            <a:spLocks noGrp="1"/>
          </p:cNvSpPr>
          <p:nvPr>
            <p:ph type="ctrTitle"/>
          </p:nvPr>
        </p:nvSpPr>
        <p:spPr>
          <a:xfrm>
            <a:off x="-2233536" y="-839449"/>
            <a:ext cx="16129417" cy="5876145"/>
          </a:xfrm>
          <a:prstGeom prst="rect">
            <a:avLst/>
          </a:prstGeom>
          <a:noFill/>
          <a:ln>
            <a:noFill/>
          </a:ln>
        </p:spPr>
        <p:txBody>
          <a:bodyPr spcFirstLastPara="1" vert="horz" wrap="square" lIns="0" tIns="0" rIns="0" bIns="0" rtlCol="0" anchor="ctr" anchorCtr="0">
            <a:noAutofit/>
          </a:bodyPr>
          <a:lstStyle/>
          <a:p>
            <a:endParaRPr dirty="0"/>
          </a:p>
          <a:p>
            <a:br>
              <a:rPr lang="en-US" sz="3200" dirty="0"/>
            </a:br>
            <a:br>
              <a:rPr lang="en-US" sz="3200" dirty="0"/>
            </a:br>
            <a:br>
              <a:rPr lang="en-US" sz="3200" dirty="0"/>
            </a:br>
            <a:br>
              <a:rPr lang="en-US" sz="3200" dirty="0"/>
            </a:br>
            <a:br>
              <a:rPr lang="en-US" sz="2000" dirty="0"/>
            </a:br>
            <a:br>
              <a:rPr lang="en-US" sz="2400" dirty="0"/>
            </a:br>
            <a:r>
              <a:rPr lang="en-US" sz="2200" dirty="0"/>
              <a:t>Janice Griffin – Public Benefits Paralegal</a:t>
            </a:r>
            <a:br>
              <a:rPr lang="en-US" sz="2200" dirty="0"/>
            </a:br>
            <a:r>
              <a:rPr lang="en-US" sz="2200" dirty="0">
                <a:hlinkClick r:id="rId3"/>
              </a:rPr>
              <a:t>jgriffin@lawny.org</a:t>
            </a:r>
            <a:br>
              <a:rPr lang="en-US" sz="2200" dirty="0"/>
            </a:br>
            <a:r>
              <a:rPr lang="en-US" sz="2200" dirty="0"/>
              <a:t>(585) 450-3686 Monroe County</a:t>
            </a:r>
            <a:br>
              <a:rPr lang="en-US" sz="2200" dirty="0"/>
            </a:br>
            <a:br>
              <a:rPr lang="en-US" sz="2200" dirty="0"/>
            </a:br>
            <a:r>
              <a:rPr lang="en-US" sz="2200" dirty="0" err="1"/>
              <a:t>Yawana</a:t>
            </a:r>
            <a:r>
              <a:rPr lang="en-US" sz="2200" dirty="0"/>
              <a:t> </a:t>
            </a:r>
            <a:r>
              <a:rPr lang="en-US" sz="2200" dirty="0" err="1"/>
              <a:t>Dearring</a:t>
            </a:r>
            <a:r>
              <a:rPr lang="en-US" sz="2200" dirty="0"/>
              <a:t> </a:t>
            </a:r>
            <a:r>
              <a:rPr lang="en-US" sz="2200" dirty="0">
                <a:hlinkClick r:id="rId4"/>
              </a:rPr>
              <a:t>–</a:t>
            </a:r>
            <a:r>
              <a:rPr lang="en-US" sz="2200" dirty="0"/>
              <a:t> Public Benefits Paralegal</a:t>
            </a:r>
            <a:br>
              <a:rPr lang="en-US" sz="2200" dirty="0"/>
            </a:br>
            <a:r>
              <a:rPr lang="en-US" sz="2200" dirty="0">
                <a:hlinkClick r:id="rId5"/>
              </a:rPr>
              <a:t>ydearring@lawny.org</a:t>
            </a:r>
            <a:r>
              <a:rPr lang="en-US" sz="2200" dirty="0"/>
              <a:t> </a:t>
            </a:r>
            <a:br>
              <a:rPr lang="en-US" sz="2200" dirty="0"/>
            </a:br>
            <a:r>
              <a:rPr lang="en-US" sz="2200" dirty="0"/>
              <a:t> (585)504-2963  Monroe County</a:t>
            </a:r>
            <a:br>
              <a:rPr lang="en-US" sz="2200" dirty="0"/>
            </a:br>
            <a:br>
              <a:rPr lang="en-US" sz="2200" dirty="0"/>
            </a:br>
            <a:r>
              <a:rPr lang="en-US" sz="2200" dirty="0"/>
              <a:t>Daniel Palermo – Public Benefits Paralegal</a:t>
            </a:r>
            <a:br>
              <a:rPr lang="en-US" sz="2200" dirty="0"/>
            </a:br>
            <a:r>
              <a:rPr lang="en-US" sz="2200" dirty="0">
                <a:hlinkClick r:id="rId6"/>
              </a:rPr>
              <a:t>dpalermo@lawny.org</a:t>
            </a:r>
            <a:br>
              <a:rPr lang="en-US" sz="2200" dirty="0"/>
            </a:br>
            <a:r>
              <a:rPr lang="en-US" sz="2200" dirty="0"/>
              <a:t>(585) 572-1714 Livingston County </a:t>
            </a:r>
            <a:br>
              <a:rPr lang="en-US" sz="2200" dirty="0"/>
            </a:br>
            <a:r>
              <a:rPr lang="en-US" sz="2200" dirty="0"/>
              <a:t> </a:t>
            </a:r>
            <a:br>
              <a:rPr lang="en-US" sz="2200" dirty="0"/>
            </a:br>
            <a:r>
              <a:rPr lang="en-US" sz="2200" dirty="0"/>
              <a:t>Yolanda </a:t>
            </a:r>
            <a:r>
              <a:rPr lang="en-US" sz="2200" dirty="0" err="1"/>
              <a:t>Sheffa</a:t>
            </a:r>
            <a:r>
              <a:rPr lang="en-US" sz="2200" dirty="0"/>
              <a:t> – Supervising Paralegal</a:t>
            </a:r>
            <a:br>
              <a:rPr lang="en-US" sz="2200" dirty="0"/>
            </a:br>
            <a:r>
              <a:rPr lang="en-US" sz="2200" dirty="0"/>
              <a:t>(585) 504-2961 Livingston &amp; Monroe</a:t>
            </a:r>
            <a:br>
              <a:rPr lang="en-US" sz="2200" dirty="0"/>
            </a:br>
            <a:br>
              <a:rPr lang="en-US" sz="3200" dirty="0"/>
            </a:br>
            <a:br>
              <a:rPr lang="en-US" sz="3200" dirty="0">
                <a:solidFill>
                  <a:schemeClr val="dk1"/>
                </a:solidFill>
              </a:rPr>
            </a:br>
            <a:endParaRPr sz="3200"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242691"/>
            <a:ext cx="3379575" cy="1495388"/>
          </a:xfrm>
          <a:prstGeom prst="rect">
            <a:avLst/>
          </a:prstGeom>
        </p:spPr>
      </p:pic>
    </p:spTree>
    <p:extLst>
      <p:ext uri="{BB962C8B-B14F-4D97-AF65-F5344CB8AC3E}">
        <p14:creationId xmlns:p14="http://schemas.microsoft.com/office/powerpoint/2010/main" val="232890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
          <p:cNvSpPr txBox="1">
            <a:spLocks noGrp="1"/>
          </p:cNvSpPr>
          <p:nvPr>
            <p:ph type="ctrTitle"/>
          </p:nvPr>
        </p:nvSpPr>
        <p:spPr>
          <a:xfrm>
            <a:off x="0" y="2210937"/>
            <a:ext cx="10235821" cy="832514"/>
          </a:xfrm>
          <a:prstGeom prst="rect">
            <a:avLst/>
          </a:prstGeom>
          <a:noFill/>
          <a:ln>
            <a:noFill/>
          </a:ln>
        </p:spPr>
        <p:txBody>
          <a:bodyPr spcFirstLastPara="1" vert="horz" wrap="square" lIns="0" tIns="0" rIns="0" bIns="0" rtlCol="0" anchor="ctr" anchorCtr="0">
            <a:noAutofit/>
          </a:bodyPr>
          <a:lstStyle/>
          <a:p>
            <a:br>
              <a:rPr lang="en-US" dirty="0"/>
            </a:br>
            <a:r>
              <a:rPr lang="en-US" dirty="0"/>
              <a:t> </a:t>
            </a:r>
            <a:r>
              <a:rPr lang="en-US" sz="4800" dirty="0"/>
              <a:t>Daniel Palermo</a:t>
            </a:r>
            <a:br>
              <a:rPr lang="en-US" sz="7200" dirty="0"/>
            </a:br>
            <a:r>
              <a:rPr lang="en-US" sz="6000" dirty="0"/>
              <a:t>Livingston County</a:t>
            </a:r>
            <a:br>
              <a:rPr lang="en-US" sz="3200" dirty="0"/>
            </a:br>
            <a:br>
              <a:rPr lang="en-US" sz="3200" dirty="0"/>
            </a:br>
            <a:r>
              <a:rPr lang="en-US" sz="3200" dirty="0">
                <a:hlinkClick r:id="rId3"/>
              </a:rPr>
              <a:t>dpalermo@lawny.org</a:t>
            </a:r>
            <a:br>
              <a:rPr lang="en-US" sz="3200" dirty="0"/>
            </a:br>
            <a:r>
              <a:rPr lang="en-US" sz="3200" dirty="0"/>
              <a:t>(585) 572-1714</a:t>
            </a:r>
            <a:br>
              <a:rPr lang="en-US" sz="3200" dirty="0"/>
            </a:br>
            <a:br>
              <a:rPr lang="en-US" sz="3200" dirty="0"/>
            </a:br>
            <a:r>
              <a:rPr lang="en-US" sz="3200" dirty="0"/>
              <a:t>585-325-2520 intake</a:t>
            </a:r>
            <a:br>
              <a:rPr lang="en-US" sz="3200" dirty="0">
                <a:solidFill>
                  <a:schemeClr val="dk1"/>
                </a:solidFill>
              </a:rPr>
            </a:br>
            <a:endParaRPr sz="32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6213" y="5568287"/>
            <a:ext cx="3379575" cy="1289714"/>
          </a:xfrm>
          <a:prstGeom prst="rect">
            <a:avLst/>
          </a:prstGeom>
        </p:spPr>
      </p:pic>
    </p:spTree>
    <p:extLst>
      <p:ext uri="{BB962C8B-B14F-4D97-AF65-F5344CB8AC3E}">
        <p14:creationId xmlns:p14="http://schemas.microsoft.com/office/powerpoint/2010/main" val="4007544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3" name="Picture 2">
            <a:extLst>
              <a:ext uri="{FF2B5EF4-FFF2-40B4-BE49-F238E27FC236}">
                <a16:creationId xmlns:a16="http://schemas.microsoft.com/office/drawing/2014/main" id="{1421338E-ABF1-49C2-8AA9-4D492527B1A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69853" y="0"/>
            <a:ext cx="7922147" cy="6863110"/>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66" name="Google Shape;66;p2"/>
          <p:cNvSpPr txBox="1">
            <a:spLocks noGrp="1"/>
          </p:cNvSpPr>
          <p:nvPr>
            <p:ph type="title"/>
          </p:nvPr>
        </p:nvSpPr>
        <p:spPr>
          <a:xfrm>
            <a:off x="-395880" y="2300563"/>
            <a:ext cx="5410200" cy="1048249"/>
          </a:xfrm>
          <a:prstGeom prst="rect">
            <a:avLst/>
          </a:prstGeom>
        </p:spPr>
        <p:txBody>
          <a:bodyPr spcFirstLastPara="1" vert="horz" wrap="square" lIns="121920" tIns="60960" rIns="121920" bIns="60960" rtlCol="0" anchor="b" anchorCtr="0">
            <a:noAutofit/>
          </a:bodyPr>
          <a:lstStyle/>
          <a:p>
            <a:pPr algn="r" defTabSz="609585">
              <a:spcBef>
                <a:spcPct val="0"/>
              </a:spcBef>
            </a:pPr>
            <a:r>
              <a:rPr lang="en-US" sz="6000" dirty="0"/>
              <a:t>What is SNAP?</a:t>
            </a:r>
          </a:p>
        </p:txBody>
      </p:sp>
      <p:sp>
        <p:nvSpPr>
          <p:cNvPr id="67" name="Google Shape;67;p2"/>
          <p:cNvSpPr txBox="1">
            <a:spLocks noGrp="1"/>
          </p:cNvSpPr>
          <p:nvPr>
            <p:ph type="body" idx="1"/>
          </p:nvPr>
        </p:nvSpPr>
        <p:spPr>
          <a:xfrm>
            <a:off x="348586" y="3681412"/>
            <a:ext cx="4905929" cy="1096901"/>
          </a:xfrm>
          <a:prstGeom prst="rect">
            <a:avLst/>
          </a:prstGeom>
        </p:spPr>
        <p:txBody>
          <a:bodyPr spcFirstLastPara="1" vert="horz" wrap="square" lIns="121920" tIns="60960" rIns="121920" bIns="60960" rtlCol="0" anchor="t" anchorCtr="0">
            <a:noAutofit/>
          </a:bodyPr>
          <a:lstStyle/>
          <a:p>
            <a:pPr marL="0" indent="0" algn="ctr" defTabSz="609585">
              <a:spcBef>
                <a:spcPts val="1333"/>
              </a:spcBef>
              <a:buSzPct val="80000"/>
              <a:buNone/>
            </a:pPr>
            <a:r>
              <a:rPr lang="en-US" sz="3200" dirty="0">
                <a:solidFill>
                  <a:schemeClr val="tx1"/>
                </a:solidFill>
              </a:rPr>
              <a:t>Supplemental Nutrition Assistance Program </a:t>
            </a:r>
          </a:p>
          <a:p>
            <a:pPr marL="0" indent="0" algn="ctr" defTabSz="609585">
              <a:spcBef>
                <a:spcPts val="1333"/>
              </a:spcBef>
              <a:buSzPct val="80000"/>
              <a:buNone/>
            </a:pPr>
            <a:r>
              <a:rPr lang="en-US" sz="2800" dirty="0">
                <a:solidFill>
                  <a:schemeClr val="tx1"/>
                </a:solidFill>
              </a:rPr>
              <a:t>also known as Food Stamps</a:t>
            </a:r>
          </a:p>
        </p:txBody>
      </p:sp>
      <p:sp>
        <p:nvSpPr>
          <p:cNvPr id="68" name="Google Shape;68;p2"/>
          <p:cNvSpPr txBox="1">
            <a:spLocks noGrp="1"/>
          </p:cNvSpPr>
          <p:nvPr>
            <p:ph type="sldNum" idx="12"/>
          </p:nvPr>
        </p:nvSpPr>
        <p:spPr>
          <a:xfrm>
            <a:off x="8590663" y="6041362"/>
            <a:ext cx="683339" cy="365125"/>
          </a:xfrm>
          <a:prstGeom prst="rect">
            <a:avLst/>
          </a:prstGeom>
        </p:spPr>
        <p:txBody>
          <a:bodyPr spcFirstLastPara="1" vert="horz" wrap="square" lIns="121920" tIns="60960" rIns="121920" bIns="60960" rtlCol="0" anchor="ctr" anchorCtr="0">
            <a:normAutofit/>
          </a:bodyPr>
          <a:lstStyle/>
          <a:p>
            <a:pPr algn="r" defTabSz="1219170">
              <a:lnSpc>
                <a:spcPct val="90000"/>
              </a:lnSpc>
              <a:spcAft>
                <a:spcPts val="800"/>
              </a:spcAft>
            </a:pPr>
            <a:fld id="{00000000-1234-1234-1234-123412341234}" type="slidenum">
              <a:rPr lang="en-US" sz="933">
                <a:latin typeface="+mn-lt"/>
                <a:ea typeface="+mn-ea"/>
                <a:cs typeface="+mn-cs"/>
              </a:rPr>
              <a:pPr algn="r" defTabSz="1219170">
                <a:lnSpc>
                  <a:spcPct val="90000"/>
                </a:lnSpc>
                <a:spcAft>
                  <a:spcPts val="800"/>
                </a:spcAft>
              </a:pPr>
              <a:t>4</a:t>
            </a:fld>
            <a:endParaRPr lang="en-US" sz="933" dirty="0">
              <a:latin typeface="+mn-lt"/>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 name="Group 49">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1" name="Straight Connector 50">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Isosceles Triangle 58">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Isosceles Triangle 59">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82" name="Straight Connector 61">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A35F7E4-96C6-4E48-9A62-510F1D9232A0}"/>
              </a:ext>
            </a:extLst>
          </p:cNvPr>
          <p:cNvSpPr>
            <a:spLocks noGrp="1"/>
          </p:cNvSpPr>
          <p:nvPr>
            <p:ph type="title"/>
          </p:nvPr>
        </p:nvSpPr>
        <p:spPr>
          <a:xfrm>
            <a:off x="643467" y="816638"/>
            <a:ext cx="3367359" cy="5224724"/>
          </a:xfrm>
        </p:spPr>
        <p:txBody>
          <a:bodyPr vert="horz" lIns="91440" tIns="45720" rIns="91440" bIns="45720" rtlCol="0" anchor="ctr">
            <a:normAutofit/>
          </a:bodyPr>
          <a:lstStyle/>
          <a:p>
            <a:pPr>
              <a:spcBef>
                <a:spcPct val="0"/>
              </a:spcBef>
            </a:pPr>
            <a:r>
              <a:rPr lang="en-US" dirty="0"/>
              <a:t>HOW CAN </a:t>
            </a:r>
            <a:br>
              <a:rPr lang="en-US" dirty="0"/>
            </a:br>
            <a:r>
              <a:rPr lang="en-US" dirty="0"/>
              <a:t>WE</a:t>
            </a:r>
            <a:br>
              <a:rPr lang="en-US" dirty="0"/>
            </a:br>
            <a:r>
              <a:rPr lang="en-US" dirty="0"/>
              <a:t> HELP?</a:t>
            </a:r>
          </a:p>
        </p:txBody>
      </p:sp>
      <p:sp>
        <p:nvSpPr>
          <p:cNvPr id="83" name="Text Placeholder 2">
            <a:extLst>
              <a:ext uri="{FF2B5EF4-FFF2-40B4-BE49-F238E27FC236}">
                <a16:creationId xmlns:a16="http://schemas.microsoft.com/office/drawing/2014/main" id="{925C8F60-7A9E-0E4A-A5B8-D90C4342F0CB}"/>
              </a:ext>
            </a:extLst>
          </p:cNvPr>
          <p:cNvSpPr>
            <a:spLocks noGrp="1"/>
          </p:cNvSpPr>
          <p:nvPr>
            <p:ph type="body" idx="1"/>
          </p:nvPr>
        </p:nvSpPr>
        <p:spPr>
          <a:xfrm>
            <a:off x="4654295" y="816638"/>
            <a:ext cx="4619706" cy="5224724"/>
          </a:xfrm>
        </p:spPr>
        <p:txBody>
          <a:bodyPr vert="horz" lIns="91440" tIns="45720" rIns="91440" bIns="45720" rtlCol="0" anchor="ctr">
            <a:normAutofit/>
          </a:bodyPr>
          <a:lstStyle/>
          <a:p>
            <a:pPr>
              <a:lnSpc>
                <a:spcPct val="90000"/>
              </a:lnSpc>
              <a:spcBef>
                <a:spcPts val="1000"/>
              </a:spcBef>
              <a:buSzPct val="80000"/>
              <a:buFont typeface="Wingdings 3" charset="2"/>
              <a:buChar char=""/>
            </a:pPr>
            <a:r>
              <a:rPr lang="en-US" sz="1500" b="1" dirty="0"/>
              <a:t>Tell you if you may be eligible for SNAP.</a:t>
            </a:r>
          </a:p>
          <a:p>
            <a:pPr>
              <a:lnSpc>
                <a:spcPct val="90000"/>
              </a:lnSpc>
              <a:spcBef>
                <a:spcPts val="1000"/>
              </a:spcBef>
              <a:buSzPct val="80000"/>
              <a:buFont typeface="Wingdings 3" charset="2"/>
              <a:buChar char=""/>
            </a:pPr>
            <a:r>
              <a:rPr lang="en-US" sz="1500" b="1" dirty="0"/>
              <a:t>Calculate a budget to give you an estimate of your SNAP benefits.</a:t>
            </a:r>
          </a:p>
          <a:p>
            <a:pPr>
              <a:lnSpc>
                <a:spcPct val="90000"/>
              </a:lnSpc>
              <a:spcBef>
                <a:spcPts val="1000"/>
              </a:spcBef>
              <a:buSzPct val="80000"/>
              <a:buFont typeface="Wingdings 3" charset="2"/>
              <a:buChar char=""/>
            </a:pPr>
            <a:r>
              <a:rPr lang="en-US" sz="1500" b="1" dirty="0"/>
              <a:t>Help you understand and prepare the documents you need to apply for SNAP.</a:t>
            </a:r>
          </a:p>
          <a:p>
            <a:pPr>
              <a:lnSpc>
                <a:spcPct val="90000"/>
              </a:lnSpc>
              <a:spcBef>
                <a:spcPts val="1000"/>
              </a:spcBef>
              <a:buSzPct val="80000"/>
              <a:buFont typeface="Wingdings 3" charset="2"/>
              <a:buChar char=""/>
            </a:pPr>
            <a:r>
              <a:rPr lang="en-US" sz="1500" b="1" dirty="0"/>
              <a:t>Help you complete the application and submit it to DSS for you. </a:t>
            </a:r>
          </a:p>
          <a:p>
            <a:pPr>
              <a:lnSpc>
                <a:spcPct val="90000"/>
              </a:lnSpc>
              <a:spcBef>
                <a:spcPts val="1000"/>
              </a:spcBef>
              <a:buSzPct val="80000"/>
              <a:buFont typeface="Wingdings 3" charset="2"/>
              <a:buChar char=""/>
            </a:pPr>
            <a:r>
              <a:rPr lang="en-US" sz="1500" b="1" dirty="0"/>
              <a:t>Give you information on how to use your EBT card.</a:t>
            </a:r>
          </a:p>
          <a:p>
            <a:pPr>
              <a:lnSpc>
                <a:spcPct val="90000"/>
              </a:lnSpc>
              <a:spcBef>
                <a:spcPts val="1000"/>
              </a:spcBef>
              <a:buSzPct val="80000"/>
              <a:buFont typeface="Wingdings 3" charset="2"/>
              <a:buChar char=""/>
            </a:pPr>
            <a:r>
              <a:rPr lang="en-US" sz="1500" b="1" dirty="0"/>
              <a:t>Help you if you have difficulties applying for SNAP.</a:t>
            </a:r>
          </a:p>
          <a:p>
            <a:pPr>
              <a:lnSpc>
                <a:spcPct val="90000"/>
              </a:lnSpc>
              <a:spcBef>
                <a:spcPts val="1000"/>
              </a:spcBef>
              <a:buSzPct val="80000"/>
              <a:buFont typeface="Wingdings 3" charset="2"/>
              <a:buChar char=""/>
            </a:pPr>
            <a:r>
              <a:rPr lang="en-US" sz="1500" b="1" dirty="0"/>
              <a:t>Review the amount of SNAP benefits you received if you feel DSS might have made an error. </a:t>
            </a:r>
          </a:p>
          <a:p>
            <a:pPr>
              <a:lnSpc>
                <a:spcPct val="90000"/>
              </a:lnSpc>
              <a:spcBef>
                <a:spcPts val="1000"/>
              </a:spcBef>
              <a:buSzPct val="80000"/>
              <a:buFont typeface="Wingdings 3" charset="2"/>
              <a:buChar char=""/>
            </a:pPr>
            <a:r>
              <a:rPr lang="en-US" sz="1500" b="1" dirty="0"/>
              <a:t>Give you referrals to other programs you might benefit from and are interested in.</a:t>
            </a:r>
          </a:p>
          <a:p>
            <a:pPr>
              <a:lnSpc>
                <a:spcPct val="90000"/>
              </a:lnSpc>
              <a:spcBef>
                <a:spcPts val="1000"/>
              </a:spcBef>
              <a:buSzPct val="80000"/>
              <a:buFont typeface="Wingdings 3" charset="2"/>
              <a:buChar char=""/>
            </a:pPr>
            <a:r>
              <a:rPr lang="en-US" sz="1500" b="1" dirty="0"/>
              <a:t>Help you recertify </a:t>
            </a:r>
          </a:p>
          <a:p>
            <a:pPr>
              <a:lnSpc>
                <a:spcPct val="90000"/>
              </a:lnSpc>
              <a:spcBef>
                <a:spcPts val="1000"/>
              </a:spcBef>
              <a:buSzPct val="80000"/>
              <a:buFont typeface="Wingdings 3" charset="2"/>
              <a:buChar char=""/>
            </a:pPr>
            <a:endParaRPr lang="en-US" sz="1500" dirty="0"/>
          </a:p>
        </p:txBody>
      </p:sp>
    </p:spTree>
    <p:extLst>
      <p:ext uri="{BB962C8B-B14F-4D97-AF65-F5344CB8AC3E}">
        <p14:creationId xmlns:p14="http://schemas.microsoft.com/office/powerpoint/2010/main" val="4042761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609" y="254724"/>
            <a:ext cx="10515600" cy="1325563"/>
          </a:xfrm>
        </p:spPr>
        <p:txBody>
          <a:bodyPr/>
          <a:lstStyle/>
          <a:p>
            <a:r>
              <a:rPr lang="en-US" dirty="0"/>
              <a:t>What are some benefits of SNAP?</a:t>
            </a:r>
          </a:p>
        </p:txBody>
      </p:sp>
      <p:sp>
        <p:nvSpPr>
          <p:cNvPr id="3" name="TextBox 2"/>
          <p:cNvSpPr txBox="1"/>
          <p:nvPr/>
        </p:nvSpPr>
        <p:spPr>
          <a:xfrm>
            <a:off x="838200" y="1580287"/>
            <a:ext cx="10490200" cy="3970318"/>
          </a:xfrm>
          <a:prstGeom prst="rect">
            <a:avLst/>
          </a:prstGeom>
          <a:noFill/>
        </p:spPr>
        <p:txBody>
          <a:bodyPr wrap="square" rtlCol="0">
            <a:spAutoFit/>
          </a:bodyPr>
          <a:lstStyle/>
          <a:p>
            <a:pPr marL="344488" indent="-344488">
              <a:buSzPct val="80000"/>
              <a:buFont typeface="Arial" panose="020B0604020202020204" pitchFamily="34" charset="0"/>
              <a:buChar char="•"/>
            </a:pPr>
            <a:r>
              <a:rPr lang="en-US" sz="3600" dirty="0"/>
              <a:t>SNAP provides benefits that can be used at most large grocery stores, and at many small grocery stores and bodegas, to purchase food and beverages. </a:t>
            </a:r>
          </a:p>
          <a:p>
            <a:pPr marL="344488" indent="-344488">
              <a:buSzPct val="80000"/>
              <a:buFont typeface="Arial" panose="020B0604020202020204" pitchFamily="34" charset="0"/>
              <a:buChar char="•"/>
            </a:pPr>
            <a:r>
              <a:rPr lang="en-US" sz="3600" dirty="0"/>
              <a:t>SNAP can be used at many farmers’ markets.</a:t>
            </a:r>
          </a:p>
          <a:p>
            <a:pPr marL="344488" indent="-344488">
              <a:buSzPct val="80000"/>
              <a:buFont typeface="Arial" panose="020B0604020202020204" pitchFamily="34" charset="0"/>
              <a:buChar char="•"/>
            </a:pPr>
            <a:r>
              <a:rPr lang="en-US" sz="3600" dirty="0"/>
              <a:t>SNAP can be used to buy most foods!</a:t>
            </a:r>
          </a:p>
          <a:p>
            <a:pPr marL="344488" indent="-344488">
              <a:buSzPct val="80000"/>
              <a:buFont typeface="Arial" panose="020B0604020202020204" pitchFamily="34" charset="0"/>
              <a:buChar char="•"/>
            </a:pPr>
            <a:r>
              <a:rPr lang="en-US" sz="3600" dirty="0"/>
              <a:t>SNAP can be used to buy plants and seeds to grow vegetables! </a:t>
            </a:r>
            <a:endParaRPr lang="en-US" dirty="0"/>
          </a:p>
        </p:txBody>
      </p:sp>
    </p:spTree>
    <p:extLst>
      <p:ext uri="{BB962C8B-B14F-4D97-AF65-F5344CB8AC3E}">
        <p14:creationId xmlns:p14="http://schemas.microsoft.com/office/powerpoint/2010/main" val="798470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608" y="225977"/>
            <a:ext cx="10515600" cy="713177"/>
          </a:xfrm>
        </p:spPr>
        <p:txBody>
          <a:bodyPr/>
          <a:lstStyle/>
          <a:p>
            <a:r>
              <a:rPr lang="en-US" dirty="0"/>
              <a:t>SNAP can help when you are…</a:t>
            </a:r>
          </a:p>
        </p:txBody>
      </p:sp>
      <p:sp>
        <p:nvSpPr>
          <p:cNvPr id="3" name="TextBox 2"/>
          <p:cNvSpPr txBox="1"/>
          <p:nvPr/>
        </p:nvSpPr>
        <p:spPr>
          <a:xfrm>
            <a:off x="898244" y="1207608"/>
            <a:ext cx="10385107" cy="4524315"/>
          </a:xfrm>
          <a:prstGeom prst="rect">
            <a:avLst/>
          </a:prstGeom>
          <a:noFill/>
        </p:spPr>
        <p:txBody>
          <a:bodyPr wrap="square" rtlCol="0">
            <a:spAutoFit/>
          </a:bodyPr>
          <a:lstStyle/>
          <a:p>
            <a:pPr marL="285750" indent="-285750">
              <a:buSzPct val="80000"/>
              <a:buFont typeface="Arial" panose="020B0604020202020204" pitchFamily="34" charset="0"/>
              <a:buChar char="•"/>
            </a:pPr>
            <a:r>
              <a:rPr lang="en-US" sz="3600" dirty="0"/>
              <a:t>Retired and on a fixed income, and having a hard time making ends meet.</a:t>
            </a:r>
          </a:p>
          <a:p>
            <a:pPr marL="285750" indent="-285750">
              <a:buSzPct val="80000"/>
              <a:buFont typeface="Arial" panose="020B0604020202020204" pitchFamily="34" charset="0"/>
              <a:buChar char="•"/>
            </a:pPr>
            <a:r>
              <a:rPr lang="en-US" sz="3600" dirty="0"/>
              <a:t>Skipping meals to afford college costs.</a:t>
            </a:r>
          </a:p>
          <a:p>
            <a:pPr marL="285750" indent="-285750">
              <a:buSzPct val="80000"/>
              <a:buFont typeface="Arial" panose="020B0604020202020204" pitchFamily="34" charset="0"/>
              <a:buChar char="•"/>
            </a:pPr>
            <a:r>
              <a:rPr lang="en-US" sz="3600" dirty="0"/>
              <a:t>Living with a disability and cannot afford enough food for a month. </a:t>
            </a:r>
          </a:p>
          <a:p>
            <a:pPr marL="285750" indent="-285750">
              <a:buSzPct val="80000"/>
              <a:buFont typeface="Arial" panose="020B0604020202020204" pitchFamily="34" charset="0"/>
              <a:buChar char="•"/>
            </a:pPr>
            <a:r>
              <a:rPr lang="en-US" sz="3600" dirty="0"/>
              <a:t>Working full-time or part-time and are struggling to afford enough food for your family.  </a:t>
            </a:r>
          </a:p>
          <a:p>
            <a:pPr marL="285750" indent="-285750">
              <a:buSzPct val="80000"/>
              <a:buFont typeface="Arial" panose="020B0604020202020204" pitchFamily="34" charset="0"/>
              <a:buChar char="•"/>
            </a:pPr>
            <a:r>
              <a:rPr lang="en-US" sz="3600" dirty="0"/>
              <a:t>A household in need of more and better nutrition. </a:t>
            </a:r>
          </a:p>
        </p:txBody>
      </p:sp>
    </p:spTree>
    <p:extLst>
      <p:ext uri="{BB962C8B-B14F-4D97-AF65-F5344CB8AC3E}">
        <p14:creationId xmlns:p14="http://schemas.microsoft.com/office/powerpoint/2010/main" val="182348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5733"/>
            <a:ext cx="10515600" cy="1325563"/>
          </a:xfrm>
        </p:spPr>
        <p:txBody>
          <a:bodyPr>
            <a:normAutofit/>
          </a:bodyPr>
          <a:lstStyle/>
          <a:p>
            <a:r>
              <a:rPr lang="en-US" sz="5400" dirty="0"/>
              <a:t>How SNAP works</a:t>
            </a:r>
          </a:p>
        </p:txBody>
      </p:sp>
      <p:sp>
        <p:nvSpPr>
          <p:cNvPr id="3" name="Content Placeholder 2"/>
          <p:cNvSpPr>
            <a:spLocks noGrp="1"/>
          </p:cNvSpPr>
          <p:nvPr>
            <p:ph idx="1"/>
          </p:nvPr>
        </p:nvSpPr>
        <p:spPr>
          <a:xfrm>
            <a:off x="677334" y="1027907"/>
            <a:ext cx="8596668" cy="5013456"/>
          </a:xfrm>
        </p:spPr>
        <p:txBody>
          <a:bodyPr>
            <a:normAutofit/>
          </a:bodyPr>
          <a:lstStyle/>
          <a:p>
            <a:r>
              <a:rPr lang="en-US" sz="3600" dirty="0"/>
              <a:t>Benefits are added to the EBT or CBIC card. (Electronic Benefit Transfer or Common Benefit ID Card).</a:t>
            </a:r>
          </a:p>
          <a:p>
            <a:r>
              <a:rPr lang="en-US" sz="3600" dirty="0"/>
              <a:t>Same card used for other benefits like Medicaid. </a:t>
            </a:r>
          </a:p>
        </p:txBody>
      </p:sp>
      <p:pic>
        <p:nvPicPr>
          <p:cNvPr id="4" name="Picture 3" descr="http://blog.timesunion.com/tedisco/files/2014/02/ebt_card_1.jpg"/>
          <p:cNvPicPr/>
          <p:nvPr/>
        </p:nvPicPr>
        <p:blipFill>
          <a:blip r:embed="rId2">
            <a:extLst>
              <a:ext uri="{28A0092B-C50C-407E-A947-70E740481C1C}">
                <a14:useLocalDpi xmlns:a14="http://schemas.microsoft.com/office/drawing/2010/main" val="0"/>
              </a:ext>
            </a:extLst>
          </a:blip>
          <a:srcRect/>
          <a:stretch>
            <a:fillRect/>
          </a:stretch>
        </p:blipFill>
        <p:spPr bwMode="auto">
          <a:xfrm>
            <a:off x="5811078" y="4001294"/>
            <a:ext cx="3227930" cy="1828800"/>
          </a:xfrm>
          <a:prstGeom prst="rect">
            <a:avLst/>
          </a:prstGeom>
          <a:noFill/>
          <a:ln>
            <a:solidFill>
              <a:schemeClr val="tx1"/>
            </a:solidFill>
          </a:ln>
        </p:spPr>
      </p:pic>
      <p:pic>
        <p:nvPicPr>
          <p:cNvPr id="5" name="Picture 4">
            <a:extLst>
              <a:ext uri="{FF2B5EF4-FFF2-40B4-BE49-F238E27FC236}">
                <a16:creationId xmlns:a16="http://schemas.microsoft.com/office/drawing/2014/main" id="{66D0D3B0-B3BF-4DB1-ADF6-49278B006EE8}"/>
              </a:ext>
            </a:extLst>
          </p:cNvPr>
          <p:cNvPicPr/>
          <p:nvPr/>
        </p:nvPicPr>
        <p:blipFill>
          <a:blip r:embed="rId3"/>
          <a:stretch>
            <a:fillRect/>
          </a:stretch>
        </p:blipFill>
        <p:spPr>
          <a:xfrm>
            <a:off x="2514600" y="3968663"/>
            <a:ext cx="3048000" cy="1861431"/>
          </a:xfrm>
          <a:prstGeom prst="rect">
            <a:avLst/>
          </a:prstGeom>
          <a:ln>
            <a:solidFill>
              <a:schemeClr val="tx1"/>
            </a:solidFill>
          </a:ln>
        </p:spPr>
      </p:pic>
    </p:spTree>
    <p:extLst>
      <p:ext uri="{BB962C8B-B14F-4D97-AF65-F5344CB8AC3E}">
        <p14:creationId xmlns:p14="http://schemas.microsoft.com/office/powerpoint/2010/main" val="2633109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10;&#10;Description automatically generated with medium confidence">
            <a:extLst>
              <a:ext uri="{FF2B5EF4-FFF2-40B4-BE49-F238E27FC236}">
                <a16:creationId xmlns:a16="http://schemas.microsoft.com/office/drawing/2014/main" id="{245FDF3D-C758-CB4C-A3AF-BF06C29A1B6A}"/>
              </a:ext>
            </a:extLst>
          </p:cNvPr>
          <p:cNvPicPr>
            <a:picLocks noChangeAspect="1"/>
          </p:cNvPicPr>
          <p:nvPr/>
        </p:nvPicPr>
        <p:blipFill rotWithShape="1">
          <a:blip r:embed="rId2">
            <a:extLst>
              <a:ext uri="{28A0092B-C50C-407E-A947-70E740481C1C}">
                <a14:useLocalDpi xmlns:a14="http://schemas.microsoft.com/office/drawing/2010/main" val="0"/>
              </a:ext>
            </a:extLst>
          </a:blip>
          <a:srcRect r="1" b="8098"/>
          <a:stretch/>
        </p:blipFill>
        <p:spPr>
          <a:xfrm>
            <a:off x="282702" y="361950"/>
            <a:ext cx="11055096" cy="5715000"/>
          </a:xfrm>
          <a:prstGeom prst="rect">
            <a:avLst/>
          </a:prstGeom>
        </p:spPr>
      </p:pic>
    </p:spTree>
    <p:extLst>
      <p:ext uri="{BB962C8B-B14F-4D97-AF65-F5344CB8AC3E}">
        <p14:creationId xmlns:p14="http://schemas.microsoft.com/office/powerpoint/2010/main" val="374461929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903</TotalTime>
  <Words>2244</Words>
  <Application>Microsoft Macintosh PowerPoint</Application>
  <PresentationFormat>Widescreen</PresentationFormat>
  <Paragraphs>194</Paragraphs>
  <Slides>28</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Montserrat</vt:lpstr>
      <vt:lpstr>Tinos</vt:lpstr>
      <vt:lpstr>Trebuchet MS</vt:lpstr>
      <vt:lpstr>Wingdings</vt:lpstr>
      <vt:lpstr>Wingdings 3</vt:lpstr>
      <vt:lpstr>Facet</vt:lpstr>
      <vt:lpstr>   SNAP Supplemental Nutrition Assistance Program   Presented by: Legal Assistance of Western New York, Inc.  </vt:lpstr>
      <vt:lpstr>  Janice Griffin &amp; Yawana Dearring  Monroe County  jgriffin@lawny.org  &amp; ydearring@lawny.org 585-450-3686 / 585-504-2963  585-325-2520 intake </vt:lpstr>
      <vt:lpstr>  Daniel Palermo Livingston County  dpalermo@lawny.org (585) 572-1714  585-325-2520 intake </vt:lpstr>
      <vt:lpstr>What is SNAP?</vt:lpstr>
      <vt:lpstr>HOW CAN  WE  HELP?</vt:lpstr>
      <vt:lpstr>What are some benefits of SNAP?</vt:lpstr>
      <vt:lpstr>SNAP can help when you are…</vt:lpstr>
      <vt:lpstr>How SNAP works</vt:lpstr>
      <vt:lpstr>PowerPoint Presentation</vt:lpstr>
      <vt:lpstr>PowerPoint Presentation</vt:lpstr>
      <vt:lpstr>PowerPoint Presentation</vt:lpstr>
      <vt:lpstr>PowerPoint Presentation</vt:lpstr>
      <vt:lpstr>Changes to SNAP Benefits</vt:lpstr>
      <vt:lpstr>Student Eligibility </vt:lpstr>
      <vt:lpstr>Student Eligibility Continued</vt:lpstr>
      <vt:lpstr>Student Eligibility Continued </vt:lpstr>
      <vt:lpstr>Student Eligibility Continued</vt:lpstr>
      <vt:lpstr>Student Eligibility Continued</vt:lpstr>
      <vt:lpstr>PowerPoint Presentation</vt:lpstr>
      <vt:lpstr>Income Guidelines</vt:lpstr>
      <vt:lpstr>Monthly SNAP Benefits</vt:lpstr>
      <vt:lpstr>How to apply?</vt:lpstr>
      <vt:lpstr>Helpful Tips!</vt:lpstr>
      <vt:lpstr>         Reporting changes in household income </vt:lpstr>
      <vt:lpstr>         Reporting changes in household income cont.  </vt:lpstr>
      <vt:lpstr>PowerPoint Presentation</vt:lpstr>
      <vt:lpstr>Questions?</vt:lpstr>
      <vt:lpstr>       Janice Griffin – Public Benefits Paralegal jgriffin@lawny.org (585) 450-3686 Monroe County  Yawana Dearring – Public Benefits Paralegal ydearring@lawny.org   (585)504-2963  Monroe County  Daniel Palermo – Public Benefits Paralegal dpalermo@lawny.org (585) 572-1714 Livingston County    Yolanda Sheffa – Supervising Paralegal (585) 504-2961 Livingston &amp; Monroe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Nutrition Outreach and Education Program &amp; SNAP    Presented by: Legal Assistance of Western New York, Inc.  </dc:title>
  <dc:creator>Annie Sheffa</dc:creator>
  <cp:lastModifiedBy>Yolanda Sheffa</cp:lastModifiedBy>
  <cp:revision>9</cp:revision>
  <cp:lastPrinted>2023-03-29T15:29:16Z</cp:lastPrinted>
  <dcterms:created xsi:type="dcterms:W3CDTF">2021-12-08T05:47:25Z</dcterms:created>
  <dcterms:modified xsi:type="dcterms:W3CDTF">2024-04-09T16:47:30Z</dcterms:modified>
</cp:coreProperties>
</file>