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48"/>
  </p:notesMasterIdLst>
  <p:sldIdLst>
    <p:sldId id="256" r:id="rId2"/>
    <p:sldId id="262" r:id="rId3"/>
    <p:sldId id="263" r:id="rId4"/>
    <p:sldId id="257" r:id="rId5"/>
    <p:sldId id="271" r:id="rId6"/>
    <p:sldId id="272" r:id="rId7"/>
    <p:sldId id="25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3" r:id="rId20"/>
    <p:sldId id="294" r:id="rId21"/>
    <p:sldId id="264" r:id="rId22"/>
    <p:sldId id="304" r:id="rId23"/>
    <p:sldId id="305" r:id="rId24"/>
    <p:sldId id="308" r:id="rId25"/>
    <p:sldId id="303" r:id="rId26"/>
    <p:sldId id="285" r:id="rId27"/>
    <p:sldId id="286" r:id="rId28"/>
    <p:sldId id="287" r:id="rId29"/>
    <p:sldId id="288" r:id="rId30"/>
    <p:sldId id="289" r:id="rId31"/>
    <p:sldId id="309" r:id="rId32"/>
    <p:sldId id="290" r:id="rId33"/>
    <p:sldId id="284" r:id="rId34"/>
    <p:sldId id="291" r:id="rId35"/>
    <p:sldId id="310" r:id="rId36"/>
    <p:sldId id="298" r:id="rId37"/>
    <p:sldId id="311" r:id="rId38"/>
    <p:sldId id="306" r:id="rId39"/>
    <p:sldId id="312" r:id="rId40"/>
    <p:sldId id="313" r:id="rId41"/>
    <p:sldId id="265" r:id="rId42"/>
    <p:sldId id="269" r:id="rId43"/>
    <p:sldId id="266" r:id="rId44"/>
    <p:sldId id="268" r:id="rId45"/>
    <p:sldId id="267" r:id="rId46"/>
    <p:sldId id="27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21" autoAdjust="0"/>
  </p:normalViewPr>
  <p:slideViewPr>
    <p:cSldViewPr snapToGrid="0" snapToObjects="1">
      <p:cViewPr varScale="1">
        <p:scale>
          <a:sx n="64" d="100"/>
          <a:sy n="64" d="100"/>
        </p:scale>
        <p:origin x="-1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B8976-9171-D241-A10C-33E7810971A7}" type="doc">
      <dgm:prSet loTypeId="urn:microsoft.com/office/officeart/2005/8/layout/venn1" loCatId="" qsTypeId="urn:microsoft.com/office/officeart/2005/8/quickstyle/simple4" qsCatId="simple" csTypeId="urn:microsoft.com/office/officeart/2005/8/colors/colorful1" csCatId="colorful" phldr="1"/>
      <dgm:spPr/>
    </dgm:pt>
    <dgm:pt modelId="{C6597F02-8F5C-2C40-8E48-771358CD7CAE}">
      <dgm:prSet phldrT="[Text]" custT="1"/>
      <dgm:spPr>
        <a:solidFill>
          <a:schemeClr val="accent1">
            <a:alpha val="4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ln>
                <a:solidFill>
                  <a:schemeClr val="bg2"/>
                </a:solidFill>
              </a:ln>
              <a:solidFill>
                <a:schemeClr val="accent2"/>
              </a:solidFill>
            </a:rPr>
            <a:t>ROOT WEBSITES</a:t>
          </a:r>
          <a:endParaRPr lang="en-US" sz="2400" b="1" dirty="0">
            <a:ln>
              <a:solidFill>
                <a:schemeClr val="bg2"/>
              </a:solidFill>
            </a:ln>
            <a:solidFill>
              <a:schemeClr val="accent2"/>
            </a:solidFill>
          </a:endParaRPr>
        </a:p>
      </dgm:t>
    </dgm:pt>
    <dgm:pt modelId="{8DF17441-8BA7-3D4D-BBA3-33603B5A5230}" type="parTrans" cxnId="{971DDAC9-2F92-8B4C-9D3D-3557AD1258C7}">
      <dgm:prSet/>
      <dgm:spPr/>
      <dgm:t>
        <a:bodyPr/>
        <a:lstStyle/>
        <a:p>
          <a:endParaRPr lang="en-US"/>
        </a:p>
      </dgm:t>
    </dgm:pt>
    <dgm:pt modelId="{5640BF8B-E4A1-4A4B-976A-844C2E0A6F2D}" type="sibTrans" cxnId="{971DDAC9-2F92-8B4C-9D3D-3557AD1258C7}">
      <dgm:prSet/>
      <dgm:spPr/>
      <dgm:t>
        <a:bodyPr/>
        <a:lstStyle/>
        <a:p>
          <a:endParaRPr lang="en-US"/>
        </a:p>
      </dgm:t>
    </dgm:pt>
    <dgm:pt modelId="{5A7281FB-806B-2940-A0F7-208F6B2EAFEA}">
      <dgm:prSet phldrT="[Text]" custT="1"/>
      <dgm:spPr>
        <a:solidFill>
          <a:schemeClr val="accent3">
            <a:alpha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ln>
                <a:solidFill>
                  <a:schemeClr val="bg2"/>
                </a:solidFill>
              </a:ln>
              <a:solidFill>
                <a:schemeClr val="accent3"/>
              </a:solidFill>
            </a:rPr>
            <a:t>CREATIVE ARCHIVES</a:t>
          </a:r>
          <a:endParaRPr lang="en-US" sz="2400" b="1" dirty="0">
            <a:ln>
              <a:solidFill>
                <a:schemeClr val="bg2"/>
              </a:solidFill>
            </a:ln>
            <a:solidFill>
              <a:schemeClr val="accent3"/>
            </a:solidFill>
          </a:endParaRPr>
        </a:p>
      </dgm:t>
    </dgm:pt>
    <dgm:pt modelId="{9B1486B0-3318-D545-BFBC-B7EDC6117440}" type="parTrans" cxnId="{46309930-2C74-DD45-AC0D-8B3055BC3ECB}">
      <dgm:prSet/>
      <dgm:spPr/>
      <dgm:t>
        <a:bodyPr/>
        <a:lstStyle/>
        <a:p>
          <a:endParaRPr lang="en-US"/>
        </a:p>
      </dgm:t>
    </dgm:pt>
    <dgm:pt modelId="{5F481C13-765B-BE41-A9D3-82A01C468712}" type="sibTrans" cxnId="{46309930-2C74-DD45-AC0D-8B3055BC3ECB}">
      <dgm:prSet/>
      <dgm:spPr/>
      <dgm:t>
        <a:bodyPr/>
        <a:lstStyle/>
        <a:p>
          <a:endParaRPr lang="en-US"/>
        </a:p>
      </dgm:t>
    </dgm:pt>
    <dgm:pt modelId="{7A1AEB28-765F-0B47-A52F-3C98F4E0FEF4}">
      <dgm:prSet phldrT="[Text]" custT="1"/>
      <dgm:spPr>
        <a:solidFill>
          <a:schemeClr val="accent4">
            <a:alpha val="3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ln>
                <a:solidFill>
                  <a:schemeClr val="bg2"/>
                </a:solidFill>
              </a:ln>
              <a:solidFill>
                <a:schemeClr val="accent4"/>
              </a:solidFill>
            </a:rPr>
            <a:t>SOCIAL MEDIA TOOLS</a:t>
          </a:r>
          <a:endParaRPr lang="en-US" sz="2400" b="1" dirty="0">
            <a:ln>
              <a:solidFill>
                <a:schemeClr val="bg2"/>
              </a:solidFill>
            </a:ln>
            <a:solidFill>
              <a:schemeClr val="accent4"/>
            </a:solidFill>
          </a:endParaRPr>
        </a:p>
      </dgm:t>
    </dgm:pt>
    <dgm:pt modelId="{B4095C1C-75FB-7A4D-BD28-EFD0E5717A46}" type="parTrans" cxnId="{3BAE0A7A-5D15-0D4F-945F-8891C4D1D872}">
      <dgm:prSet/>
      <dgm:spPr/>
      <dgm:t>
        <a:bodyPr/>
        <a:lstStyle/>
        <a:p>
          <a:endParaRPr lang="en-US"/>
        </a:p>
      </dgm:t>
    </dgm:pt>
    <dgm:pt modelId="{C19C7C2E-8143-3142-9972-0B2DAF9B8802}" type="sibTrans" cxnId="{3BAE0A7A-5D15-0D4F-945F-8891C4D1D872}">
      <dgm:prSet/>
      <dgm:spPr/>
      <dgm:t>
        <a:bodyPr/>
        <a:lstStyle/>
        <a:p>
          <a:endParaRPr lang="en-US"/>
        </a:p>
      </dgm:t>
    </dgm:pt>
    <dgm:pt modelId="{02AA9538-1D68-D240-8C0C-69806FDCCF3F}" type="pres">
      <dgm:prSet presAssocID="{B97B8976-9171-D241-A10C-33E7810971A7}" presName="compositeShape" presStyleCnt="0">
        <dgm:presLayoutVars>
          <dgm:chMax val="7"/>
          <dgm:dir/>
          <dgm:resizeHandles val="exact"/>
        </dgm:presLayoutVars>
      </dgm:prSet>
      <dgm:spPr/>
    </dgm:pt>
    <dgm:pt modelId="{BFFB74E7-0157-B54A-8A8C-305993C250F7}" type="pres">
      <dgm:prSet presAssocID="{C6597F02-8F5C-2C40-8E48-771358CD7CAE}" presName="circ1" presStyleLbl="vennNode1" presStyleIdx="0" presStyleCnt="3"/>
      <dgm:spPr/>
      <dgm:t>
        <a:bodyPr/>
        <a:lstStyle/>
        <a:p>
          <a:endParaRPr lang="en-US"/>
        </a:p>
      </dgm:t>
    </dgm:pt>
    <dgm:pt modelId="{1D3ACF80-72FD-544B-96DA-576E92763CD8}" type="pres">
      <dgm:prSet presAssocID="{C6597F02-8F5C-2C40-8E48-771358CD7C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07BBD-C2EA-1D4A-ADA7-7BA896DEA9D6}" type="pres">
      <dgm:prSet presAssocID="{5A7281FB-806B-2940-A0F7-208F6B2EAFEA}" presName="circ2" presStyleLbl="vennNode1" presStyleIdx="1" presStyleCnt="3"/>
      <dgm:spPr/>
      <dgm:t>
        <a:bodyPr/>
        <a:lstStyle/>
        <a:p>
          <a:endParaRPr lang="en-US"/>
        </a:p>
      </dgm:t>
    </dgm:pt>
    <dgm:pt modelId="{407C163F-B9AC-E44F-87AD-C73D933EBAB5}" type="pres">
      <dgm:prSet presAssocID="{5A7281FB-806B-2940-A0F7-208F6B2EAF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4FE3D-05D7-ED4B-9EEE-3E0F2F6D5902}" type="pres">
      <dgm:prSet presAssocID="{7A1AEB28-765F-0B47-A52F-3C98F4E0FEF4}" presName="circ3" presStyleLbl="vennNode1" presStyleIdx="2" presStyleCnt="3"/>
      <dgm:spPr/>
      <dgm:t>
        <a:bodyPr/>
        <a:lstStyle/>
        <a:p>
          <a:endParaRPr lang="en-US"/>
        </a:p>
      </dgm:t>
    </dgm:pt>
    <dgm:pt modelId="{B81C2D14-4D81-0D4A-8544-8CC3F7EA73A7}" type="pres">
      <dgm:prSet presAssocID="{7A1AEB28-765F-0B47-A52F-3C98F4E0FE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A44A07-9FD3-8442-B2A9-A25951BABE93}" type="presOf" srcId="{7A1AEB28-765F-0B47-A52F-3C98F4E0FEF4}" destId="{B81C2D14-4D81-0D4A-8544-8CC3F7EA73A7}" srcOrd="1" destOrd="0" presId="urn:microsoft.com/office/officeart/2005/8/layout/venn1"/>
    <dgm:cxn modelId="{B0A82234-1AA1-DD40-B2C4-536B1745DAAA}" type="presOf" srcId="{C6597F02-8F5C-2C40-8E48-771358CD7CAE}" destId="{1D3ACF80-72FD-544B-96DA-576E92763CD8}" srcOrd="1" destOrd="0" presId="urn:microsoft.com/office/officeart/2005/8/layout/venn1"/>
    <dgm:cxn modelId="{3BAE0A7A-5D15-0D4F-945F-8891C4D1D872}" srcId="{B97B8976-9171-D241-A10C-33E7810971A7}" destId="{7A1AEB28-765F-0B47-A52F-3C98F4E0FEF4}" srcOrd="2" destOrd="0" parTransId="{B4095C1C-75FB-7A4D-BD28-EFD0E5717A46}" sibTransId="{C19C7C2E-8143-3142-9972-0B2DAF9B8802}"/>
    <dgm:cxn modelId="{0400D45B-A79A-6C4F-937E-3E481BBF3CDA}" type="presOf" srcId="{C6597F02-8F5C-2C40-8E48-771358CD7CAE}" destId="{BFFB74E7-0157-B54A-8A8C-305993C250F7}" srcOrd="0" destOrd="0" presId="urn:microsoft.com/office/officeart/2005/8/layout/venn1"/>
    <dgm:cxn modelId="{A4BB599D-7B1A-F44E-A32F-9DAFC8697702}" type="presOf" srcId="{B97B8976-9171-D241-A10C-33E7810971A7}" destId="{02AA9538-1D68-D240-8C0C-69806FDCCF3F}" srcOrd="0" destOrd="0" presId="urn:microsoft.com/office/officeart/2005/8/layout/venn1"/>
    <dgm:cxn modelId="{26FB4638-A139-034A-9C01-C6C16F9A70E8}" type="presOf" srcId="{5A7281FB-806B-2940-A0F7-208F6B2EAFEA}" destId="{407C163F-B9AC-E44F-87AD-C73D933EBAB5}" srcOrd="1" destOrd="0" presId="urn:microsoft.com/office/officeart/2005/8/layout/venn1"/>
    <dgm:cxn modelId="{971DDAC9-2F92-8B4C-9D3D-3557AD1258C7}" srcId="{B97B8976-9171-D241-A10C-33E7810971A7}" destId="{C6597F02-8F5C-2C40-8E48-771358CD7CAE}" srcOrd="0" destOrd="0" parTransId="{8DF17441-8BA7-3D4D-BBA3-33603B5A5230}" sibTransId="{5640BF8B-E4A1-4A4B-976A-844C2E0A6F2D}"/>
    <dgm:cxn modelId="{BA812F96-D74E-3744-9D99-490BCB5221BE}" type="presOf" srcId="{5A7281FB-806B-2940-A0F7-208F6B2EAFEA}" destId="{FD407BBD-C2EA-1D4A-ADA7-7BA896DEA9D6}" srcOrd="0" destOrd="0" presId="urn:microsoft.com/office/officeart/2005/8/layout/venn1"/>
    <dgm:cxn modelId="{23AF00A2-7671-AC41-8265-93189E9A2D79}" type="presOf" srcId="{7A1AEB28-765F-0B47-A52F-3C98F4E0FEF4}" destId="{9324FE3D-05D7-ED4B-9EEE-3E0F2F6D5902}" srcOrd="0" destOrd="0" presId="urn:microsoft.com/office/officeart/2005/8/layout/venn1"/>
    <dgm:cxn modelId="{46309930-2C74-DD45-AC0D-8B3055BC3ECB}" srcId="{B97B8976-9171-D241-A10C-33E7810971A7}" destId="{5A7281FB-806B-2940-A0F7-208F6B2EAFEA}" srcOrd="1" destOrd="0" parTransId="{9B1486B0-3318-D545-BFBC-B7EDC6117440}" sibTransId="{5F481C13-765B-BE41-A9D3-82A01C468712}"/>
    <dgm:cxn modelId="{2C85F550-8272-C645-A373-C69B35540CFF}" type="presParOf" srcId="{02AA9538-1D68-D240-8C0C-69806FDCCF3F}" destId="{BFFB74E7-0157-B54A-8A8C-305993C250F7}" srcOrd="0" destOrd="0" presId="urn:microsoft.com/office/officeart/2005/8/layout/venn1"/>
    <dgm:cxn modelId="{8773501E-5A4B-B14B-B5C6-C824E9966026}" type="presParOf" srcId="{02AA9538-1D68-D240-8C0C-69806FDCCF3F}" destId="{1D3ACF80-72FD-544B-96DA-576E92763CD8}" srcOrd="1" destOrd="0" presId="urn:microsoft.com/office/officeart/2005/8/layout/venn1"/>
    <dgm:cxn modelId="{A236F695-9736-A945-A57E-528F81E22588}" type="presParOf" srcId="{02AA9538-1D68-D240-8C0C-69806FDCCF3F}" destId="{FD407BBD-C2EA-1D4A-ADA7-7BA896DEA9D6}" srcOrd="2" destOrd="0" presId="urn:microsoft.com/office/officeart/2005/8/layout/venn1"/>
    <dgm:cxn modelId="{6A5878B1-F471-FB4F-B558-F30A01B3A1FA}" type="presParOf" srcId="{02AA9538-1D68-D240-8C0C-69806FDCCF3F}" destId="{407C163F-B9AC-E44F-87AD-C73D933EBAB5}" srcOrd="3" destOrd="0" presId="urn:microsoft.com/office/officeart/2005/8/layout/venn1"/>
    <dgm:cxn modelId="{DB424F21-A5B0-4E4D-89C0-810501B22BDC}" type="presParOf" srcId="{02AA9538-1D68-D240-8C0C-69806FDCCF3F}" destId="{9324FE3D-05D7-ED4B-9EEE-3E0F2F6D5902}" srcOrd="4" destOrd="0" presId="urn:microsoft.com/office/officeart/2005/8/layout/venn1"/>
    <dgm:cxn modelId="{25378108-13C5-B14C-AEE0-2098037E2B99}" type="presParOf" srcId="{02AA9538-1D68-D240-8C0C-69806FDCCF3F}" destId="{B81C2D14-4D81-0D4A-8544-8CC3F7EA73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B8976-9171-D241-A10C-33E7810971A7}" type="doc">
      <dgm:prSet loTypeId="urn:microsoft.com/office/officeart/2005/8/layout/venn1" loCatId="" qsTypeId="urn:microsoft.com/office/officeart/2005/8/quickstyle/simple4" qsCatId="simple" csTypeId="urn:microsoft.com/office/officeart/2005/8/colors/colorful1" csCatId="colorful" phldr="1"/>
      <dgm:spPr/>
    </dgm:pt>
    <dgm:pt modelId="{C6597F02-8F5C-2C40-8E48-771358CD7CAE}">
      <dgm:prSet phldrT="[Text]" custT="1"/>
      <dgm:spPr>
        <a:solidFill>
          <a:schemeClr val="accent1">
            <a:alpha val="4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ln>
                <a:solidFill>
                  <a:schemeClr val="bg2"/>
                </a:solidFill>
              </a:ln>
              <a:solidFill>
                <a:schemeClr val="accent2"/>
              </a:solidFill>
            </a:rPr>
            <a:t>ROOT WEBSITES</a:t>
          </a:r>
          <a:endParaRPr lang="en-US" sz="2400" b="1" dirty="0">
            <a:ln>
              <a:solidFill>
                <a:schemeClr val="bg2"/>
              </a:solidFill>
            </a:ln>
            <a:solidFill>
              <a:schemeClr val="accent2"/>
            </a:solidFill>
          </a:endParaRPr>
        </a:p>
      </dgm:t>
    </dgm:pt>
    <dgm:pt modelId="{8DF17441-8BA7-3D4D-BBA3-33603B5A5230}" type="parTrans" cxnId="{971DDAC9-2F92-8B4C-9D3D-3557AD1258C7}">
      <dgm:prSet/>
      <dgm:spPr/>
      <dgm:t>
        <a:bodyPr/>
        <a:lstStyle/>
        <a:p>
          <a:endParaRPr lang="en-US"/>
        </a:p>
      </dgm:t>
    </dgm:pt>
    <dgm:pt modelId="{5640BF8B-E4A1-4A4B-976A-844C2E0A6F2D}" type="sibTrans" cxnId="{971DDAC9-2F92-8B4C-9D3D-3557AD1258C7}">
      <dgm:prSet/>
      <dgm:spPr/>
      <dgm:t>
        <a:bodyPr/>
        <a:lstStyle/>
        <a:p>
          <a:endParaRPr lang="en-US"/>
        </a:p>
      </dgm:t>
    </dgm:pt>
    <dgm:pt modelId="{5A7281FB-806B-2940-A0F7-208F6B2EAFEA}">
      <dgm:prSet phldrT="[Text]" custT="1"/>
      <dgm:spPr>
        <a:solidFill>
          <a:schemeClr val="accent3">
            <a:alpha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ln>
                <a:solidFill>
                  <a:schemeClr val="bg2"/>
                </a:solidFill>
              </a:ln>
              <a:solidFill>
                <a:schemeClr val="accent3"/>
              </a:solidFill>
            </a:rPr>
            <a:t>CREATIVE ARCHIVES</a:t>
          </a:r>
          <a:endParaRPr lang="en-US" sz="2400" b="1" dirty="0">
            <a:ln>
              <a:solidFill>
                <a:schemeClr val="bg2"/>
              </a:solidFill>
            </a:ln>
            <a:solidFill>
              <a:schemeClr val="accent3"/>
            </a:solidFill>
          </a:endParaRPr>
        </a:p>
      </dgm:t>
    </dgm:pt>
    <dgm:pt modelId="{9B1486B0-3318-D545-BFBC-B7EDC6117440}" type="parTrans" cxnId="{46309930-2C74-DD45-AC0D-8B3055BC3ECB}">
      <dgm:prSet/>
      <dgm:spPr/>
      <dgm:t>
        <a:bodyPr/>
        <a:lstStyle/>
        <a:p>
          <a:endParaRPr lang="en-US"/>
        </a:p>
      </dgm:t>
    </dgm:pt>
    <dgm:pt modelId="{5F481C13-765B-BE41-A9D3-82A01C468712}" type="sibTrans" cxnId="{46309930-2C74-DD45-AC0D-8B3055BC3ECB}">
      <dgm:prSet/>
      <dgm:spPr/>
      <dgm:t>
        <a:bodyPr/>
        <a:lstStyle/>
        <a:p>
          <a:endParaRPr lang="en-US"/>
        </a:p>
      </dgm:t>
    </dgm:pt>
    <dgm:pt modelId="{7A1AEB28-765F-0B47-A52F-3C98F4E0FEF4}">
      <dgm:prSet phldrT="[Text]" custT="1"/>
      <dgm:spPr>
        <a:solidFill>
          <a:schemeClr val="accent4">
            <a:alpha val="3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ln>
                <a:solidFill>
                  <a:schemeClr val="bg2"/>
                </a:solidFill>
              </a:ln>
              <a:solidFill>
                <a:schemeClr val="accent4"/>
              </a:solidFill>
            </a:rPr>
            <a:t>SOCIAL MEDIA TOOLS</a:t>
          </a:r>
          <a:endParaRPr lang="en-US" sz="2400" b="1" dirty="0">
            <a:ln>
              <a:solidFill>
                <a:schemeClr val="bg2"/>
              </a:solidFill>
            </a:ln>
            <a:solidFill>
              <a:schemeClr val="accent4"/>
            </a:solidFill>
          </a:endParaRPr>
        </a:p>
      </dgm:t>
    </dgm:pt>
    <dgm:pt modelId="{B4095C1C-75FB-7A4D-BD28-EFD0E5717A46}" type="parTrans" cxnId="{3BAE0A7A-5D15-0D4F-945F-8891C4D1D872}">
      <dgm:prSet/>
      <dgm:spPr/>
      <dgm:t>
        <a:bodyPr/>
        <a:lstStyle/>
        <a:p>
          <a:endParaRPr lang="en-US"/>
        </a:p>
      </dgm:t>
    </dgm:pt>
    <dgm:pt modelId="{C19C7C2E-8143-3142-9972-0B2DAF9B8802}" type="sibTrans" cxnId="{3BAE0A7A-5D15-0D4F-945F-8891C4D1D872}">
      <dgm:prSet/>
      <dgm:spPr/>
      <dgm:t>
        <a:bodyPr/>
        <a:lstStyle/>
        <a:p>
          <a:endParaRPr lang="en-US"/>
        </a:p>
      </dgm:t>
    </dgm:pt>
    <dgm:pt modelId="{02AA9538-1D68-D240-8C0C-69806FDCCF3F}" type="pres">
      <dgm:prSet presAssocID="{B97B8976-9171-D241-A10C-33E7810971A7}" presName="compositeShape" presStyleCnt="0">
        <dgm:presLayoutVars>
          <dgm:chMax val="7"/>
          <dgm:dir/>
          <dgm:resizeHandles val="exact"/>
        </dgm:presLayoutVars>
      </dgm:prSet>
      <dgm:spPr/>
    </dgm:pt>
    <dgm:pt modelId="{BFFB74E7-0157-B54A-8A8C-305993C250F7}" type="pres">
      <dgm:prSet presAssocID="{C6597F02-8F5C-2C40-8E48-771358CD7CAE}" presName="circ1" presStyleLbl="vennNode1" presStyleIdx="0" presStyleCnt="3"/>
      <dgm:spPr/>
      <dgm:t>
        <a:bodyPr/>
        <a:lstStyle/>
        <a:p>
          <a:endParaRPr lang="en-US"/>
        </a:p>
      </dgm:t>
    </dgm:pt>
    <dgm:pt modelId="{1D3ACF80-72FD-544B-96DA-576E92763CD8}" type="pres">
      <dgm:prSet presAssocID="{C6597F02-8F5C-2C40-8E48-771358CD7C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07BBD-C2EA-1D4A-ADA7-7BA896DEA9D6}" type="pres">
      <dgm:prSet presAssocID="{5A7281FB-806B-2940-A0F7-208F6B2EAFEA}" presName="circ2" presStyleLbl="vennNode1" presStyleIdx="1" presStyleCnt="3"/>
      <dgm:spPr/>
      <dgm:t>
        <a:bodyPr/>
        <a:lstStyle/>
        <a:p>
          <a:endParaRPr lang="en-US"/>
        </a:p>
      </dgm:t>
    </dgm:pt>
    <dgm:pt modelId="{407C163F-B9AC-E44F-87AD-C73D933EBAB5}" type="pres">
      <dgm:prSet presAssocID="{5A7281FB-806B-2940-A0F7-208F6B2EAF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4FE3D-05D7-ED4B-9EEE-3E0F2F6D5902}" type="pres">
      <dgm:prSet presAssocID="{7A1AEB28-765F-0B47-A52F-3C98F4E0FEF4}" presName="circ3" presStyleLbl="vennNode1" presStyleIdx="2" presStyleCnt="3"/>
      <dgm:spPr/>
      <dgm:t>
        <a:bodyPr/>
        <a:lstStyle/>
        <a:p>
          <a:endParaRPr lang="en-US"/>
        </a:p>
      </dgm:t>
    </dgm:pt>
    <dgm:pt modelId="{B81C2D14-4D81-0D4A-8544-8CC3F7EA73A7}" type="pres">
      <dgm:prSet presAssocID="{7A1AEB28-765F-0B47-A52F-3C98F4E0FE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1D449-C948-5648-BD49-D2D946DFB66C}" type="presOf" srcId="{B97B8976-9171-D241-A10C-33E7810971A7}" destId="{02AA9538-1D68-D240-8C0C-69806FDCCF3F}" srcOrd="0" destOrd="0" presId="urn:microsoft.com/office/officeart/2005/8/layout/venn1"/>
    <dgm:cxn modelId="{3BAE0A7A-5D15-0D4F-945F-8891C4D1D872}" srcId="{B97B8976-9171-D241-A10C-33E7810971A7}" destId="{7A1AEB28-765F-0B47-A52F-3C98F4E0FEF4}" srcOrd="2" destOrd="0" parTransId="{B4095C1C-75FB-7A4D-BD28-EFD0E5717A46}" sibTransId="{C19C7C2E-8143-3142-9972-0B2DAF9B8802}"/>
    <dgm:cxn modelId="{971DDAC9-2F92-8B4C-9D3D-3557AD1258C7}" srcId="{B97B8976-9171-D241-A10C-33E7810971A7}" destId="{C6597F02-8F5C-2C40-8E48-771358CD7CAE}" srcOrd="0" destOrd="0" parTransId="{8DF17441-8BA7-3D4D-BBA3-33603B5A5230}" sibTransId="{5640BF8B-E4A1-4A4B-976A-844C2E0A6F2D}"/>
    <dgm:cxn modelId="{C5A334CD-66DE-5648-A725-2FA374D33010}" type="presOf" srcId="{5A7281FB-806B-2940-A0F7-208F6B2EAFEA}" destId="{407C163F-B9AC-E44F-87AD-C73D933EBAB5}" srcOrd="1" destOrd="0" presId="urn:microsoft.com/office/officeart/2005/8/layout/venn1"/>
    <dgm:cxn modelId="{A96854A9-0D53-8241-B6FE-2AF0B53EFC9F}" type="presOf" srcId="{C6597F02-8F5C-2C40-8E48-771358CD7CAE}" destId="{1D3ACF80-72FD-544B-96DA-576E92763CD8}" srcOrd="1" destOrd="0" presId="urn:microsoft.com/office/officeart/2005/8/layout/venn1"/>
    <dgm:cxn modelId="{904E2E39-6A4C-2F44-9245-ECC08EC5BBA3}" type="presOf" srcId="{7A1AEB28-765F-0B47-A52F-3C98F4E0FEF4}" destId="{B81C2D14-4D81-0D4A-8544-8CC3F7EA73A7}" srcOrd="1" destOrd="0" presId="urn:microsoft.com/office/officeart/2005/8/layout/venn1"/>
    <dgm:cxn modelId="{AA66263B-D5D2-9B46-9C15-7B4E4D50C652}" type="presOf" srcId="{C6597F02-8F5C-2C40-8E48-771358CD7CAE}" destId="{BFFB74E7-0157-B54A-8A8C-305993C250F7}" srcOrd="0" destOrd="0" presId="urn:microsoft.com/office/officeart/2005/8/layout/venn1"/>
    <dgm:cxn modelId="{62A21F51-DE5F-2F4C-A037-40B939DB058E}" type="presOf" srcId="{7A1AEB28-765F-0B47-A52F-3C98F4E0FEF4}" destId="{9324FE3D-05D7-ED4B-9EEE-3E0F2F6D5902}" srcOrd="0" destOrd="0" presId="urn:microsoft.com/office/officeart/2005/8/layout/venn1"/>
    <dgm:cxn modelId="{44C9D4CF-B2F8-524B-96B3-115A9AB85B73}" type="presOf" srcId="{5A7281FB-806B-2940-A0F7-208F6B2EAFEA}" destId="{FD407BBD-C2EA-1D4A-ADA7-7BA896DEA9D6}" srcOrd="0" destOrd="0" presId="urn:microsoft.com/office/officeart/2005/8/layout/venn1"/>
    <dgm:cxn modelId="{46309930-2C74-DD45-AC0D-8B3055BC3ECB}" srcId="{B97B8976-9171-D241-A10C-33E7810971A7}" destId="{5A7281FB-806B-2940-A0F7-208F6B2EAFEA}" srcOrd="1" destOrd="0" parTransId="{9B1486B0-3318-D545-BFBC-B7EDC6117440}" sibTransId="{5F481C13-765B-BE41-A9D3-82A01C468712}"/>
    <dgm:cxn modelId="{C3B2D705-A332-1147-BDA8-77FBAB547A7C}" type="presParOf" srcId="{02AA9538-1D68-D240-8C0C-69806FDCCF3F}" destId="{BFFB74E7-0157-B54A-8A8C-305993C250F7}" srcOrd="0" destOrd="0" presId="urn:microsoft.com/office/officeart/2005/8/layout/venn1"/>
    <dgm:cxn modelId="{AD51CD09-33DF-3C43-9420-8C104C1F5530}" type="presParOf" srcId="{02AA9538-1D68-D240-8C0C-69806FDCCF3F}" destId="{1D3ACF80-72FD-544B-96DA-576E92763CD8}" srcOrd="1" destOrd="0" presId="urn:microsoft.com/office/officeart/2005/8/layout/venn1"/>
    <dgm:cxn modelId="{2FF205B8-24E7-B943-B8E9-1E7F1B93F450}" type="presParOf" srcId="{02AA9538-1D68-D240-8C0C-69806FDCCF3F}" destId="{FD407BBD-C2EA-1D4A-ADA7-7BA896DEA9D6}" srcOrd="2" destOrd="0" presId="urn:microsoft.com/office/officeart/2005/8/layout/venn1"/>
    <dgm:cxn modelId="{563918DA-EB63-554D-A50E-C91075657815}" type="presParOf" srcId="{02AA9538-1D68-D240-8C0C-69806FDCCF3F}" destId="{407C163F-B9AC-E44F-87AD-C73D933EBAB5}" srcOrd="3" destOrd="0" presId="urn:microsoft.com/office/officeart/2005/8/layout/venn1"/>
    <dgm:cxn modelId="{90F8D033-494D-F54A-ACA5-E0E9436B9D1C}" type="presParOf" srcId="{02AA9538-1D68-D240-8C0C-69806FDCCF3F}" destId="{9324FE3D-05D7-ED4B-9EEE-3E0F2F6D5902}" srcOrd="4" destOrd="0" presId="urn:microsoft.com/office/officeart/2005/8/layout/venn1"/>
    <dgm:cxn modelId="{6FB30E27-026F-D941-BBB7-CC47E7BD90AF}" type="presParOf" srcId="{02AA9538-1D68-D240-8C0C-69806FDCCF3F}" destId="{B81C2D14-4D81-0D4A-8544-8CC3F7EA73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B74E7-0157-B54A-8A8C-305993C250F7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4000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chemeClr val="bg2"/>
                </a:solidFill>
              </a:ln>
              <a:solidFill>
                <a:schemeClr val="accent2"/>
              </a:solidFill>
            </a:rPr>
            <a:t>ROOT WEBSITES</a:t>
          </a:r>
          <a:endParaRPr lang="en-US" sz="2400" b="1" kern="1200" dirty="0">
            <a:ln>
              <a:solidFill>
                <a:schemeClr val="bg2"/>
              </a:solidFill>
            </a:ln>
            <a:solidFill>
              <a:schemeClr val="accent2"/>
            </a:solidFill>
          </a:endParaRPr>
        </a:p>
      </dsp:txBody>
      <dsp:txXfrm>
        <a:off x="3119088" y="531800"/>
        <a:ext cx="1991423" cy="1222010"/>
      </dsp:txXfrm>
    </dsp:sp>
    <dsp:sp modelId="{FD407BBD-C2EA-1D4A-ADA7-7BA896DEA9D6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3">
            <a:alpha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chemeClr val="bg2"/>
                </a:solidFill>
              </a:ln>
              <a:solidFill>
                <a:schemeClr val="accent3"/>
              </a:solidFill>
            </a:rPr>
            <a:t>CREATIVE ARCHIVES</a:t>
          </a:r>
          <a:endParaRPr lang="en-US" sz="2400" b="1" kern="1200" dirty="0">
            <a:ln>
              <a:solidFill>
                <a:schemeClr val="bg2"/>
              </a:solidFill>
            </a:ln>
            <a:solidFill>
              <a:schemeClr val="accent3"/>
            </a:solidFill>
          </a:endParaRPr>
        </a:p>
      </dsp:txBody>
      <dsp:txXfrm>
        <a:off x="4567396" y="2455334"/>
        <a:ext cx="1629346" cy="1493567"/>
      </dsp:txXfrm>
    </dsp:sp>
    <dsp:sp modelId="{9324FE3D-05D7-ED4B-9EEE-3E0F2F6D5902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4">
            <a:alpha val="30000"/>
          </a:schemeClr>
        </a:soli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chemeClr val="bg2"/>
                </a:solidFill>
              </a:ln>
              <a:solidFill>
                <a:schemeClr val="accent4"/>
              </a:solidFill>
            </a:rPr>
            <a:t>SOCIAL MEDIA TOOLS</a:t>
          </a:r>
          <a:endParaRPr lang="en-US" sz="2400" b="1" kern="1200" dirty="0">
            <a:ln>
              <a:solidFill>
                <a:schemeClr val="bg2"/>
              </a:solidFill>
            </a:ln>
            <a:solidFill>
              <a:schemeClr val="accent4"/>
            </a:solidFill>
          </a:endParaRPr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B74E7-0157-B54A-8A8C-305993C250F7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4000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chemeClr val="bg2"/>
                </a:solidFill>
              </a:ln>
              <a:solidFill>
                <a:schemeClr val="accent2"/>
              </a:solidFill>
            </a:rPr>
            <a:t>ROOT WEBSITES</a:t>
          </a:r>
          <a:endParaRPr lang="en-US" sz="2400" b="1" kern="1200" dirty="0">
            <a:ln>
              <a:solidFill>
                <a:schemeClr val="bg2"/>
              </a:solidFill>
            </a:ln>
            <a:solidFill>
              <a:schemeClr val="accent2"/>
            </a:solidFill>
          </a:endParaRPr>
        </a:p>
      </dsp:txBody>
      <dsp:txXfrm>
        <a:off x="3119088" y="531800"/>
        <a:ext cx="1991423" cy="1222010"/>
      </dsp:txXfrm>
    </dsp:sp>
    <dsp:sp modelId="{FD407BBD-C2EA-1D4A-ADA7-7BA896DEA9D6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3">
            <a:alpha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chemeClr val="bg2"/>
                </a:solidFill>
              </a:ln>
              <a:solidFill>
                <a:schemeClr val="accent3"/>
              </a:solidFill>
            </a:rPr>
            <a:t>CREATIVE ARCHIVES</a:t>
          </a:r>
          <a:endParaRPr lang="en-US" sz="2400" b="1" kern="1200" dirty="0">
            <a:ln>
              <a:solidFill>
                <a:schemeClr val="bg2"/>
              </a:solidFill>
            </a:ln>
            <a:solidFill>
              <a:schemeClr val="accent3"/>
            </a:solidFill>
          </a:endParaRPr>
        </a:p>
      </dsp:txBody>
      <dsp:txXfrm>
        <a:off x="4567396" y="2455334"/>
        <a:ext cx="1629346" cy="1493567"/>
      </dsp:txXfrm>
    </dsp:sp>
    <dsp:sp modelId="{9324FE3D-05D7-ED4B-9EEE-3E0F2F6D5902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4">
            <a:alpha val="30000"/>
          </a:schemeClr>
        </a:soli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chemeClr val="bg2"/>
                </a:solidFill>
              </a:ln>
              <a:solidFill>
                <a:schemeClr val="accent4"/>
              </a:solidFill>
            </a:rPr>
            <a:t>SOCIAL MEDIA TOOLS</a:t>
          </a:r>
          <a:endParaRPr lang="en-US" sz="2400" b="1" kern="1200" dirty="0">
            <a:ln>
              <a:solidFill>
                <a:schemeClr val="bg2"/>
              </a:solidFill>
            </a:ln>
            <a:solidFill>
              <a:schemeClr val="accent4"/>
            </a:solidFill>
          </a:endParaRPr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83F95-60CD-B047-9359-C894A6080DF9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05FC7-9995-A84E-A389-2D14FBEE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we’ll define some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5FC7-9995-A84E-A389-2D14FBEE4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the particular digital literacy practices to a given SNS – maybe Twitter or FB could be an</a:t>
            </a:r>
            <a:r>
              <a:rPr lang="en-US" baseline="0" dirty="0" smtClean="0"/>
              <a:t> example.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5FC7-9995-A84E-A389-2D14FBEE4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5FC7-9995-A84E-A389-2D14FBEE47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753D7-B415-8F4D-9B8A-15ABE1AEE8D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E956-A0A9-204E-B14C-813A5833A403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19 Februrary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WRAB III Conference - Paris, France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Lammers &amp; Marsh,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 can study the interactions that another popular author has on FFN</a:t>
            </a:r>
            <a:r>
              <a:rPr lang="en-US" baseline="0" dirty="0" smtClean="0"/>
              <a:t> to learn about the audience’s expectations.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E956-A0A9-204E-B14C-813A5833A403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19 Februrary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WRAB III Conference - Paris, France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Lammers &amp; Marsh,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E956-A0A9-204E-B14C-813A5833A403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19 Februrary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WRAB III Conference - Paris, France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Lammers &amp; Marsh,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962543-9B60-444E-A4DC-74C9F3BCB41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B2A12C-6A90-3543-835C-06A7FD5FA12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in Digital Spaces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A1</a:t>
            </a:r>
          </a:p>
          <a:p>
            <a:r>
              <a:rPr lang="en-US" dirty="0" smtClean="0"/>
              <a:t>Jayne Lammers, facilitator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0" y="0"/>
            <a:ext cx="13126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1143000" y="-1259086"/>
            <a:ext cx="8063508" cy="33039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1223367" y="4973836"/>
            <a:ext cx="8179594" cy="188416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6625828" y="2000249"/>
            <a:ext cx="2580680" cy="3080291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1062633" y="2509242"/>
            <a:ext cx="4625578" cy="280392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Rectangle 7"/>
          <p:cNvSpPr>
            <a:spLocks/>
          </p:cNvSpPr>
          <p:nvPr/>
        </p:nvSpPr>
        <p:spPr bwMode="auto">
          <a:xfrm>
            <a:off x="2616398" y="-312539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6313289" y="2669977"/>
            <a:ext cx="2759273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3" name="Rectangle 9"/>
          <p:cNvSpPr>
            <a:spLocks/>
          </p:cNvSpPr>
          <p:nvPr/>
        </p:nvSpPr>
        <p:spPr bwMode="auto">
          <a:xfrm>
            <a:off x="2089547" y="1437680"/>
            <a:ext cx="2857500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1937742" y="1259086"/>
            <a:ext cx="4063008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5572125" y="2669977"/>
            <a:ext cx="2875359" cy="1741289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2705695" y="-223242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7" name="Rectangle 13"/>
          <p:cNvSpPr>
            <a:spLocks/>
          </p:cNvSpPr>
          <p:nvPr/>
        </p:nvSpPr>
        <p:spPr bwMode="auto">
          <a:xfrm>
            <a:off x="2794992" y="-133946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3330773" y="642937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9" name="Rectangle 15"/>
          <p:cNvSpPr>
            <a:spLocks/>
          </p:cNvSpPr>
          <p:nvPr/>
        </p:nvSpPr>
        <p:spPr bwMode="auto">
          <a:xfrm>
            <a:off x="3509367" y="3161109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0" y="0"/>
            <a:ext cx="131266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1143000" y="-1259086"/>
            <a:ext cx="8063508" cy="330398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1223367" y="4973836"/>
            <a:ext cx="8179594" cy="188416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6625828" y="2000250"/>
            <a:ext cx="2571750" cy="2973586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1062633" y="2509242"/>
            <a:ext cx="4625578" cy="280392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2616398" y="-312539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6313289" y="2669977"/>
            <a:ext cx="2759273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2089547" y="1437680"/>
            <a:ext cx="2857500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Rectangle 10"/>
          <p:cNvSpPr>
            <a:spLocks/>
          </p:cNvSpPr>
          <p:nvPr/>
        </p:nvSpPr>
        <p:spPr bwMode="auto">
          <a:xfrm>
            <a:off x="1937742" y="1259086"/>
            <a:ext cx="4063008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9" name="Rectangle 11"/>
          <p:cNvSpPr>
            <a:spLocks/>
          </p:cNvSpPr>
          <p:nvPr/>
        </p:nvSpPr>
        <p:spPr bwMode="auto">
          <a:xfrm>
            <a:off x="5572125" y="2669977"/>
            <a:ext cx="2875359" cy="1741289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0" name="Rectangle 12"/>
          <p:cNvSpPr>
            <a:spLocks/>
          </p:cNvSpPr>
          <p:nvPr/>
        </p:nvSpPr>
        <p:spPr bwMode="auto">
          <a:xfrm>
            <a:off x="2705695" y="-223242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Rectangle 13"/>
          <p:cNvSpPr>
            <a:spLocks/>
          </p:cNvSpPr>
          <p:nvPr/>
        </p:nvSpPr>
        <p:spPr bwMode="auto">
          <a:xfrm>
            <a:off x="2794992" y="-133946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2" name="Rectangle 14"/>
          <p:cNvSpPr>
            <a:spLocks/>
          </p:cNvSpPr>
          <p:nvPr/>
        </p:nvSpPr>
        <p:spPr bwMode="auto">
          <a:xfrm>
            <a:off x="3795117" y="714375"/>
            <a:ext cx="4625578" cy="280392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0" y="0"/>
            <a:ext cx="131266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1143000" y="-1259086"/>
            <a:ext cx="8063508" cy="330398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1223367" y="4973836"/>
            <a:ext cx="8179594" cy="188416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6650016" y="1941701"/>
            <a:ext cx="2571750" cy="309325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1062633" y="2509242"/>
            <a:ext cx="4625578" cy="280392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2616398" y="-312539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6313289" y="2669977"/>
            <a:ext cx="2759273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2089547" y="1437680"/>
            <a:ext cx="2857500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1937742" y="1259086"/>
            <a:ext cx="4063008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5572125" y="2669977"/>
            <a:ext cx="2875359" cy="1741289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2705695" y="-223242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5" name="Rectangle 13"/>
          <p:cNvSpPr>
            <a:spLocks/>
          </p:cNvSpPr>
          <p:nvPr/>
        </p:nvSpPr>
        <p:spPr bwMode="auto">
          <a:xfrm>
            <a:off x="2794992" y="-133946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888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Affinity Space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5288" indent="-395288">
              <a:buNone/>
            </a:pPr>
            <a:r>
              <a:rPr lang="en-US" dirty="0" smtClean="0"/>
              <a:t>1</a:t>
            </a:r>
            <a:r>
              <a:rPr lang="en-US" dirty="0"/>
              <a:t>. A </a:t>
            </a:r>
            <a:r>
              <a:rPr lang="en-US" dirty="0">
                <a:solidFill>
                  <a:schemeClr val="accent1"/>
                </a:solidFill>
              </a:rPr>
              <a:t>common </a:t>
            </a:r>
            <a:r>
              <a:rPr lang="en-US" dirty="0" smtClean="0">
                <a:solidFill>
                  <a:schemeClr val="accent1"/>
                </a:solidFill>
              </a:rPr>
              <a:t>endeavor </a:t>
            </a:r>
            <a:r>
              <a:rPr lang="en-US" dirty="0"/>
              <a:t>is primary.</a:t>
            </a:r>
          </a:p>
          <a:p>
            <a:pPr marL="395288" indent="-395288">
              <a:buNone/>
            </a:pPr>
            <a:r>
              <a:rPr lang="en-US" dirty="0"/>
              <a:t>2. Participation is </a:t>
            </a:r>
            <a:r>
              <a:rPr lang="en-US" dirty="0">
                <a:solidFill>
                  <a:srgbClr val="6EA0B0"/>
                </a:solidFill>
              </a:rPr>
              <a:t>self-directed</a:t>
            </a:r>
            <a:r>
              <a:rPr lang="en-US" dirty="0"/>
              <a:t>, multi-faceted, dynamic.</a:t>
            </a:r>
          </a:p>
          <a:p>
            <a:pPr marL="395288" indent="-395288">
              <a:buNone/>
            </a:pPr>
            <a:r>
              <a:rPr lang="en-US" dirty="0"/>
              <a:t>3. Portals are often </a:t>
            </a:r>
            <a:r>
              <a:rPr lang="en-US" dirty="0">
                <a:solidFill>
                  <a:srgbClr val="6EA0B0"/>
                </a:solidFill>
              </a:rPr>
              <a:t>multimodal</a:t>
            </a:r>
            <a:r>
              <a:rPr lang="en-US" dirty="0"/>
              <a:t>.</a:t>
            </a:r>
          </a:p>
          <a:p>
            <a:pPr marL="395288" indent="-395288">
              <a:buNone/>
            </a:pPr>
            <a:r>
              <a:rPr lang="en-US" dirty="0"/>
              <a:t>4. Affinity spaces provide a passionate, public </a:t>
            </a:r>
            <a:r>
              <a:rPr lang="en-US" dirty="0">
                <a:solidFill>
                  <a:srgbClr val="6EA0B0"/>
                </a:solidFill>
              </a:rPr>
              <a:t>audience</a:t>
            </a:r>
            <a:r>
              <a:rPr lang="en-US" dirty="0"/>
              <a:t> for content.</a:t>
            </a:r>
          </a:p>
          <a:p>
            <a:pPr marL="395288" indent="-395288">
              <a:buNone/>
            </a:pPr>
            <a:r>
              <a:rPr lang="en-US" dirty="0"/>
              <a:t>5. </a:t>
            </a:r>
            <a:r>
              <a:rPr lang="en-US" dirty="0" smtClean="0">
                <a:solidFill>
                  <a:srgbClr val="6EA0B0"/>
                </a:solidFill>
              </a:rPr>
              <a:t>Socializing</a:t>
            </a:r>
            <a:r>
              <a:rPr lang="en-US" dirty="0" smtClean="0"/>
              <a:t> </a:t>
            </a:r>
            <a:r>
              <a:rPr lang="en-US" dirty="0"/>
              <a:t>plays an important role in affinity space participation.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9473" y="6310829"/>
            <a:ext cx="43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A0B0"/>
                </a:solidFill>
              </a:rPr>
              <a:t>(Lammers, </a:t>
            </a:r>
            <a:r>
              <a:rPr lang="en-US" dirty="0" err="1">
                <a:solidFill>
                  <a:srgbClr val="6EA0B0"/>
                </a:solidFill>
              </a:rPr>
              <a:t>Curwood</a:t>
            </a:r>
            <a:r>
              <a:rPr lang="en-US" dirty="0">
                <a:solidFill>
                  <a:srgbClr val="6EA0B0"/>
                </a:solidFill>
              </a:rPr>
              <a:t>, &amp; </a:t>
            </a:r>
            <a:r>
              <a:rPr lang="en-US" dirty="0" err="1">
                <a:solidFill>
                  <a:srgbClr val="6EA0B0"/>
                </a:solidFill>
              </a:rPr>
              <a:t>Magnifico</a:t>
            </a:r>
            <a:r>
              <a:rPr lang="en-US" dirty="0">
                <a:solidFill>
                  <a:srgbClr val="6EA0B0"/>
                </a:solidFill>
              </a:rPr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3612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47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Affinity Space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5613" indent="-455613">
              <a:buNone/>
            </a:pPr>
            <a:r>
              <a:rPr lang="en-US" sz="3000" dirty="0" smtClean="0"/>
              <a:t>6. </a:t>
            </a:r>
            <a:r>
              <a:rPr lang="en-US" sz="3000" dirty="0" smtClean="0">
                <a:solidFill>
                  <a:schemeClr val="accent1"/>
                </a:solidFill>
              </a:rPr>
              <a:t>Leadership roles </a:t>
            </a:r>
            <a:r>
              <a:rPr lang="en-US" sz="3000" dirty="0" smtClean="0"/>
              <a:t>vary within and among portals.</a:t>
            </a:r>
          </a:p>
          <a:p>
            <a:pPr marL="455613" indent="-455613">
              <a:buNone/>
            </a:pPr>
            <a:r>
              <a:rPr lang="en-US" sz="3000" dirty="0" smtClean="0"/>
              <a:t>7. Knowledge is </a:t>
            </a:r>
            <a:r>
              <a:rPr lang="en-US" sz="3000" dirty="0" smtClean="0">
                <a:solidFill>
                  <a:schemeClr val="accent1"/>
                </a:solidFill>
              </a:rPr>
              <a:t>distributed</a:t>
            </a:r>
            <a:r>
              <a:rPr lang="en-US" sz="3000" dirty="0" smtClean="0"/>
              <a:t> across the entire affinity space.</a:t>
            </a:r>
          </a:p>
          <a:p>
            <a:pPr marL="455613" indent="-455613">
              <a:buNone/>
            </a:pPr>
            <a:r>
              <a:rPr lang="en-US" sz="3000" dirty="0" smtClean="0"/>
              <a:t>8. Many portals place a high value on </a:t>
            </a:r>
            <a:r>
              <a:rPr lang="en-US" sz="3000" dirty="0" smtClean="0">
                <a:solidFill>
                  <a:srgbClr val="6EA0B0"/>
                </a:solidFill>
              </a:rPr>
              <a:t>cataloging and documenting</a:t>
            </a:r>
            <a:r>
              <a:rPr lang="en-US" sz="3000" dirty="0" smtClean="0"/>
              <a:t> content and practices.</a:t>
            </a:r>
          </a:p>
          <a:p>
            <a:pPr marL="455613" indent="-455613">
              <a:buNone/>
            </a:pPr>
            <a:r>
              <a:rPr lang="en-US" sz="3000" dirty="0" smtClean="0"/>
              <a:t>9. Affinity spaces encompass a </a:t>
            </a:r>
            <a:r>
              <a:rPr lang="en-US" sz="3000" dirty="0" smtClean="0">
                <a:solidFill>
                  <a:srgbClr val="6EA0B0"/>
                </a:solidFill>
              </a:rPr>
              <a:t>variety of </a:t>
            </a:r>
            <a:r>
              <a:rPr lang="en-US" sz="3000" dirty="0" smtClean="0"/>
              <a:t>media-specific and social networking </a:t>
            </a:r>
            <a:r>
              <a:rPr lang="en-US" sz="3000" dirty="0" smtClean="0">
                <a:solidFill>
                  <a:srgbClr val="6EA0B0"/>
                </a:solidFill>
              </a:rPr>
              <a:t>portals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789473" y="6310829"/>
            <a:ext cx="43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(Lammers, </a:t>
            </a:r>
            <a:r>
              <a:rPr lang="en-US" dirty="0" err="1">
                <a:solidFill>
                  <a:schemeClr val="accent1"/>
                </a:solidFill>
              </a:rPr>
              <a:t>Curwood</a:t>
            </a:r>
            <a:r>
              <a:rPr lang="en-US" dirty="0">
                <a:solidFill>
                  <a:schemeClr val="accent1"/>
                </a:solidFill>
              </a:rPr>
              <a:t>, &amp; </a:t>
            </a:r>
            <a:r>
              <a:rPr lang="en-US" dirty="0" err="1">
                <a:solidFill>
                  <a:schemeClr val="accent1"/>
                </a:solidFill>
              </a:rPr>
              <a:t>Magnifico</a:t>
            </a:r>
            <a:r>
              <a:rPr lang="en-US" dirty="0">
                <a:solidFill>
                  <a:schemeClr val="accent1"/>
                </a:solidFill>
              </a:rPr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13259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Conceptualizing Online </a:t>
            </a:r>
            <a:br>
              <a:rPr lang="en-US" dirty="0" smtClean="0"/>
            </a:br>
            <a:r>
              <a:rPr lang="en-US" dirty="0" smtClean="0"/>
              <a:t>Affinity Spaces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7375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84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Hunger Games </a:t>
            </a:r>
            <a:r>
              <a:rPr lang="en-US" dirty="0" smtClean="0"/>
              <a:t>Online Affinity Space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777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9056" y="6310829"/>
            <a:ext cx="5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EA0B0"/>
                </a:solidFill>
              </a:rPr>
              <a:t>(</a:t>
            </a:r>
            <a:r>
              <a:rPr lang="en-US" dirty="0" err="1" smtClean="0">
                <a:solidFill>
                  <a:srgbClr val="6EA0B0"/>
                </a:solidFill>
              </a:rPr>
              <a:t>Curwood</a:t>
            </a:r>
            <a:r>
              <a:rPr lang="en-US" dirty="0" smtClean="0">
                <a:solidFill>
                  <a:srgbClr val="6EA0B0"/>
                </a:solidFill>
              </a:rPr>
              <a:t>, 2013; </a:t>
            </a:r>
            <a:r>
              <a:rPr lang="en-US" dirty="0" err="1" smtClean="0">
                <a:solidFill>
                  <a:srgbClr val="6EA0B0"/>
                </a:solidFill>
              </a:rPr>
              <a:t>Curwood</a:t>
            </a:r>
            <a:r>
              <a:rPr lang="en-US" dirty="0" smtClean="0">
                <a:solidFill>
                  <a:srgbClr val="6EA0B0"/>
                </a:solidFill>
              </a:rPr>
              <a:t>, </a:t>
            </a:r>
            <a:r>
              <a:rPr lang="en-US" dirty="0" err="1" smtClean="0">
                <a:solidFill>
                  <a:srgbClr val="6EA0B0"/>
                </a:solidFill>
              </a:rPr>
              <a:t>Magnifico</a:t>
            </a:r>
            <a:r>
              <a:rPr lang="en-US" dirty="0" smtClean="0">
                <a:solidFill>
                  <a:srgbClr val="6EA0B0"/>
                </a:solidFill>
              </a:rPr>
              <a:t> &amp; Lammers, 2013)</a:t>
            </a:r>
            <a:endParaRPr lang="en-US" dirty="0">
              <a:solidFill>
                <a:srgbClr val="6EA0B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750" y="1501776"/>
            <a:ext cx="2882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Mockingjay.net</a:t>
            </a:r>
            <a:endParaRPr lang="en-US" dirty="0"/>
          </a:p>
          <a:p>
            <a:r>
              <a:rPr lang="en-US" dirty="0" err="1"/>
              <a:t>HungerGamesRPG.com</a:t>
            </a:r>
            <a:endParaRPr lang="en-US" dirty="0"/>
          </a:p>
          <a:p>
            <a:r>
              <a:rPr lang="en-US" dirty="0" err="1"/>
              <a:t>HungerGamesTrilogy.com</a:t>
            </a:r>
            <a:endParaRPr lang="en-US" dirty="0"/>
          </a:p>
          <a:p>
            <a:r>
              <a:rPr lang="en-US" dirty="0" err="1"/>
              <a:t>HGGirlonFire.com</a:t>
            </a:r>
            <a:endParaRPr lang="en-US" dirty="0"/>
          </a:p>
          <a:p>
            <a:r>
              <a:rPr lang="en-US" dirty="0" err="1" smtClean="0"/>
              <a:t>TheCapitol.pn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94759" y="3698875"/>
            <a:ext cx="1585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DeviantArt</a:t>
            </a:r>
            <a:endParaRPr lang="en-US" dirty="0"/>
          </a:p>
          <a:p>
            <a:r>
              <a:rPr lang="en-US" dirty="0"/>
              <a:t>YouTube</a:t>
            </a:r>
          </a:p>
          <a:p>
            <a:r>
              <a:rPr lang="en-US" dirty="0" err="1"/>
              <a:t>Fanfiction.net</a:t>
            </a:r>
            <a:endParaRPr lang="en-US" dirty="0"/>
          </a:p>
          <a:p>
            <a:r>
              <a:rPr lang="en-US" dirty="0"/>
              <a:t>Figment</a:t>
            </a:r>
          </a:p>
          <a:p>
            <a:r>
              <a:rPr lang="en-US" dirty="0" err="1" smtClean="0"/>
              <a:t>Wattpad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4750" y="4252873"/>
            <a:ext cx="114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Facebook</a:t>
            </a:r>
          </a:p>
          <a:p>
            <a:r>
              <a:rPr lang="en-US" dirty="0"/>
              <a:t>Twitter</a:t>
            </a:r>
          </a:p>
          <a:p>
            <a:r>
              <a:rPr lang="en-US" dirty="0" err="1"/>
              <a:t>Tumblr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36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Affordances of Affinity Space Research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Tracing literacy practices within and across </a:t>
            </a:r>
            <a:r>
              <a:rPr lang="en-US" dirty="0" smtClean="0"/>
              <a:t>portals</a:t>
            </a:r>
          </a:p>
          <a:p>
            <a:endParaRPr lang="en-US" dirty="0" smtClean="0"/>
          </a:p>
          <a:p>
            <a:r>
              <a:rPr lang="en-US" dirty="0"/>
              <a:t>Access to participants outside of our geographic </a:t>
            </a:r>
            <a:r>
              <a:rPr lang="en-US" dirty="0" smtClean="0"/>
              <a:t>proximity</a:t>
            </a:r>
          </a:p>
          <a:p>
            <a:endParaRPr lang="en-US" dirty="0" smtClean="0"/>
          </a:p>
          <a:p>
            <a:r>
              <a:rPr lang="en-US" dirty="0"/>
              <a:t>Available record of affinity space practices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9473" y="6310829"/>
            <a:ext cx="43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(Lammers, </a:t>
            </a:r>
            <a:r>
              <a:rPr lang="en-US" dirty="0" err="1">
                <a:solidFill>
                  <a:schemeClr val="accent1"/>
                </a:solidFill>
              </a:rPr>
              <a:t>Curwood</a:t>
            </a:r>
            <a:r>
              <a:rPr lang="en-US" dirty="0">
                <a:solidFill>
                  <a:schemeClr val="accent1"/>
                </a:solidFill>
              </a:rPr>
              <a:t>, &amp; </a:t>
            </a:r>
            <a:r>
              <a:rPr lang="en-US" dirty="0" err="1">
                <a:solidFill>
                  <a:schemeClr val="accent1"/>
                </a:solidFill>
              </a:rPr>
              <a:t>Magnifico</a:t>
            </a:r>
            <a:r>
              <a:rPr lang="en-US" dirty="0">
                <a:solidFill>
                  <a:schemeClr val="accent1"/>
                </a:solidFill>
              </a:rPr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83861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9091"/>
          </a:xfrm>
        </p:spPr>
        <p:txBody>
          <a:bodyPr>
            <a:normAutofit/>
          </a:bodyPr>
          <a:lstStyle/>
          <a:p>
            <a:r>
              <a:rPr lang="en-US" dirty="0" smtClean="0"/>
              <a:t>Framing: </a:t>
            </a:r>
          </a:p>
          <a:p>
            <a:pPr marL="722313" lvl="1" indent="-273050"/>
            <a:r>
              <a:rPr lang="en-US" dirty="0" smtClean="0"/>
              <a:t>Affinity Spaces</a:t>
            </a:r>
          </a:p>
          <a:p>
            <a:r>
              <a:rPr lang="en-US" dirty="0" smtClean="0"/>
              <a:t>Anchoring: </a:t>
            </a:r>
          </a:p>
          <a:p>
            <a:pPr lvl="1"/>
            <a:r>
              <a:rPr lang="en-US" dirty="0" smtClean="0"/>
              <a:t>3 </a:t>
            </a:r>
            <a:r>
              <a:rPr lang="en-US" smtClean="0"/>
              <a:t>short examples</a:t>
            </a:r>
            <a:endParaRPr lang="en-US" dirty="0" smtClean="0"/>
          </a:p>
          <a:p>
            <a:r>
              <a:rPr lang="en-US" dirty="0" smtClean="0"/>
              <a:t>Discussing: </a:t>
            </a:r>
          </a:p>
          <a:p>
            <a:pPr lvl="1"/>
            <a:r>
              <a:rPr lang="en-US" dirty="0" smtClean="0"/>
              <a:t>Questions and Comments</a:t>
            </a:r>
          </a:p>
          <a:p>
            <a:r>
              <a:rPr lang="en-US" dirty="0" smtClean="0"/>
              <a:t>Connecting:</a:t>
            </a:r>
          </a:p>
          <a:p>
            <a:pPr lvl="1"/>
            <a:r>
              <a:rPr lang="en-US" dirty="0" smtClean="0"/>
              <a:t>Implications for you (your work/research)</a:t>
            </a:r>
          </a:p>
          <a:p>
            <a:r>
              <a:rPr lang="en-US" dirty="0" smtClean="0"/>
              <a:t>Looking Ahead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24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Challenges of Affinity Space Research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 develop and maintain relationships with key </a:t>
            </a:r>
            <a:r>
              <a:rPr lang="en-US" dirty="0" smtClean="0"/>
              <a:t>informants</a:t>
            </a:r>
          </a:p>
          <a:p>
            <a:endParaRPr lang="en-US" dirty="0" smtClean="0"/>
          </a:p>
          <a:p>
            <a:r>
              <a:rPr lang="en-US" dirty="0"/>
              <a:t>The instability and impermanence of web-based environments and </a:t>
            </a:r>
            <a:r>
              <a:rPr lang="en-US" dirty="0" smtClean="0"/>
              <a:t>artifacts</a:t>
            </a:r>
          </a:p>
          <a:p>
            <a:endParaRPr lang="en-US" dirty="0" smtClean="0"/>
          </a:p>
          <a:p>
            <a:r>
              <a:rPr lang="en-US" dirty="0"/>
              <a:t>Porous boundaries of field sites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9473" y="6310829"/>
            <a:ext cx="43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A0B0"/>
                </a:solidFill>
              </a:rPr>
              <a:t>(Lammers, </a:t>
            </a:r>
            <a:r>
              <a:rPr lang="en-US" dirty="0" err="1">
                <a:solidFill>
                  <a:srgbClr val="6EA0B0"/>
                </a:solidFill>
              </a:rPr>
              <a:t>Curwood</a:t>
            </a:r>
            <a:r>
              <a:rPr lang="en-US" dirty="0">
                <a:solidFill>
                  <a:srgbClr val="6EA0B0"/>
                </a:solidFill>
              </a:rPr>
              <a:t>, &amp; </a:t>
            </a:r>
            <a:r>
              <a:rPr lang="en-US" dirty="0" err="1">
                <a:solidFill>
                  <a:srgbClr val="6EA0B0"/>
                </a:solidFill>
              </a:rPr>
              <a:t>Magnifico</a:t>
            </a:r>
            <a:r>
              <a:rPr lang="en-US" dirty="0">
                <a:solidFill>
                  <a:srgbClr val="6EA0B0"/>
                </a:solidFill>
              </a:rPr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137621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79215"/>
            <a:ext cx="6629400" cy="1066688"/>
          </a:xfrm>
        </p:spPr>
        <p:txBody>
          <a:bodyPr/>
          <a:lstStyle/>
          <a:p>
            <a:r>
              <a:rPr lang="en-US" dirty="0" smtClean="0"/>
              <a:t>What kinds of questions can we ask in affinity spaces?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888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5288" indent="-395288">
              <a:buNone/>
            </a:pPr>
            <a:r>
              <a:rPr lang="en-US" dirty="0" smtClean="0"/>
              <a:t>1</a:t>
            </a:r>
            <a:r>
              <a:rPr lang="en-US" dirty="0"/>
              <a:t>. A </a:t>
            </a:r>
            <a:r>
              <a:rPr lang="en-US" dirty="0">
                <a:solidFill>
                  <a:schemeClr val="accent1"/>
                </a:solidFill>
              </a:rPr>
              <a:t>common </a:t>
            </a:r>
            <a:r>
              <a:rPr lang="en-US" dirty="0" smtClean="0">
                <a:solidFill>
                  <a:schemeClr val="accent1"/>
                </a:solidFill>
              </a:rPr>
              <a:t>endeavor </a:t>
            </a:r>
            <a:r>
              <a:rPr lang="en-US" dirty="0"/>
              <a:t>is primary.</a:t>
            </a:r>
          </a:p>
          <a:p>
            <a:pPr marL="395288" indent="-395288">
              <a:buNone/>
            </a:pPr>
            <a:r>
              <a:rPr lang="en-US" dirty="0">
                <a:solidFill>
                  <a:srgbClr val="595959"/>
                </a:solidFill>
              </a:rPr>
              <a:t>2. Participation is self-directed, multi-faceted, dynamic.</a:t>
            </a:r>
          </a:p>
          <a:p>
            <a:pPr marL="395288" indent="-395288">
              <a:buNone/>
            </a:pPr>
            <a:r>
              <a:rPr lang="en-US" dirty="0">
                <a:solidFill>
                  <a:srgbClr val="595959"/>
                </a:solidFill>
              </a:rPr>
              <a:t>3. Portals are often multimodal.</a:t>
            </a:r>
          </a:p>
          <a:p>
            <a:pPr marL="395288" indent="-395288">
              <a:buNone/>
            </a:pPr>
            <a:r>
              <a:rPr lang="en-US" dirty="0">
                <a:solidFill>
                  <a:srgbClr val="595959"/>
                </a:solidFill>
              </a:rPr>
              <a:t>4. Affinity spaces provide a passionate, public audience for content.</a:t>
            </a:r>
          </a:p>
          <a:p>
            <a:pPr marL="395288" indent="-395288">
              <a:buNone/>
            </a:pPr>
            <a:r>
              <a:rPr lang="en-US" dirty="0"/>
              <a:t>5. </a:t>
            </a:r>
            <a:r>
              <a:rPr lang="en-US" dirty="0" smtClean="0">
                <a:solidFill>
                  <a:srgbClr val="6EA0B0"/>
                </a:solidFill>
              </a:rPr>
              <a:t>Socializing</a:t>
            </a:r>
            <a:r>
              <a:rPr lang="en-US" dirty="0" smtClean="0"/>
              <a:t> </a:t>
            </a:r>
            <a:r>
              <a:rPr lang="en-US" dirty="0"/>
              <a:t>plays an important role in affinity space participation.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9473" y="6310829"/>
            <a:ext cx="43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A0B0"/>
                </a:solidFill>
              </a:rPr>
              <a:t>(Lammers, </a:t>
            </a:r>
            <a:r>
              <a:rPr lang="en-US" dirty="0" err="1">
                <a:solidFill>
                  <a:srgbClr val="6EA0B0"/>
                </a:solidFill>
              </a:rPr>
              <a:t>Curwood</a:t>
            </a:r>
            <a:r>
              <a:rPr lang="en-US" dirty="0">
                <a:solidFill>
                  <a:srgbClr val="6EA0B0"/>
                </a:solidFill>
              </a:rPr>
              <a:t>, &amp; </a:t>
            </a:r>
            <a:r>
              <a:rPr lang="en-US" dirty="0" err="1">
                <a:solidFill>
                  <a:srgbClr val="6EA0B0"/>
                </a:solidFill>
              </a:rPr>
              <a:t>Magnifico</a:t>
            </a:r>
            <a:r>
              <a:rPr lang="en-US" dirty="0">
                <a:solidFill>
                  <a:srgbClr val="6EA0B0"/>
                </a:solidFill>
              </a:rPr>
              <a:t>, 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388" y="1600200"/>
            <a:ext cx="6991905" cy="556258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388" y="4738723"/>
            <a:ext cx="6991905" cy="1051870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713397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Tensions in Online Affinity Spaces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18" y="1600200"/>
            <a:ext cx="7265382" cy="3623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818" y="5223831"/>
            <a:ext cx="72653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None/>
            </a:pPr>
            <a:r>
              <a:rPr lang="en-US" sz="2400" dirty="0"/>
              <a:t>“It’s supposed to be the </a:t>
            </a:r>
            <a:r>
              <a:rPr lang="en-US" sz="2400" i="1" dirty="0"/>
              <a:t>Writer’s Hangout</a:t>
            </a:r>
            <a:r>
              <a:rPr lang="en-US" sz="2400" dirty="0"/>
              <a:t>, and the chit chatting about random gossip…should come secondary”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9533" y="6310829"/>
            <a:ext cx="19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A0B0"/>
                </a:solidFill>
              </a:rPr>
              <a:t>(Lammers, </a:t>
            </a:r>
            <a:r>
              <a:rPr lang="en-US" dirty="0" smtClean="0">
                <a:solidFill>
                  <a:srgbClr val="6EA0B0"/>
                </a:solidFill>
              </a:rPr>
              <a:t>2012</a:t>
            </a:r>
            <a:r>
              <a:rPr lang="en-US" dirty="0">
                <a:solidFill>
                  <a:srgbClr val="6EA0B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766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Chit Chat?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43366"/>
            <a:ext cx="1270000" cy="127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73385" y="1802086"/>
            <a:ext cx="67134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600" dirty="0" smtClean="0"/>
              <a:t>“Our members shouldn’t post only there [in </a:t>
            </a:r>
            <a:r>
              <a:rPr lang="en-US" sz="2600" i="1" dirty="0" smtClean="0"/>
              <a:t>Chit Chat</a:t>
            </a:r>
            <a:r>
              <a:rPr lang="en-US" sz="2600" dirty="0" smtClean="0"/>
              <a:t>].  We have several new ones who join just to post in the games, fun, and venting section, and nothing in the </a:t>
            </a:r>
            <a:r>
              <a:rPr lang="en-US" sz="2600" i="1" dirty="0" smtClean="0"/>
              <a:t>Sims </a:t>
            </a:r>
            <a:r>
              <a:rPr lang="en-US" sz="2600" dirty="0" smtClean="0"/>
              <a:t>sections. It’s disheartening.”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(Pamela, moderator)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36467"/>
            <a:ext cx="1270000" cy="127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25785" y="4136333"/>
            <a:ext cx="67134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600" dirty="0" smtClean="0"/>
              <a:t>“</a:t>
            </a:r>
            <a:r>
              <a:rPr lang="en-US" sz="2600" i="1" dirty="0" smtClean="0"/>
              <a:t>Chit Chat </a:t>
            </a:r>
            <a:r>
              <a:rPr lang="en-US" sz="2600" dirty="0" smtClean="0"/>
              <a:t>gives the </a:t>
            </a:r>
            <a:r>
              <a:rPr lang="en-US" sz="2600" i="1" dirty="0" smtClean="0"/>
              <a:t>Hangout </a:t>
            </a:r>
            <a:r>
              <a:rPr lang="en-US" sz="2600" dirty="0" smtClean="0"/>
              <a:t>a place where members become more than just random stories, but they become real people.” </a:t>
            </a:r>
            <a:r>
              <a:rPr lang="en-US" sz="2000" dirty="0" smtClean="0">
                <a:solidFill>
                  <a:srgbClr val="6EA0B0"/>
                </a:solidFill>
              </a:rPr>
              <a:t>(Angela, reader/writer)</a:t>
            </a:r>
          </a:p>
        </p:txBody>
      </p:sp>
    </p:spTree>
    <p:extLst>
      <p:ext uri="{BB962C8B-B14F-4D97-AF65-F5344CB8AC3E}">
        <p14:creationId xmlns:p14="http://schemas.microsoft.com/office/powerpoint/2010/main" val="1831105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888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10629"/>
          </a:xfrm>
        </p:spPr>
        <p:txBody>
          <a:bodyPr>
            <a:normAutofit/>
          </a:bodyPr>
          <a:lstStyle/>
          <a:p>
            <a:pPr marL="395288" indent="-395288">
              <a:buNone/>
            </a:pPr>
            <a:r>
              <a:rPr lang="en-US" dirty="0" smtClean="0">
                <a:solidFill>
                  <a:srgbClr val="595959"/>
                </a:solidFill>
              </a:rPr>
              <a:t>1</a:t>
            </a:r>
            <a:r>
              <a:rPr lang="en-US" dirty="0">
                <a:solidFill>
                  <a:srgbClr val="595959"/>
                </a:solidFill>
              </a:rPr>
              <a:t>. A common </a:t>
            </a:r>
            <a:r>
              <a:rPr lang="en-US" dirty="0" smtClean="0">
                <a:solidFill>
                  <a:srgbClr val="595959"/>
                </a:solidFill>
              </a:rPr>
              <a:t>endeavor </a:t>
            </a:r>
            <a:r>
              <a:rPr lang="en-US" dirty="0">
                <a:solidFill>
                  <a:srgbClr val="595959"/>
                </a:solidFill>
              </a:rPr>
              <a:t>is primary.</a:t>
            </a:r>
          </a:p>
          <a:p>
            <a:pPr marL="395288" indent="-395288">
              <a:buNone/>
            </a:pPr>
            <a:r>
              <a:rPr lang="en-US" dirty="0"/>
              <a:t>2. Participation is </a:t>
            </a:r>
            <a:r>
              <a:rPr lang="en-US" dirty="0">
                <a:solidFill>
                  <a:srgbClr val="6EA0B0"/>
                </a:solidFill>
              </a:rPr>
              <a:t>self-directed</a:t>
            </a:r>
            <a:r>
              <a:rPr lang="en-US" dirty="0"/>
              <a:t>, multi-faceted, dynamic.</a:t>
            </a:r>
          </a:p>
          <a:p>
            <a:pPr marL="395288" indent="-395288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3. Portals are often multimodal.</a:t>
            </a:r>
          </a:p>
          <a:p>
            <a:pPr marL="395288" indent="-395288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4. Affinity spaces provide a passionate, public audience for content.</a:t>
            </a:r>
          </a:p>
          <a:p>
            <a:pPr marL="455613" indent="-455613">
              <a:buNone/>
            </a:pPr>
            <a:r>
              <a:rPr lang="en-US" dirty="0"/>
              <a:t>9. Affinity spaces encompass a </a:t>
            </a:r>
            <a:r>
              <a:rPr lang="en-US" dirty="0">
                <a:solidFill>
                  <a:srgbClr val="6EA0B0"/>
                </a:solidFill>
              </a:rPr>
              <a:t>variety of </a:t>
            </a:r>
            <a:r>
              <a:rPr lang="en-US" dirty="0"/>
              <a:t>media-specific and social networking </a:t>
            </a:r>
            <a:r>
              <a:rPr lang="en-US" dirty="0">
                <a:solidFill>
                  <a:srgbClr val="6EA0B0"/>
                </a:solidFill>
              </a:rPr>
              <a:t>portals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9473" y="6310829"/>
            <a:ext cx="43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A0B0"/>
                </a:solidFill>
              </a:rPr>
              <a:t>(Lammers, </a:t>
            </a:r>
            <a:r>
              <a:rPr lang="en-US" dirty="0" err="1">
                <a:solidFill>
                  <a:srgbClr val="6EA0B0"/>
                </a:solidFill>
              </a:rPr>
              <a:t>Curwood</a:t>
            </a:r>
            <a:r>
              <a:rPr lang="en-US" dirty="0">
                <a:solidFill>
                  <a:srgbClr val="6EA0B0"/>
                </a:solidFill>
              </a:rPr>
              <a:t>, &amp; </a:t>
            </a:r>
            <a:r>
              <a:rPr lang="en-US" dirty="0" err="1">
                <a:solidFill>
                  <a:srgbClr val="6EA0B0"/>
                </a:solidFill>
              </a:rPr>
              <a:t>Magnifico</a:t>
            </a:r>
            <a:r>
              <a:rPr lang="en-US" dirty="0">
                <a:solidFill>
                  <a:srgbClr val="6EA0B0"/>
                </a:solidFill>
              </a:rPr>
              <a:t>, 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388" y="2158911"/>
            <a:ext cx="6991905" cy="1051870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388" y="4705905"/>
            <a:ext cx="7206920" cy="1604924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nificoCurwoodLammers-WritingAcrossDigitalBorders_CSCL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Studying Online Affinity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nificoCurwoodLammers-WritingAcrossDigitalBorders_CSCL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Studying Online Affinity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3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nificoCurwoodLammers-WritingAcrossDigitalBorders_CSCL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Studying Online Affinity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1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nificoCurwoodLammers-WritingAcrossDigitalBorders_CSCL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MagnificoCurwoodLammers-WritingAcrossDigitalBorders_CSCL.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Studying Online Affinity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1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1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/>
          </p:cNvSpPr>
          <p:nvPr/>
        </p:nvSpPr>
        <p:spPr bwMode="auto">
          <a:xfrm>
            <a:off x="1125141" y="3312914"/>
            <a:ext cx="3259336" cy="464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67BAF6"/>
              </a:solidFill>
            </a:endParaRP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1991320" y="4866680"/>
            <a:ext cx="6491883" cy="4643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651867" y="4348758"/>
            <a:ext cx="4063008" cy="464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1714500" y="3830836"/>
            <a:ext cx="4063008" cy="4643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5232797" y="2277070"/>
            <a:ext cx="2518172" cy="464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5545336" y="1759148"/>
            <a:ext cx="1803797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1324943" y="4422576"/>
            <a:ext cx="2680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Sims Writers</a:t>
            </a:r>
            <a:r>
              <a:rPr lang="ja-JP" alt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’</a:t>
            </a:r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 Hangout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4384477" y="4909244"/>
            <a:ext cx="20345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YouTube Channel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3645545" y="3909119"/>
            <a:ext cx="6155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Flickr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1165294" y="3391197"/>
            <a:ext cx="3222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To Be or Not to Be... In Love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991320" y="2741414"/>
            <a:ext cx="1773659" cy="4643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 anchor="ctr"/>
          <a:lstStyle/>
          <a:p>
            <a:r>
              <a:rPr lang="en-US" sz="2000" dirty="0" smtClean="0">
                <a:ea typeface="ＭＳ Ｐゴシック" charset="0"/>
                <a:cs typeface="Contra" charset="0"/>
                <a:sym typeface="Contra" charset="0"/>
              </a:rPr>
              <a:t> </a:t>
            </a:r>
            <a:r>
              <a:rPr lang="en-US" sz="2000" dirty="0" smtClean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Celestial </a:t>
            </a:r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Myth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6002983" y="2333029"/>
            <a:ext cx="7566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Twitter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5985124" y="1864221"/>
            <a:ext cx="921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0"/>
                <a:cs typeface="Contra" charset="0"/>
                <a:sym typeface="Contra" charset="0"/>
              </a:rPr>
              <a:t>Website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162967" y="5851326"/>
            <a:ext cx="976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ea typeface="ＭＳ Ｐゴシック" charset="0"/>
                <a:cs typeface="Contra" charset="0"/>
                <a:sym typeface="Contra" charset="0"/>
              </a:rPr>
              <a:t>Oct 2005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854777" y="5851326"/>
            <a:ext cx="105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ea typeface="ＭＳ Ｐゴシック" charset="0"/>
                <a:cs typeface="Contra" charset="0"/>
                <a:sym typeface="Contra" charset="0"/>
              </a:rPr>
              <a:t>July 2012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562571" y="5766346"/>
            <a:ext cx="8030021" cy="893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5392" cy="1143000"/>
          </a:xfrm>
        </p:spPr>
        <p:txBody>
          <a:bodyPr/>
          <a:lstStyle/>
          <a:p>
            <a:r>
              <a:rPr lang="en-US" dirty="0" smtClean="0"/>
              <a:t>Tracing Eve’s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5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/>
          </p:cNvSpPr>
          <p:nvPr/>
        </p:nvSpPr>
        <p:spPr bwMode="auto">
          <a:xfrm>
            <a:off x="1125141" y="3312914"/>
            <a:ext cx="3259336" cy="464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67BAF6"/>
              </a:solidFill>
            </a:endParaRP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1991320" y="4866680"/>
            <a:ext cx="6491883" cy="4643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651867" y="4348758"/>
            <a:ext cx="4063008" cy="464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1714500" y="3830836"/>
            <a:ext cx="4063008" cy="4643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5232797" y="2277070"/>
            <a:ext cx="2518172" cy="464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5545336" y="1759148"/>
            <a:ext cx="1803797" cy="464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1324943" y="4422576"/>
            <a:ext cx="2680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Sims Writers</a:t>
            </a:r>
            <a:r>
              <a:rPr lang="ja-JP" alt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’</a:t>
            </a:r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 Hangout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4384477" y="4909244"/>
            <a:ext cx="20345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YouTube Channel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3645545" y="3909119"/>
            <a:ext cx="6155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Flickr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1165294" y="3391197"/>
            <a:ext cx="3222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To Be or Not to Be... In Love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991320" y="2741414"/>
            <a:ext cx="1773659" cy="4643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 anchor="ctr"/>
          <a:lstStyle/>
          <a:p>
            <a:r>
              <a:rPr lang="en-US" sz="2000" dirty="0" smtClean="0">
                <a:ea typeface="ＭＳ Ｐゴシック" charset="0"/>
                <a:cs typeface="Contra" charset="0"/>
                <a:sym typeface="Contra" charset="0"/>
              </a:rPr>
              <a:t> </a:t>
            </a:r>
            <a:r>
              <a:rPr lang="en-US" sz="2000" dirty="0" smtClean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Celestial </a:t>
            </a:r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Myth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6002983" y="2333029"/>
            <a:ext cx="7566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6E6964"/>
                </a:solidFill>
                <a:ea typeface="ＭＳ Ｐゴシック" charset="0"/>
                <a:cs typeface="Contra" charset="0"/>
                <a:sym typeface="Contra" charset="0"/>
              </a:rPr>
              <a:t>Twitter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5985124" y="1864221"/>
            <a:ext cx="921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0"/>
                <a:cs typeface="Contra" charset="0"/>
                <a:sym typeface="Contra" charset="0"/>
              </a:rPr>
              <a:t>Website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162967" y="5851326"/>
            <a:ext cx="976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ea typeface="ＭＳ Ｐゴシック" charset="0"/>
                <a:cs typeface="Contra" charset="0"/>
                <a:sym typeface="Contra" charset="0"/>
              </a:rPr>
              <a:t>Oct 2005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854777" y="5851326"/>
            <a:ext cx="105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ea typeface="ＭＳ Ｐゴシック" charset="0"/>
                <a:cs typeface="Contra" charset="0"/>
                <a:sym typeface="Contra" charset="0"/>
              </a:rPr>
              <a:t>July 2012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562571" y="5766346"/>
            <a:ext cx="8030021" cy="893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5392" cy="1143000"/>
          </a:xfrm>
        </p:spPr>
        <p:txBody>
          <a:bodyPr/>
          <a:lstStyle/>
          <a:p>
            <a:r>
              <a:rPr lang="en-US" dirty="0" smtClean="0"/>
              <a:t>Tracing Eve’s Participation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0" y="1739900"/>
            <a:ext cx="4005165" cy="767080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484116" y="1739900"/>
            <a:ext cx="1752732" cy="767080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888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5288" indent="-395288">
              <a:buNone/>
            </a:pPr>
            <a:r>
              <a:rPr lang="en-US" dirty="0" smtClean="0">
                <a:solidFill>
                  <a:srgbClr val="595959"/>
                </a:solidFill>
              </a:rPr>
              <a:t>1</a:t>
            </a:r>
            <a:r>
              <a:rPr lang="en-US" dirty="0">
                <a:solidFill>
                  <a:srgbClr val="595959"/>
                </a:solidFill>
              </a:rPr>
              <a:t>. A common </a:t>
            </a:r>
            <a:r>
              <a:rPr lang="en-US" dirty="0" smtClean="0">
                <a:solidFill>
                  <a:srgbClr val="595959"/>
                </a:solidFill>
              </a:rPr>
              <a:t>endeavor </a:t>
            </a:r>
            <a:r>
              <a:rPr lang="en-US" dirty="0">
                <a:solidFill>
                  <a:srgbClr val="595959"/>
                </a:solidFill>
              </a:rPr>
              <a:t>is primary.</a:t>
            </a:r>
          </a:p>
          <a:p>
            <a:pPr marL="395288" indent="-395288">
              <a:buNone/>
            </a:pPr>
            <a:r>
              <a:rPr lang="en-US" dirty="0">
                <a:solidFill>
                  <a:srgbClr val="595959"/>
                </a:solidFill>
              </a:rPr>
              <a:t>2. Participation is self-directed, multi-faceted, dynamic.</a:t>
            </a:r>
          </a:p>
          <a:p>
            <a:pPr marL="395288" indent="-395288">
              <a:buNone/>
            </a:pPr>
            <a:r>
              <a:rPr lang="en-US" dirty="0">
                <a:solidFill>
                  <a:srgbClr val="595959"/>
                </a:solidFill>
              </a:rPr>
              <a:t>3. Portals are often multimodal.</a:t>
            </a:r>
          </a:p>
          <a:p>
            <a:pPr marL="395288" indent="-395288">
              <a:buNone/>
            </a:pPr>
            <a:r>
              <a:rPr lang="en-US" dirty="0"/>
              <a:t>4. Affinity spaces provide a passionate, public </a:t>
            </a:r>
            <a:r>
              <a:rPr lang="en-US" dirty="0">
                <a:solidFill>
                  <a:srgbClr val="6EA0B0"/>
                </a:solidFill>
              </a:rPr>
              <a:t>audience</a:t>
            </a:r>
            <a:r>
              <a:rPr lang="en-US" dirty="0"/>
              <a:t> for content.</a:t>
            </a:r>
          </a:p>
          <a:p>
            <a:pPr marL="395288" indent="-395288">
              <a:buNone/>
            </a:pPr>
            <a:r>
              <a:rPr lang="en-US" dirty="0">
                <a:solidFill>
                  <a:srgbClr val="595959"/>
                </a:solidFill>
              </a:rPr>
              <a:t>5. </a:t>
            </a:r>
            <a:r>
              <a:rPr lang="en-US" dirty="0" smtClean="0">
                <a:solidFill>
                  <a:srgbClr val="595959"/>
                </a:solidFill>
              </a:rPr>
              <a:t>Socializing </a:t>
            </a:r>
            <a:r>
              <a:rPr lang="en-US" dirty="0">
                <a:solidFill>
                  <a:srgbClr val="595959"/>
                </a:solidFill>
              </a:rPr>
              <a:t>plays an important role in affinity space participation.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9473" y="6310829"/>
            <a:ext cx="43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A0B0"/>
                </a:solidFill>
              </a:rPr>
              <a:t>(Lammers, </a:t>
            </a:r>
            <a:r>
              <a:rPr lang="en-US" dirty="0" err="1">
                <a:solidFill>
                  <a:srgbClr val="6EA0B0"/>
                </a:solidFill>
              </a:rPr>
              <a:t>Curwood</a:t>
            </a:r>
            <a:r>
              <a:rPr lang="en-US" dirty="0">
                <a:solidFill>
                  <a:srgbClr val="6EA0B0"/>
                </a:solidFill>
              </a:rPr>
              <a:t>, &amp; </a:t>
            </a:r>
            <a:r>
              <a:rPr lang="en-US" dirty="0" err="1">
                <a:solidFill>
                  <a:srgbClr val="6EA0B0"/>
                </a:solidFill>
              </a:rPr>
              <a:t>Magnifico</a:t>
            </a:r>
            <a:r>
              <a:rPr lang="en-US" dirty="0">
                <a:solidFill>
                  <a:srgbClr val="6EA0B0"/>
                </a:solidFill>
              </a:rPr>
              <a:t>, 2012)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388" y="3720028"/>
            <a:ext cx="6991905" cy="1051870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0" y="0"/>
            <a:ext cx="13126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1143000" y="-1259086"/>
            <a:ext cx="8063508" cy="33039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1223367" y="4973836"/>
            <a:ext cx="8179594" cy="188416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6625828" y="2000249"/>
            <a:ext cx="2580680" cy="3080291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1062633" y="2509242"/>
            <a:ext cx="4625578" cy="280392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Rectangle 7"/>
          <p:cNvSpPr>
            <a:spLocks/>
          </p:cNvSpPr>
          <p:nvPr/>
        </p:nvSpPr>
        <p:spPr bwMode="auto">
          <a:xfrm>
            <a:off x="2616398" y="-312539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6313289" y="2669977"/>
            <a:ext cx="2759273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3" name="Rectangle 9"/>
          <p:cNvSpPr>
            <a:spLocks/>
          </p:cNvSpPr>
          <p:nvPr/>
        </p:nvSpPr>
        <p:spPr bwMode="auto">
          <a:xfrm>
            <a:off x="2089547" y="1437680"/>
            <a:ext cx="2857500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1937742" y="1259086"/>
            <a:ext cx="4063008" cy="291107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5572125" y="2669977"/>
            <a:ext cx="2875359" cy="1741289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2705695" y="-223242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7" name="Rectangle 13"/>
          <p:cNvSpPr>
            <a:spLocks/>
          </p:cNvSpPr>
          <p:nvPr/>
        </p:nvSpPr>
        <p:spPr bwMode="auto">
          <a:xfrm>
            <a:off x="2794992" y="-133946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3330773" y="642937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9" name="Rectangle 15"/>
          <p:cNvSpPr>
            <a:spLocks/>
          </p:cNvSpPr>
          <p:nvPr/>
        </p:nvSpPr>
        <p:spPr bwMode="auto">
          <a:xfrm>
            <a:off x="3509367" y="3161109"/>
            <a:ext cx="4455914" cy="23574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8966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Laura’s Writing on </a:t>
            </a:r>
            <a:r>
              <a:rPr lang="en-US" dirty="0" err="1" smtClean="0"/>
              <a:t>Fanfiction.net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8966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Introducing Laura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16-year-old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grade: AP </a:t>
            </a:r>
            <a:r>
              <a:rPr lang="en-US" dirty="0"/>
              <a:t>English Literature and Composition (with 12</a:t>
            </a:r>
            <a:r>
              <a:rPr lang="en-US" baseline="30000" dirty="0"/>
              <a:t>th</a:t>
            </a:r>
            <a:r>
              <a:rPr lang="en-US" dirty="0"/>
              <a:t> graders)</a:t>
            </a:r>
          </a:p>
          <a:p>
            <a:pPr marL="68580" indent="0">
              <a:lnSpc>
                <a:spcPct val="150000"/>
              </a:lnSpc>
              <a:buNone/>
            </a:pPr>
            <a:endParaRPr lang="en-US" sz="800" dirty="0"/>
          </a:p>
          <a:p>
            <a:r>
              <a:rPr lang="en-US" dirty="0"/>
              <a:t>Passionate singer, dancer, actor, athlete, aspiring novelist</a:t>
            </a:r>
          </a:p>
          <a:p>
            <a:pPr>
              <a:lnSpc>
                <a:spcPct val="150000"/>
              </a:lnSpc>
            </a:pPr>
            <a:r>
              <a:rPr lang="en-US" dirty="0"/>
              <a:t>Joined </a:t>
            </a:r>
            <a:r>
              <a:rPr lang="en-US" dirty="0" err="1"/>
              <a:t>Fanfiction.net</a:t>
            </a:r>
            <a:r>
              <a:rPr lang="en-US" dirty="0"/>
              <a:t> at age 11</a:t>
            </a:r>
          </a:p>
          <a:p>
            <a:pPr lvl="1"/>
            <a:r>
              <a:rPr lang="en-US" i="1" dirty="0"/>
              <a:t>The Hunger Games</a:t>
            </a:r>
            <a:r>
              <a:rPr lang="en-US" dirty="0"/>
              <a:t> and Broadway (</a:t>
            </a:r>
            <a:r>
              <a:rPr lang="en-US" i="1" dirty="0" smtClean="0"/>
              <a:t>Wicked, Cats</a:t>
            </a:r>
            <a:r>
              <a:rPr lang="en-US" dirty="0" smtClean="0"/>
              <a:t>) fanfiction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9473" y="6310829"/>
            <a:ext cx="286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A0B0"/>
                </a:solidFill>
              </a:rPr>
              <a:t>(</a:t>
            </a:r>
            <a:r>
              <a:rPr lang="en-US" dirty="0" smtClean="0">
                <a:solidFill>
                  <a:srgbClr val="6EA0B0"/>
                </a:solidFill>
              </a:rPr>
              <a:t>Lammers </a:t>
            </a:r>
            <a:r>
              <a:rPr lang="en-US" dirty="0">
                <a:solidFill>
                  <a:srgbClr val="6EA0B0"/>
                </a:solidFill>
              </a:rPr>
              <a:t>&amp; </a:t>
            </a:r>
            <a:r>
              <a:rPr lang="en-US" dirty="0" smtClean="0">
                <a:solidFill>
                  <a:srgbClr val="6EA0B0"/>
                </a:solidFill>
              </a:rPr>
              <a:t>Marsh, 2015)</a:t>
            </a:r>
            <a:endParaRPr lang="en-US" dirty="0">
              <a:solidFill>
                <a:srgbClr val="6EA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089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Expanding Access to an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962"/>
            <a:ext cx="6777317" cy="459670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6E6964"/>
                </a:solidFill>
              </a:rPr>
              <a:t>I </a:t>
            </a:r>
            <a:r>
              <a:rPr lang="en-US" dirty="0">
                <a:solidFill>
                  <a:srgbClr val="6E6964"/>
                </a:solidFill>
              </a:rPr>
              <a:t>got it done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and I edited it like again like I think probably </a:t>
            </a:r>
            <a:r>
              <a:rPr lang="en-US" dirty="0"/>
              <a:t>1:00 in the morning </a:t>
            </a:r>
            <a:r>
              <a:rPr lang="en-US" dirty="0">
                <a:solidFill>
                  <a:srgbClr val="6E6964"/>
                </a:solidFill>
              </a:rPr>
              <a:t>and 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hen I posted it, and I was very proud of myself cause </a:t>
            </a:r>
            <a:r>
              <a:rPr lang="en-US" dirty="0">
                <a:solidFill>
                  <a:srgbClr val="FFFFFF"/>
                </a:solidFill>
              </a:rPr>
              <a:t>I’d actually gotten it out </a:t>
            </a:r>
            <a:r>
              <a:rPr lang="en-US" dirty="0" smtClean="0">
                <a:solidFill>
                  <a:srgbClr val="FFFFFF"/>
                </a:solidFill>
              </a:rPr>
              <a:t>there</a:t>
            </a:r>
            <a:r>
              <a:rPr lang="en-US" dirty="0" smtClean="0">
                <a:solidFill>
                  <a:srgbClr val="6E6964"/>
                </a:solidFill>
              </a:rPr>
              <a:t> </a:t>
            </a:r>
            <a:r>
              <a:rPr lang="en-US" sz="2000" dirty="0" smtClean="0">
                <a:solidFill>
                  <a:srgbClr val="6EA0B0"/>
                </a:solidFill>
              </a:rPr>
              <a:t>(</a:t>
            </a:r>
            <a:r>
              <a:rPr lang="en-US" sz="2000" dirty="0">
                <a:solidFill>
                  <a:srgbClr val="6EA0B0"/>
                </a:solidFill>
              </a:rPr>
              <a:t>Int. 4, August 27, 2013) </a:t>
            </a:r>
          </a:p>
          <a:p>
            <a:endParaRPr lang="en-US" dirty="0" smtClean="0"/>
          </a:p>
          <a:p>
            <a:r>
              <a:rPr lang="en-US" dirty="0" smtClean="0"/>
              <a:t>Sharing with the </a:t>
            </a:r>
            <a:r>
              <a:rPr lang="en-US" dirty="0" err="1" smtClean="0"/>
              <a:t>Fanfiction.net</a:t>
            </a:r>
            <a:r>
              <a:rPr lang="en-US" dirty="0" smtClean="0"/>
              <a:t> audience is easy, whenever she wants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712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Studying Audience Expectations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961"/>
            <a:ext cx="6777317" cy="5166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E6964"/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think [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Queenbeefairy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is] more </a:t>
            </a:r>
            <a:r>
              <a:rPr lang="en-US" dirty="0" smtClean="0">
                <a:solidFill>
                  <a:srgbClr val="6E6964"/>
                </a:solidFill>
              </a:rPr>
              <a:t>likely to </a:t>
            </a:r>
            <a:r>
              <a:rPr lang="en-US" dirty="0" smtClean="0"/>
              <a:t>sway her ideas for a story based on what her reviewers want…</a:t>
            </a:r>
            <a:r>
              <a:rPr lang="en-US" dirty="0" smtClean="0">
                <a:solidFill>
                  <a:srgbClr val="6E6964"/>
                </a:solidFill>
              </a:rPr>
              <a:t>it does bother me sometimes that </a:t>
            </a:r>
            <a:r>
              <a:rPr lang="en-US" dirty="0" smtClean="0"/>
              <a:t>[she] has over 200 reviews”</a:t>
            </a:r>
            <a:r>
              <a:rPr lang="en-US" sz="2000" dirty="0" smtClean="0">
                <a:solidFill>
                  <a:srgbClr val="6EA0B0"/>
                </a:solidFill>
              </a:rPr>
              <a:t>(</a:t>
            </a:r>
            <a:r>
              <a:rPr lang="en-US" sz="2000" dirty="0">
                <a:solidFill>
                  <a:srgbClr val="6EA0B0"/>
                </a:solidFill>
              </a:rPr>
              <a:t>Int. </a:t>
            </a:r>
            <a:r>
              <a:rPr lang="en-US" sz="2000" dirty="0" smtClean="0">
                <a:solidFill>
                  <a:srgbClr val="6EA0B0"/>
                </a:solidFill>
              </a:rPr>
              <a:t>3, </a:t>
            </a:r>
            <a:r>
              <a:rPr lang="en-US" sz="2000" dirty="0">
                <a:solidFill>
                  <a:srgbClr val="6EA0B0"/>
                </a:solidFill>
              </a:rPr>
              <a:t>August </a:t>
            </a:r>
            <a:r>
              <a:rPr lang="en-US" sz="2000" dirty="0" smtClean="0">
                <a:solidFill>
                  <a:srgbClr val="6EA0B0"/>
                </a:solidFill>
              </a:rPr>
              <a:t>28, 2012) </a:t>
            </a:r>
            <a:endParaRPr lang="en-US" sz="2000" dirty="0">
              <a:solidFill>
                <a:srgbClr val="6EA0B0"/>
              </a:solidFill>
            </a:endParaRP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Writing for </a:t>
            </a:r>
            <a:r>
              <a:rPr lang="en-US" dirty="0" err="1" smtClean="0"/>
              <a:t>Fanfiction.net</a:t>
            </a:r>
            <a:r>
              <a:rPr lang="en-US" dirty="0" smtClean="0"/>
              <a:t> requires understanding and conscious engagement with this abstract audience.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6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712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Interacting Directly with 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961"/>
            <a:ext cx="6777317" cy="51665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About reviews she receives: </a:t>
            </a:r>
            <a:r>
              <a:rPr lang="en-US" dirty="0" smtClean="0"/>
              <a:t>“oh you actually read it; that was meaningful” </a:t>
            </a:r>
          </a:p>
          <a:p>
            <a:pPr marL="36576" indent="0">
              <a:buNone/>
            </a:pPr>
            <a:endParaRPr lang="en-US" sz="2200" dirty="0" smtClean="0"/>
          </a:p>
          <a:p>
            <a:r>
              <a:rPr lang="en-US" dirty="0" smtClean="0"/>
              <a:t>“she reviewed it </a:t>
            </a:r>
            <a:r>
              <a:rPr lang="en-US" dirty="0" smtClean="0">
                <a:solidFill>
                  <a:srgbClr val="6E6964"/>
                </a:solidFill>
              </a:rPr>
              <a:t>but it was brief, but it was nice that </a:t>
            </a:r>
            <a:r>
              <a:rPr lang="en-US" dirty="0" smtClean="0">
                <a:solidFill>
                  <a:srgbClr val="FFFFFF"/>
                </a:solidFill>
              </a:rPr>
              <a:t>she reciprocated</a:t>
            </a:r>
            <a:r>
              <a:rPr lang="en-US" dirty="0" smtClean="0">
                <a:solidFill>
                  <a:srgbClr val="6E6964"/>
                </a:solidFill>
              </a:rPr>
              <a:t>…</a:t>
            </a:r>
            <a:r>
              <a:rPr lang="en-US" dirty="0" smtClean="0">
                <a:solidFill>
                  <a:srgbClr val="FFFFFF"/>
                </a:solidFill>
              </a:rPr>
              <a:t>we’re just going back and forth”</a:t>
            </a:r>
            <a:endParaRPr lang="en-US" dirty="0">
              <a:solidFill>
                <a:srgbClr val="FFFFFF"/>
              </a:solidFill>
            </a:endParaRPr>
          </a:p>
          <a:p>
            <a:pPr marL="36576" indent="0" algn="r">
              <a:buNone/>
            </a:pPr>
            <a:r>
              <a:rPr lang="en-US" sz="2000" dirty="0">
                <a:solidFill>
                  <a:srgbClr val="6EA0B0"/>
                </a:solidFill>
              </a:rPr>
              <a:t>(Int. 4, August 27, 2013) </a:t>
            </a:r>
            <a:endParaRPr lang="en-US" sz="2000" dirty="0" smtClean="0"/>
          </a:p>
          <a:p>
            <a:endParaRPr lang="en-US" sz="2200" dirty="0" smtClean="0"/>
          </a:p>
          <a:p>
            <a:r>
              <a:rPr lang="en-US" dirty="0" smtClean="0"/>
              <a:t>Sharing with the </a:t>
            </a:r>
            <a:r>
              <a:rPr lang="en-US" dirty="0" err="1" smtClean="0"/>
              <a:t>Fanfiction.net</a:t>
            </a:r>
            <a:r>
              <a:rPr lang="en-US" dirty="0" smtClean="0"/>
              <a:t> provides access to a social audience that provides feedback and a sense of connection.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5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 can/should classroom-based writing instruction provide to support youth participation in online affinity spaces?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role can/should classroom-based writing instruction provide to support youth participation in online affinity spaces?</a:t>
            </a:r>
          </a:p>
          <a:p>
            <a:r>
              <a:rPr lang="en-US" dirty="0" smtClean="0"/>
              <a:t>What happens when formal learning environments are designed/conceptualized as affinity spaces?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2934017"/>
          </a:xfrm>
        </p:spPr>
        <p:txBody>
          <a:bodyPr>
            <a:normAutofit/>
          </a:bodyPr>
          <a:lstStyle/>
          <a:p>
            <a:r>
              <a:rPr lang="en-US" dirty="0" smtClean="0"/>
              <a:t>What types of digital literacy practices are occurring “in the wild,” and how can they be leveraged for learning?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Guiding Question: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5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role can/should classroom-based writing instruction provide to support youth participation in online affinity spaces?</a:t>
            </a:r>
          </a:p>
          <a:p>
            <a:r>
              <a:rPr lang="en-US" dirty="0" smtClean="0">
                <a:solidFill>
                  <a:srgbClr val="6E6964"/>
                </a:solidFill>
              </a:rPr>
              <a:t>What happens when formal learning environments are designed/conceptualized as affinity spaces?  </a:t>
            </a:r>
          </a:p>
          <a:p>
            <a:r>
              <a:rPr lang="en-US" dirty="0" smtClean="0"/>
              <a:t>How do the masses, not exceptional cases, participate in digital spaces?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4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for questions, comments, and discussion around the presentation and our guiding question: </a:t>
            </a:r>
            <a:endParaRPr lang="en-US" dirty="0"/>
          </a:p>
          <a:p>
            <a:pPr marL="36576" indent="0" algn="ctr">
              <a:buNone/>
            </a:pPr>
            <a:r>
              <a:rPr lang="en-US" sz="4200" dirty="0">
                <a:solidFill>
                  <a:srgbClr val="6EA0B0"/>
                </a:solidFill>
                <a:latin typeface="+mj-lt"/>
              </a:rPr>
              <a:t>What types of digital literacy practices are occurring “in the wild,” and how can they be leveraged for learning?</a:t>
            </a:r>
          </a:p>
        </p:txBody>
      </p:sp>
    </p:spTree>
    <p:extLst>
      <p:ext uri="{BB962C8B-B14F-4D97-AF65-F5344CB8AC3E}">
        <p14:creationId xmlns:p14="http://schemas.microsoft.com/office/powerpoint/2010/main" val="395830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around the room, each person can take a turn (or pass, if they’d prefer) to </a:t>
            </a:r>
            <a:r>
              <a:rPr lang="en-US" dirty="0" smtClean="0">
                <a:solidFill>
                  <a:schemeClr val="accent1"/>
                </a:solidFill>
              </a:rPr>
              <a:t>share a connection </a:t>
            </a:r>
            <a:r>
              <a:rPr lang="en-US" dirty="0" smtClean="0"/>
              <a:t>they see between what we’ve discussed and their own </a:t>
            </a:r>
            <a:r>
              <a:rPr lang="en-US" dirty="0" smtClean="0">
                <a:solidFill>
                  <a:srgbClr val="6EA0B0"/>
                </a:solidFill>
              </a:rPr>
              <a:t>work, research, personal interests in Learning in the Digital Age</a:t>
            </a:r>
            <a:endParaRPr lang="en-US" dirty="0">
              <a:solidFill>
                <a:srgbClr val="6EA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3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on Blackboard</a:t>
            </a:r>
          </a:p>
          <a:p>
            <a:endParaRPr lang="en-US" dirty="0" smtClean="0"/>
          </a:p>
          <a:p>
            <a:r>
              <a:rPr lang="en-US" dirty="0" smtClean="0"/>
              <a:t>Follow-up to our discussion during the next </a:t>
            </a:r>
            <a:r>
              <a:rPr lang="en-US" dirty="0" err="1" smtClean="0"/>
              <a:t>LiDA</a:t>
            </a:r>
            <a:r>
              <a:rPr lang="en-US" dirty="0" smtClean="0"/>
              <a:t> session: November 18</a:t>
            </a:r>
          </a:p>
          <a:p>
            <a:endParaRPr lang="en-US" dirty="0" smtClean="0"/>
          </a:p>
          <a:p>
            <a:r>
              <a:rPr lang="en-US" dirty="0" smtClean="0"/>
              <a:t>Next study session question: </a:t>
            </a:r>
          </a:p>
          <a:p>
            <a:pPr marL="448056" lvl="1" indent="0">
              <a:buNone/>
            </a:pPr>
            <a:r>
              <a:rPr lang="en-US" dirty="0">
                <a:solidFill>
                  <a:srgbClr val="6EA0B0"/>
                </a:solidFill>
              </a:rPr>
              <a:t>What are “high-leverage” </a:t>
            </a:r>
            <a:r>
              <a:rPr lang="en-US" u="sng" dirty="0">
                <a:solidFill>
                  <a:srgbClr val="6EA0B0"/>
                </a:solidFill>
              </a:rPr>
              <a:t>online</a:t>
            </a:r>
            <a:r>
              <a:rPr lang="en-US" dirty="0">
                <a:solidFill>
                  <a:srgbClr val="6EA0B0"/>
                </a:solidFill>
              </a:rPr>
              <a:t> teaching practices and how can they best be developed? </a:t>
            </a:r>
          </a:p>
        </p:txBody>
      </p:sp>
    </p:spTree>
    <p:extLst>
      <p:ext uri="{BB962C8B-B14F-4D97-AF65-F5344CB8AC3E}">
        <p14:creationId xmlns:p14="http://schemas.microsoft.com/office/powerpoint/2010/main" val="120315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Literacies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“socially recognized ways in which people generate, communicate, and negotiate meanings, as members of Discourses, through the medium of encoded texts”</a:t>
            </a:r>
          </a:p>
          <a:p>
            <a:pPr marL="36576" indent="0" algn="r">
              <a:buNone/>
            </a:pPr>
            <a:r>
              <a:rPr lang="en-US" sz="2000" dirty="0" smtClean="0">
                <a:solidFill>
                  <a:srgbClr val="6EA0B0"/>
                </a:solidFill>
              </a:rPr>
              <a:t>(</a:t>
            </a:r>
            <a:r>
              <a:rPr lang="en-US" sz="2000" dirty="0" err="1" smtClean="0">
                <a:solidFill>
                  <a:srgbClr val="6EA0B0"/>
                </a:solidFill>
              </a:rPr>
              <a:t>Lankshear</a:t>
            </a:r>
            <a:r>
              <a:rPr lang="en-US" sz="2000" dirty="0" smtClean="0">
                <a:solidFill>
                  <a:srgbClr val="6EA0B0"/>
                </a:solidFill>
              </a:rPr>
              <a:t> &amp; </a:t>
            </a:r>
            <a:r>
              <a:rPr lang="en-US" sz="2000" dirty="0" err="1" smtClean="0">
                <a:solidFill>
                  <a:srgbClr val="6EA0B0"/>
                </a:solidFill>
              </a:rPr>
              <a:t>Knobel</a:t>
            </a:r>
            <a:r>
              <a:rPr lang="en-US" sz="2000" dirty="0" smtClean="0">
                <a:solidFill>
                  <a:srgbClr val="6EA0B0"/>
                </a:solidFill>
              </a:rPr>
              <a:t>, 2011, p. 33)</a:t>
            </a:r>
            <a:endParaRPr lang="en-US" sz="2000" dirty="0">
              <a:solidFill>
                <a:srgbClr val="6EA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8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smtClean="0">
                <a:solidFill>
                  <a:schemeClr val="accent1"/>
                </a:solidFill>
              </a:rPr>
              <a:t>Digital</a:t>
            </a:r>
            <a:r>
              <a:rPr lang="en-US" dirty="0" smtClean="0"/>
              <a:t> Literacies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“socially recognized ways in which people generate, communicate, and negotiate meanings, as members of Discourses, through the medium of encoded </a:t>
            </a:r>
            <a:r>
              <a:rPr lang="en-US" dirty="0" smtClean="0">
                <a:solidFill>
                  <a:srgbClr val="6EA0B0"/>
                </a:solidFill>
              </a:rPr>
              <a:t>[digital] </a:t>
            </a:r>
            <a:r>
              <a:rPr lang="en-US" dirty="0" smtClean="0"/>
              <a:t>texts”</a:t>
            </a:r>
          </a:p>
          <a:p>
            <a:pPr marL="36576" indent="0" algn="r">
              <a:buNone/>
            </a:pPr>
            <a:r>
              <a:rPr lang="en-US" sz="2000" dirty="0" smtClean="0">
                <a:solidFill>
                  <a:srgbClr val="6EA0B0"/>
                </a:solidFill>
              </a:rPr>
              <a:t>(</a:t>
            </a:r>
            <a:r>
              <a:rPr lang="en-US" sz="2000" dirty="0" err="1" smtClean="0">
                <a:solidFill>
                  <a:srgbClr val="6EA0B0"/>
                </a:solidFill>
              </a:rPr>
              <a:t>Lankshear</a:t>
            </a:r>
            <a:r>
              <a:rPr lang="en-US" sz="2000" dirty="0" smtClean="0">
                <a:solidFill>
                  <a:srgbClr val="6EA0B0"/>
                </a:solidFill>
              </a:rPr>
              <a:t> &amp; </a:t>
            </a:r>
            <a:r>
              <a:rPr lang="en-US" sz="2000" dirty="0" err="1" smtClean="0">
                <a:solidFill>
                  <a:srgbClr val="6EA0B0"/>
                </a:solidFill>
              </a:rPr>
              <a:t>Knobel</a:t>
            </a:r>
            <a:r>
              <a:rPr lang="en-US" sz="2000" dirty="0" smtClean="0">
                <a:solidFill>
                  <a:srgbClr val="6EA0B0"/>
                </a:solidFill>
              </a:rPr>
              <a:t>, 2011, p. 33)</a:t>
            </a:r>
            <a:endParaRPr lang="en-US" sz="2000" dirty="0">
              <a:solidFill>
                <a:srgbClr val="6EA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0"/>
            <a:ext cx="6321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Theorizing Affinity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467600" cy="50701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Are physical, virtual or blended</a:t>
            </a:r>
            <a:br>
              <a:rPr lang="en-US" dirty="0"/>
            </a:br>
            <a:r>
              <a:rPr lang="en-US" dirty="0"/>
              <a:t>spaces where “newbies and masters and everyone else” interact around a “common</a:t>
            </a:r>
            <a:br>
              <a:rPr lang="en-US" dirty="0"/>
            </a:br>
            <a:r>
              <a:rPr lang="en-US" dirty="0"/>
              <a:t>endeavor” </a:t>
            </a:r>
            <a:r>
              <a:rPr lang="en-US" sz="2400" dirty="0">
                <a:solidFill>
                  <a:srgbClr val="6EA0B0"/>
                </a:solidFill>
              </a:rPr>
              <a:t>(Gee, 2004</a:t>
            </a:r>
            <a:r>
              <a:rPr lang="en-US" sz="2400" dirty="0" smtClean="0">
                <a:solidFill>
                  <a:srgbClr val="6EA0B0"/>
                </a:solidFill>
              </a:rPr>
              <a:t>)</a:t>
            </a:r>
            <a:endParaRPr lang="en-US" dirty="0"/>
          </a:p>
          <a:p>
            <a:r>
              <a:rPr lang="en-US" dirty="0"/>
              <a:t>Are sites of informal learning offering multiple interest-driven trajectories and paths toward becoming an authentic participant </a:t>
            </a:r>
            <a:r>
              <a:rPr lang="en-US" sz="2400" dirty="0">
                <a:solidFill>
                  <a:srgbClr val="6EA0B0"/>
                </a:solidFill>
              </a:rPr>
              <a:t>(Jenkins, 2006; Squire, 2011</a:t>
            </a:r>
            <a:r>
              <a:rPr lang="en-US" sz="2400" dirty="0" smtClean="0">
                <a:solidFill>
                  <a:srgbClr val="6EA0B0"/>
                </a:solidFill>
              </a:rPr>
              <a:t>)</a:t>
            </a:r>
            <a:endParaRPr lang="en-US" sz="2400" dirty="0">
              <a:solidFill>
                <a:srgbClr val="6EA0B0"/>
              </a:solidFill>
            </a:endParaRPr>
          </a:p>
          <a:p>
            <a:r>
              <a:rPr lang="en-US" dirty="0"/>
              <a:t>Consist of interconnected </a:t>
            </a:r>
            <a:r>
              <a:rPr lang="en-US" i="1" dirty="0"/>
              <a:t>portals</a:t>
            </a:r>
            <a:r>
              <a:rPr lang="en-US" dirty="0"/>
              <a:t> that include various media, fan-created sites, and social networks, each contributing to the growth and dynamic practices of the space </a:t>
            </a:r>
            <a:r>
              <a:rPr lang="en-US" sz="2400" dirty="0">
                <a:solidFill>
                  <a:srgbClr val="6EA0B0"/>
                </a:solidFill>
              </a:rPr>
              <a:t>(Lammers, </a:t>
            </a:r>
            <a:r>
              <a:rPr lang="en-US" sz="2400" dirty="0" err="1">
                <a:solidFill>
                  <a:srgbClr val="6EA0B0"/>
                </a:solidFill>
              </a:rPr>
              <a:t>Curwood</a:t>
            </a:r>
            <a:r>
              <a:rPr lang="en-US" sz="2400" dirty="0">
                <a:solidFill>
                  <a:srgbClr val="6EA0B0"/>
                </a:solidFill>
              </a:rPr>
              <a:t> &amp; </a:t>
            </a:r>
            <a:r>
              <a:rPr lang="en-US" sz="2400" dirty="0" err="1">
                <a:solidFill>
                  <a:srgbClr val="6EA0B0"/>
                </a:solidFill>
              </a:rPr>
              <a:t>Magnifico</a:t>
            </a:r>
            <a:r>
              <a:rPr lang="en-US" sz="2400" dirty="0">
                <a:solidFill>
                  <a:srgbClr val="6EA0B0"/>
                </a:solidFill>
              </a:rPr>
              <a:t>, 2012</a:t>
            </a:r>
            <a:r>
              <a:rPr lang="en-US" sz="2400" dirty="0" smtClean="0">
                <a:solidFill>
                  <a:srgbClr val="6EA0B0"/>
                </a:solidFill>
              </a:rPr>
              <a:t>)   </a:t>
            </a:r>
            <a:endParaRPr lang="en-US" sz="2400" dirty="0">
              <a:solidFill>
                <a:srgbClr val="6EA0B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7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Theorizing Affinity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467600" cy="50701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Are</a:t>
            </a:r>
            <a:r>
              <a:rPr lang="en-US" dirty="0"/>
              <a:t> </a:t>
            </a:r>
            <a:r>
              <a:rPr lang="en-US" u="sng" dirty="0"/>
              <a:t>physical, virtual or blended</a:t>
            </a:r>
            <a:br>
              <a:rPr lang="en-US" u="sng" dirty="0"/>
            </a:br>
            <a:r>
              <a:rPr lang="en-US" u="sng" dirty="0"/>
              <a:t>spaces</a:t>
            </a:r>
            <a:r>
              <a:rPr lang="en-US" dirty="0"/>
              <a:t> </a:t>
            </a:r>
            <a:r>
              <a:rPr lang="en-US" dirty="0">
                <a:solidFill>
                  <a:srgbClr val="3F4247"/>
                </a:solidFill>
              </a:rPr>
              <a:t>where</a:t>
            </a:r>
            <a:r>
              <a:rPr lang="en-US" dirty="0">
                <a:solidFill>
                  <a:srgbClr val="7E848D"/>
                </a:solidFill>
              </a:rPr>
              <a:t> </a:t>
            </a:r>
            <a:r>
              <a:rPr lang="en-US" dirty="0">
                <a:solidFill>
                  <a:srgbClr val="3F4247"/>
                </a:solidFill>
              </a:rPr>
              <a:t>“</a:t>
            </a:r>
            <a:r>
              <a:rPr lang="en-US" u="sng" dirty="0"/>
              <a:t>newbies and masters</a:t>
            </a:r>
            <a:r>
              <a:rPr lang="en-US" dirty="0"/>
              <a:t> </a:t>
            </a:r>
            <a:r>
              <a:rPr lang="en-US" dirty="0">
                <a:solidFill>
                  <a:srgbClr val="3F4247"/>
                </a:solidFill>
              </a:rPr>
              <a:t>and everyone else” interact around a</a:t>
            </a:r>
            <a:r>
              <a:rPr lang="en-US" dirty="0">
                <a:solidFill>
                  <a:srgbClr val="7E848D"/>
                </a:solidFill>
              </a:rPr>
              <a:t> </a:t>
            </a:r>
            <a:r>
              <a:rPr lang="en-US" u="sng" dirty="0"/>
              <a:t>“common</a:t>
            </a:r>
            <a:br>
              <a:rPr lang="en-US" u="sng" dirty="0"/>
            </a:br>
            <a:r>
              <a:rPr lang="en-US" u="sng" dirty="0"/>
              <a:t>endeavor”</a:t>
            </a:r>
            <a:r>
              <a:rPr lang="en-US" dirty="0"/>
              <a:t> </a:t>
            </a:r>
            <a:r>
              <a:rPr lang="en-US" sz="2400" dirty="0">
                <a:solidFill>
                  <a:srgbClr val="3F4247"/>
                </a:solidFill>
              </a:rPr>
              <a:t>(Gee, 2004</a:t>
            </a:r>
            <a:r>
              <a:rPr lang="en-US" sz="2400" dirty="0" smtClean="0">
                <a:solidFill>
                  <a:srgbClr val="3F4247"/>
                </a:solidFill>
              </a:rPr>
              <a:t>)</a:t>
            </a:r>
            <a:endParaRPr lang="en-US" dirty="0">
              <a:solidFill>
                <a:srgbClr val="3F4247"/>
              </a:solidFill>
            </a:endParaRPr>
          </a:p>
          <a:p>
            <a:r>
              <a:rPr lang="en-US" dirty="0">
                <a:solidFill>
                  <a:srgbClr val="3F4247"/>
                </a:solidFill>
              </a:rPr>
              <a:t>Are sites of informal learning offering </a:t>
            </a:r>
            <a:r>
              <a:rPr lang="en-US" u="sng" dirty="0"/>
              <a:t>multiple interest-driven trajectories</a:t>
            </a:r>
            <a:r>
              <a:rPr lang="en-US" dirty="0"/>
              <a:t> </a:t>
            </a:r>
            <a:r>
              <a:rPr lang="en-US" dirty="0">
                <a:solidFill>
                  <a:srgbClr val="3F4247"/>
                </a:solidFill>
              </a:rPr>
              <a:t>and paths toward becoming an</a:t>
            </a:r>
            <a:r>
              <a:rPr lang="en-US" dirty="0"/>
              <a:t> </a:t>
            </a:r>
            <a:r>
              <a:rPr lang="en-US" u="sng" dirty="0"/>
              <a:t>authentic participant</a:t>
            </a:r>
            <a:r>
              <a:rPr lang="en-US" dirty="0"/>
              <a:t> </a:t>
            </a:r>
            <a:r>
              <a:rPr lang="en-US" sz="2400" dirty="0">
                <a:solidFill>
                  <a:srgbClr val="3F4247"/>
                </a:solidFill>
              </a:rPr>
              <a:t>(Jenkins, 2006; Squire, 2011</a:t>
            </a:r>
            <a:r>
              <a:rPr lang="en-US" sz="2400" dirty="0" smtClean="0">
                <a:solidFill>
                  <a:srgbClr val="3F4247"/>
                </a:solidFill>
              </a:rPr>
              <a:t>)</a:t>
            </a:r>
            <a:endParaRPr lang="en-US" sz="2400" dirty="0">
              <a:solidFill>
                <a:srgbClr val="3F4247"/>
              </a:solidFill>
            </a:endParaRPr>
          </a:p>
          <a:p>
            <a:r>
              <a:rPr lang="en-US" dirty="0">
                <a:solidFill>
                  <a:srgbClr val="3F4247"/>
                </a:solidFill>
              </a:rPr>
              <a:t>Consist of </a:t>
            </a:r>
            <a:r>
              <a:rPr lang="en-US" u="sng" dirty="0"/>
              <a:t>interconnected </a:t>
            </a:r>
            <a:r>
              <a:rPr lang="en-US" i="1" u="sng" dirty="0"/>
              <a:t>portals</a:t>
            </a:r>
            <a:r>
              <a:rPr lang="en-US" dirty="0"/>
              <a:t> </a:t>
            </a:r>
            <a:r>
              <a:rPr lang="en-US" dirty="0">
                <a:solidFill>
                  <a:srgbClr val="3F4247"/>
                </a:solidFill>
              </a:rPr>
              <a:t>that include various media, fan-created sites, and social networks, each contributing to the growth and dynamic practices of the space</a:t>
            </a:r>
            <a:r>
              <a:rPr lang="en-US" dirty="0"/>
              <a:t> </a:t>
            </a:r>
            <a:r>
              <a:rPr lang="en-US" sz="2400" dirty="0">
                <a:solidFill>
                  <a:srgbClr val="3F4247"/>
                </a:solidFill>
              </a:rPr>
              <a:t>(Lammers, </a:t>
            </a:r>
            <a:r>
              <a:rPr lang="en-US" sz="2400" dirty="0" err="1">
                <a:solidFill>
                  <a:srgbClr val="3F4247"/>
                </a:solidFill>
              </a:rPr>
              <a:t>Curwood</a:t>
            </a:r>
            <a:r>
              <a:rPr lang="en-US" sz="2400" dirty="0">
                <a:solidFill>
                  <a:srgbClr val="3F4247"/>
                </a:solidFill>
              </a:rPr>
              <a:t> &amp; </a:t>
            </a:r>
            <a:r>
              <a:rPr lang="en-US" sz="2400" dirty="0" err="1">
                <a:solidFill>
                  <a:srgbClr val="3F4247"/>
                </a:solidFill>
              </a:rPr>
              <a:t>Magnifico</a:t>
            </a:r>
            <a:r>
              <a:rPr lang="en-US" sz="2400" dirty="0">
                <a:solidFill>
                  <a:srgbClr val="3F4247"/>
                </a:solidFill>
              </a:rPr>
              <a:t>, 2012</a:t>
            </a:r>
            <a:r>
              <a:rPr lang="en-US" sz="2400" dirty="0" smtClean="0">
                <a:solidFill>
                  <a:srgbClr val="3F4247"/>
                </a:solidFill>
              </a:rPr>
              <a:t>)   </a:t>
            </a:r>
            <a:endParaRPr lang="en-US" sz="2400" dirty="0">
              <a:solidFill>
                <a:srgbClr val="3F424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8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1979</TotalTime>
  <Words>1434</Words>
  <Application>Microsoft Macintosh PowerPoint</Application>
  <PresentationFormat>On-screen Show (4:3)</PresentationFormat>
  <Paragraphs>200</Paragraphs>
  <Slides>46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Technic</vt:lpstr>
      <vt:lpstr>Learning in Digital Spaces </vt:lpstr>
      <vt:lpstr>Agenda</vt:lpstr>
      <vt:lpstr>FRAMING</vt:lpstr>
      <vt:lpstr>What types of digital literacy practices are occurring “in the wild,” and how can they be leveraged for learning?</vt:lpstr>
      <vt:lpstr>Defining Literacies</vt:lpstr>
      <vt:lpstr>Defining Digital Literacies</vt:lpstr>
      <vt:lpstr>PowerPoint Presentation</vt:lpstr>
      <vt:lpstr>Theorizing Affinity Spaces</vt:lpstr>
      <vt:lpstr>Theorizing Affinity Spaces</vt:lpstr>
      <vt:lpstr>PowerPoint Presentation</vt:lpstr>
      <vt:lpstr>PowerPoint Presentation</vt:lpstr>
      <vt:lpstr>PowerPoint Presentation</vt:lpstr>
      <vt:lpstr>PowerPoint Presentation</vt:lpstr>
      <vt:lpstr>Online Affinity Space Features</vt:lpstr>
      <vt:lpstr>Online Affinity Space Features</vt:lpstr>
      <vt:lpstr>Conceptualizing Online  Affinity Spaces</vt:lpstr>
      <vt:lpstr>PowerPoint Presentation</vt:lpstr>
      <vt:lpstr>Hunger Games Online Affinity Space</vt:lpstr>
      <vt:lpstr>Affordances of Affinity Space Research</vt:lpstr>
      <vt:lpstr>Challenges of Affinity Space Research</vt:lpstr>
      <vt:lpstr>ANCHORING</vt:lpstr>
      <vt:lpstr>Example #1</vt:lpstr>
      <vt:lpstr>Tensions in Online Affinity Spaces</vt:lpstr>
      <vt:lpstr>What about the Chit Chat?</vt:lpstr>
      <vt:lpstr>Example #2</vt:lpstr>
      <vt:lpstr>PowerPoint Presentation</vt:lpstr>
      <vt:lpstr>PowerPoint Presentation</vt:lpstr>
      <vt:lpstr>PowerPoint Presentation</vt:lpstr>
      <vt:lpstr>PowerPoint Presentation</vt:lpstr>
      <vt:lpstr>Tracing Eve’s Participation</vt:lpstr>
      <vt:lpstr>Tracing Eve’s Participation</vt:lpstr>
      <vt:lpstr>Example #3</vt:lpstr>
      <vt:lpstr>Laura’s Writing on Fanfiction.net</vt:lpstr>
      <vt:lpstr>Introducing Laura</vt:lpstr>
      <vt:lpstr>Expanding Access to an Audience</vt:lpstr>
      <vt:lpstr>Studying Audience Expectations </vt:lpstr>
      <vt:lpstr>Interacting Directly with the Audience</vt:lpstr>
      <vt:lpstr>Open questions</vt:lpstr>
      <vt:lpstr>Open questions</vt:lpstr>
      <vt:lpstr>Open questions</vt:lpstr>
      <vt:lpstr>DISCUSSING</vt:lpstr>
      <vt:lpstr>Discussing</vt:lpstr>
      <vt:lpstr>CONNECTING</vt:lpstr>
      <vt:lpstr>Connecting</vt:lpstr>
      <vt:lpstr>LOOKING AHEAD</vt:lpstr>
      <vt:lpstr>Looking Ahead</vt:lpstr>
    </vt:vector>
  </TitlesOfParts>
  <Company>Warner School - University of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 Digital Spaces </dc:title>
  <dc:creator>Jayne Lammers</dc:creator>
  <cp:lastModifiedBy>Jayne Lammers</cp:lastModifiedBy>
  <cp:revision>28</cp:revision>
  <dcterms:created xsi:type="dcterms:W3CDTF">2015-10-27T20:18:07Z</dcterms:created>
  <dcterms:modified xsi:type="dcterms:W3CDTF">2015-11-04T17:16:05Z</dcterms:modified>
</cp:coreProperties>
</file>