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6" r:id="rId2"/>
    <p:sldId id="272" r:id="rId3"/>
    <p:sldId id="259" r:id="rId4"/>
    <p:sldId id="265" r:id="rId5"/>
    <p:sldId id="269" r:id="rId6"/>
    <p:sldId id="270" r:id="rId7"/>
    <p:sldId id="271" r:id="rId8"/>
    <p:sldId id="263" r:id="rId9"/>
    <p:sldId id="262" r:id="rId10"/>
    <p:sldId id="261" r:id="rId11"/>
    <p:sldId id="266"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86" autoAdjust="0"/>
  </p:normalViewPr>
  <p:slideViewPr>
    <p:cSldViewPr snapToGrid="0" snapToObjects="1">
      <p:cViewPr varScale="1">
        <p:scale>
          <a:sx n="168" d="100"/>
          <a:sy n="168" d="100"/>
        </p:scale>
        <p:origin x="-342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F9DD32-0B6E-DA4F-AB02-92DF8490CC22}" type="datetimeFigureOut">
              <a:rPr lang="en-US" smtClean="0"/>
              <a:t>4/19/16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08A096-8859-7C4B-A8C0-48F33C58D321}" type="slidenum">
              <a:rPr lang="en-US" smtClean="0"/>
              <a:t>‹#›</a:t>
            </a:fld>
            <a:endParaRPr lang="en-US"/>
          </a:p>
        </p:txBody>
      </p:sp>
    </p:spTree>
    <p:extLst>
      <p:ext uri="{BB962C8B-B14F-4D97-AF65-F5344CB8AC3E}">
        <p14:creationId xmlns:p14="http://schemas.microsoft.com/office/powerpoint/2010/main" val="35498897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Has research implications</a:t>
            </a:r>
            <a:r>
              <a:rPr lang="en-US" baseline="0" dirty="0" smtClean="0"/>
              <a:t> for</a:t>
            </a:r>
          </a:p>
          <a:p>
            <a:r>
              <a:rPr lang="en-US" baseline="0" dirty="0" smtClean="0"/>
              <a:t>Theory-into-practice and development of / additions to the theories of learning (perhaps)</a:t>
            </a:r>
          </a:p>
          <a:p>
            <a:r>
              <a:rPr lang="en-US" baseline="0" dirty="0" smtClean="0"/>
              <a:t>For pure practice implications</a:t>
            </a:r>
          </a:p>
          <a:p>
            <a:r>
              <a:rPr lang="en-US" baseline="0" dirty="0" smtClean="0"/>
              <a:t>For policy</a:t>
            </a:r>
          </a:p>
          <a:p>
            <a:r>
              <a:rPr lang="en-US" baseline="0" dirty="0" smtClean="0"/>
              <a:t>For administration</a:t>
            </a:r>
          </a:p>
          <a:p>
            <a:r>
              <a:rPr lang="en-US" baseline="0" dirty="0" smtClean="0"/>
              <a:t>For student learning</a:t>
            </a:r>
          </a:p>
          <a:p>
            <a:r>
              <a:rPr lang="en-US" baseline="0" dirty="0" smtClean="0"/>
              <a:t>For teaching practice</a:t>
            </a:r>
          </a:p>
          <a:p>
            <a:r>
              <a:rPr lang="en-US" baseline="0" dirty="0" smtClean="0"/>
              <a:t>For research</a:t>
            </a:r>
            <a:endParaRPr lang="en-US" dirty="0"/>
          </a:p>
        </p:txBody>
      </p:sp>
      <p:sp>
        <p:nvSpPr>
          <p:cNvPr id="4" name="Slide Number Placeholder 3"/>
          <p:cNvSpPr>
            <a:spLocks noGrp="1"/>
          </p:cNvSpPr>
          <p:nvPr>
            <p:ph type="sldNum" sz="quarter" idx="10"/>
          </p:nvPr>
        </p:nvSpPr>
        <p:spPr/>
        <p:txBody>
          <a:bodyPr/>
          <a:lstStyle/>
          <a:p>
            <a:fld id="{F308A096-8859-7C4B-A8C0-48F33C58D321}" type="slidenum">
              <a:rPr lang="en-US" smtClean="0"/>
              <a:t>1</a:t>
            </a:fld>
            <a:endParaRPr lang="en-US"/>
          </a:p>
        </p:txBody>
      </p:sp>
    </p:spTree>
    <p:extLst>
      <p:ext uri="{BB962C8B-B14F-4D97-AF65-F5344CB8AC3E}">
        <p14:creationId xmlns:p14="http://schemas.microsoft.com/office/powerpoint/2010/main" val="808867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questions can also pertain to our work here</a:t>
            </a:r>
            <a:r>
              <a:rPr lang="en-US" baseline="0" dirty="0" smtClean="0"/>
              <a:t> at Warner within the realm of Online Teaching and Learning</a:t>
            </a:r>
            <a:endParaRPr lang="en-US" dirty="0"/>
          </a:p>
        </p:txBody>
      </p:sp>
      <p:sp>
        <p:nvSpPr>
          <p:cNvPr id="4" name="Slide Number Placeholder 3"/>
          <p:cNvSpPr>
            <a:spLocks noGrp="1"/>
          </p:cNvSpPr>
          <p:nvPr>
            <p:ph type="sldNum" sz="quarter" idx="10"/>
          </p:nvPr>
        </p:nvSpPr>
        <p:spPr/>
        <p:txBody>
          <a:bodyPr/>
          <a:lstStyle/>
          <a:p>
            <a:fld id="{F308A096-8859-7C4B-A8C0-48F33C58D321}" type="slidenum">
              <a:rPr lang="en-US" smtClean="0"/>
              <a:t>2</a:t>
            </a:fld>
            <a:endParaRPr lang="en-US"/>
          </a:p>
        </p:txBody>
      </p:sp>
    </p:spTree>
    <p:extLst>
      <p:ext uri="{BB962C8B-B14F-4D97-AF65-F5344CB8AC3E}">
        <p14:creationId xmlns:p14="http://schemas.microsoft.com/office/powerpoint/2010/main" val="3975708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I’ve provided links</a:t>
            </a:r>
            <a:r>
              <a:rPr lang="en-US" baseline="0" dirty="0" smtClean="0"/>
              <a:t> to a couple of key examples – Mooresville and East Irondequoit, both of which inform my work and teaching practice and interactions with K-12 school administration and teachers.</a:t>
            </a:r>
          </a:p>
          <a:p>
            <a:endParaRPr lang="en-US" baseline="0" dirty="0" smtClean="0"/>
          </a:p>
          <a:p>
            <a:r>
              <a:rPr lang="en-US" baseline="0" dirty="0" smtClean="0"/>
              <a:t>Prepare for next slide – Let’s take a look at some of the experiences I’ve had in this realm of digital conversion.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308A096-8859-7C4B-A8C0-48F33C58D321}" type="slidenum">
              <a:rPr lang="en-US" smtClean="0"/>
              <a:t>3</a:t>
            </a:fld>
            <a:endParaRPr lang="en-US"/>
          </a:p>
        </p:txBody>
      </p:sp>
    </p:spTree>
    <p:extLst>
      <p:ext uri="{BB962C8B-B14F-4D97-AF65-F5344CB8AC3E}">
        <p14:creationId xmlns:p14="http://schemas.microsoft.com/office/powerpoint/2010/main" val="3890765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Define it:  This page on a Canadian Wiki</a:t>
            </a:r>
            <a:r>
              <a:rPr lang="en-US" sz="1800" baseline="0" dirty="0" smtClean="0"/>
              <a:t> site did a nice summary for us</a:t>
            </a:r>
            <a:endParaRPr lang="en-US" sz="1800" dirty="0" smtClean="0"/>
          </a:p>
          <a:p>
            <a:r>
              <a:rPr lang="en-US" sz="1800" dirty="0" smtClean="0"/>
              <a:t>http://</a:t>
            </a:r>
            <a:r>
              <a:rPr lang="en-US" sz="1800" dirty="0" err="1" smtClean="0"/>
              <a:t>hlwiki.slais.ubc.ca</a:t>
            </a:r>
            <a:r>
              <a:rPr lang="en-US" sz="1800" dirty="0" smtClean="0"/>
              <a:t>/</a:t>
            </a:r>
            <a:r>
              <a:rPr lang="en-US" sz="1800" dirty="0" err="1" smtClean="0"/>
              <a:t>index.php</a:t>
            </a:r>
            <a:r>
              <a:rPr lang="en-US" sz="1800" dirty="0" smtClean="0"/>
              <a:t>/</a:t>
            </a:r>
            <a:r>
              <a:rPr lang="en-US" sz="1800" dirty="0" err="1" smtClean="0"/>
              <a:t>Digital_classroom</a:t>
            </a:r>
            <a:endParaRPr lang="en-US" sz="1800" dirty="0" smtClean="0"/>
          </a:p>
          <a:p>
            <a:r>
              <a:rPr lang="en-US" sz="1800" dirty="0" smtClean="0"/>
              <a:t>Take participants</a:t>
            </a:r>
            <a:r>
              <a:rPr lang="en-US" sz="1800" baseline="0" dirty="0" smtClean="0"/>
              <a:t> to the wiki page</a:t>
            </a:r>
            <a:endParaRPr lang="en-US" sz="1800" dirty="0" smtClean="0"/>
          </a:p>
          <a:p>
            <a:r>
              <a:rPr lang="en-US" sz="1800" dirty="0" smtClean="0"/>
              <a:t>	use search phrase in Google, define digital classroom HLWIKI</a:t>
            </a:r>
            <a:r>
              <a:rPr lang="en-US" sz="1800" baseline="0" dirty="0" smtClean="0"/>
              <a:t> Canada</a:t>
            </a:r>
          </a:p>
          <a:p>
            <a:endParaRPr lang="en-US" sz="1800" baseline="0" dirty="0" smtClean="0"/>
          </a:p>
          <a:p>
            <a:r>
              <a:rPr lang="en-US" sz="1800" baseline="0" dirty="0" smtClean="0"/>
              <a:t>But this is just a small snapshot of all the things that must transpire and be sustained to support an on-going digital conversion</a:t>
            </a:r>
            <a:endParaRPr lang="en-US" sz="1800" dirty="0"/>
          </a:p>
        </p:txBody>
      </p:sp>
      <p:sp>
        <p:nvSpPr>
          <p:cNvPr id="4" name="Slide Number Placeholder 3"/>
          <p:cNvSpPr>
            <a:spLocks noGrp="1"/>
          </p:cNvSpPr>
          <p:nvPr>
            <p:ph type="sldNum" sz="quarter" idx="10"/>
          </p:nvPr>
        </p:nvSpPr>
        <p:spPr/>
        <p:txBody>
          <a:bodyPr/>
          <a:lstStyle/>
          <a:p>
            <a:fld id="{15654AC7-728E-3C4C-9976-59F03223C240}" type="slidenum">
              <a:rPr lang="en-US" smtClean="0"/>
              <a:t>4</a:t>
            </a:fld>
            <a:endParaRPr lang="en-US"/>
          </a:p>
        </p:txBody>
      </p:sp>
    </p:spTree>
    <p:extLst>
      <p:ext uri="{BB962C8B-B14F-4D97-AF65-F5344CB8AC3E}">
        <p14:creationId xmlns:p14="http://schemas.microsoft.com/office/powerpoint/2010/main" val="1833091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ever-so</a:t>
            </a:r>
            <a:r>
              <a:rPr lang="en-US" baseline="0" dirty="0" smtClean="0"/>
              <a:t>-briefly regarding the fundamental shift in practice – </a:t>
            </a:r>
          </a:p>
          <a:p>
            <a:r>
              <a:rPr lang="en-US" baseline="0" dirty="0" smtClean="0"/>
              <a:t>It’s the true guide on the side. Share </a:t>
            </a:r>
            <a:r>
              <a:rPr lang="en-US" baseline="0" dirty="0" err="1" smtClean="0"/>
              <a:t>Ingel</a:t>
            </a:r>
            <a:r>
              <a:rPr lang="en-US" baseline="0" dirty="0" smtClean="0"/>
              <a:t> Schmidt’s realization after her middle school math students had been “practicing” in digital space using </a:t>
            </a:r>
            <a:r>
              <a:rPr lang="en-US" baseline="0" dirty="0" err="1" smtClean="0"/>
              <a:t>iPads</a:t>
            </a:r>
            <a:r>
              <a:rPr lang="en-US" baseline="0" dirty="0" smtClean="0"/>
              <a:t> for about 6 months- she was no longer the center of attention</a:t>
            </a:r>
          </a:p>
          <a:p>
            <a:r>
              <a:rPr lang="en-US" baseline="0" dirty="0" smtClean="0"/>
              <a:t>BUT … that raises some additional practice considerations and questions – like, okay, now what?  How do I keep students on task? How do I know whether they’re learning &amp; achieving?  How do I measure what they’re doing?  How do I ASSESS them AND how do I design for this new practice model of digital conversion?</a:t>
            </a:r>
          </a:p>
          <a:p>
            <a:endParaRPr lang="en-US" dirty="0"/>
          </a:p>
        </p:txBody>
      </p:sp>
      <p:sp>
        <p:nvSpPr>
          <p:cNvPr id="4" name="Slide Number Placeholder 3"/>
          <p:cNvSpPr>
            <a:spLocks noGrp="1"/>
          </p:cNvSpPr>
          <p:nvPr>
            <p:ph type="sldNum" sz="quarter" idx="10"/>
          </p:nvPr>
        </p:nvSpPr>
        <p:spPr/>
        <p:txBody>
          <a:bodyPr/>
          <a:lstStyle/>
          <a:p>
            <a:fld id="{15654AC7-728E-3C4C-9976-59F03223C240}" type="slidenum">
              <a:rPr lang="en-US" smtClean="0"/>
              <a:t>5</a:t>
            </a:fld>
            <a:endParaRPr lang="en-US"/>
          </a:p>
        </p:txBody>
      </p:sp>
    </p:spTree>
    <p:extLst>
      <p:ext uri="{BB962C8B-B14F-4D97-AF65-F5344CB8AC3E}">
        <p14:creationId xmlns:p14="http://schemas.microsoft.com/office/powerpoint/2010/main" val="3830411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 out that we just went through developing some understandings of student motivation and we’ve been practicing</a:t>
            </a:r>
            <a:r>
              <a:rPr lang="en-US" baseline="0" dirty="0" smtClean="0"/>
              <a:t> a little bit with one tool – an LMS</a:t>
            </a:r>
          </a:p>
          <a:p>
            <a:r>
              <a:rPr lang="en-US" baseline="0" dirty="0" smtClean="0"/>
              <a:t>Want to shift just a little bit to talking about the differences between traditional practice and digital teaching &amp; learning practice</a:t>
            </a:r>
          </a:p>
          <a:p>
            <a:r>
              <a:rPr lang="en-US" baseline="0" dirty="0" smtClean="0"/>
              <a:t>And the 3 MAIN topics we want to consider in this section are (the 3 main bullets)</a:t>
            </a:r>
          </a:p>
          <a:p>
            <a:r>
              <a:rPr lang="en-US" baseline="0" dirty="0" smtClean="0"/>
              <a:t>And when we reframe assessment, there are some additional considerations that we must take into account.</a:t>
            </a:r>
          </a:p>
          <a:p>
            <a:r>
              <a:rPr lang="en-US" baseline="0" dirty="0" smtClean="0"/>
              <a:t>Subsequent slide step us through these bullets</a:t>
            </a:r>
          </a:p>
          <a:p>
            <a:endParaRPr lang="en-US" dirty="0" smtClean="0"/>
          </a:p>
          <a:p>
            <a:r>
              <a:rPr lang="en-US" dirty="0" smtClean="0"/>
              <a:t>Borrow from Module 4 in EDE484</a:t>
            </a:r>
          </a:p>
          <a:p>
            <a:r>
              <a:rPr lang="en-US" dirty="0" smtClean="0"/>
              <a:t>Differences from traditional class experiences (SAMR), and lead this to objectives &amp; assessment as integrated</a:t>
            </a:r>
            <a:r>
              <a:rPr lang="en-US" baseline="0" dirty="0" smtClean="0"/>
              <a:t> elements</a:t>
            </a:r>
          </a:p>
          <a:p>
            <a:r>
              <a:rPr lang="en-US" baseline="0" dirty="0" smtClean="0"/>
              <a:t>Talk about how this forces you to revisit your approach to instruction and to think deeply about what you want to get out of every lesson and every student</a:t>
            </a:r>
          </a:p>
          <a:p>
            <a:r>
              <a:rPr lang="en-US" baseline="0" dirty="0" smtClean="0"/>
              <a:t>Make sure I include digital resources and places for help – or perhaps this goes in implementation</a:t>
            </a:r>
          </a:p>
          <a:p>
            <a:endParaRPr lang="en-US" baseline="0" dirty="0" smtClean="0"/>
          </a:p>
          <a:p>
            <a:r>
              <a:rPr lang="en-US" baseline="0" dirty="0" smtClean="0"/>
              <a:t>Point out that completion &amp; mastery are concepts that can be practiced in the F2F classroom – the tech, and especially an LMS can facilitate these in productive, efficient, and highly effective ways. (Relate Jason McMurray’s and Josh Foster’s experience with completion, mastery, and the value add of an LMS and the productivity gains the LMS provides by allowing time for differentiation during class time and in responses to students.</a:t>
            </a:r>
          </a:p>
          <a:p>
            <a:endParaRPr lang="en-US" dirty="0"/>
          </a:p>
        </p:txBody>
      </p:sp>
      <p:sp>
        <p:nvSpPr>
          <p:cNvPr id="4" name="Slide Number Placeholder 3"/>
          <p:cNvSpPr>
            <a:spLocks noGrp="1"/>
          </p:cNvSpPr>
          <p:nvPr>
            <p:ph type="sldNum" sz="quarter" idx="10"/>
          </p:nvPr>
        </p:nvSpPr>
        <p:spPr/>
        <p:txBody>
          <a:bodyPr/>
          <a:lstStyle/>
          <a:p>
            <a:fld id="{15654AC7-728E-3C4C-9976-59F03223C240}" type="slidenum">
              <a:rPr lang="en-US" smtClean="0"/>
              <a:t>6</a:t>
            </a:fld>
            <a:endParaRPr lang="en-US"/>
          </a:p>
        </p:txBody>
      </p:sp>
    </p:spTree>
    <p:extLst>
      <p:ext uri="{BB962C8B-B14F-4D97-AF65-F5344CB8AC3E}">
        <p14:creationId xmlns:p14="http://schemas.microsoft.com/office/powerpoint/2010/main" val="3307653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area</a:t>
            </a:r>
            <a:r>
              <a:rPr lang="en-US" baseline="0" dirty="0" smtClean="0"/>
              <a:t> it centers on is inquiry</a:t>
            </a:r>
          </a:p>
          <a:p>
            <a:r>
              <a:rPr lang="en-US" baseline="0" dirty="0" smtClean="0"/>
              <a:t>Another is broader access to resources</a:t>
            </a:r>
          </a:p>
          <a:p>
            <a:r>
              <a:rPr lang="en-US" baseline="0" dirty="0" smtClean="0"/>
              <a:t>Another is a reframing of the instruction to prompt student ownership of their learning (which is what we hope for anyway, but 1:1 / digital conversion provides the framework to really make this possible)</a:t>
            </a:r>
          </a:p>
          <a:p>
            <a:r>
              <a:rPr lang="en-US" baseline="0" dirty="0" smtClean="0"/>
              <a:t>Another is teachers connection classrooms of same-grade students to do shared activities</a:t>
            </a:r>
          </a:p>
          <a:p>
            <a:r>
              <a:rPr lang="en-US" baseline="0" dirty="0" smtClean="0"/>
              <a:t>Another is PBL in the science classroom and getting students to interact with each other and with themselves and with the content through LMS</a:t>
            </a:r>
          </a:p>
          <a:p>
            <a:r>
              <a:rPr lang="en-US" baseline="0" dirty="0" smtClean="0"/>
              <a:t>Another is the logistics of start up of a digital conversion and ALL the things that have to be thought through (kind of like backward design in designing lessons and courses) – have to think the entire program through from beginning to end</a:t>
            </a:r>
          </a:p>
          <a:p>
            <a:r>
              <a:rPr lang="en-US" baseline="0" dirty="0" smtClean="0"/>
              <a:t>Another is the change in what is delivered in PD and HOW it is delivered – very experiential, very hands-on, very reflective on current practice so as to transform to digital practice – looking at things in much the same way as we look at OTL here at Warner – what are the affordances and constraints (or limitations) of online and F2F?</a:t>
            </a:r>
          </a:p>
          <a:p>
            <a:endParaRPr lang="en-US" dirty="0"/>
          </a:p>
        </p:txBody>
      </p:sp>
      <p:sp>
        <p:nvSpPr>
          <p:cNvPr id="4" name="Slide Number Placeholder 3"/>
          <p:cNvSpPr>
            <a:spLocks noGrp="1"/>
          </p:cNvSpPr>
          <p:nvPr>
            <p:ph type="sldNum" sz="quarter" idx="10"/>
          </p:nvPr>
        </p:nvSpPr>
        <p:spPr/>
        <p:txBody>
          <a:bodyPr/>
          <a:lstStyle/>
          <a:p>
            <a:fld id="{F308A096-8859-7C4B-A8C0-48F33C58D321}" type="slidenum">
              <a:rPr lang="en-US" smtClean="0"/>
              <a:t>7</a:t>
            </a:fld>
            <a:endParaRPr lang="en-US"/>
          </a:p>
        </p:txBody>
      </p:sp>
    </p:spTree>
    <p:extLst>
      <p:ext uri="{BB962C8B-B14F-4D97-AF65-F5344CB8AC3E}">
        <p14:creationId xmlns:p14="http://schemas.microsoft.com/office/powerpoint/2010/main" val="3226378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questions can also pertain to our work here</a:t>
            </a:r>
            <a:r>
              <a:rPr lang="en-US" baseline="0" dirty="0" smtClean="0"/>
              <a:t> at Warner within the realm of Online Teaching and Learning</a:t>
            </a:r>
            <a:endParaRPr lang="en-US" dirty="0"/>
          </a:p>
        </p:txBody>
      </p:sp>
      <p:sp>
        <p:nvSpPr>
          <p:cNvPr id="4" name="Slide Number Placeholder 3"/>
          <p:cNvSpPr>
            <a:spLocks noGrp="1"/>
          </p:cNvSpPr>
          <p:nvPr>
            <p:ph type="sldNum" sz="quarter" idx="10"/>
          </p:nvPr>
        </p:nvSpPr>
        <p:spPr/>
        <p:txBody>
          <a:bodyPr/>
          <a:lstStyle/>
          <a:p>
            <a:fld id="{F308A096-8859-7C4B-A8C0-48F33C58D321}" type="slidenum">
              <a:rPr lang="en-US" smtClean="0"/>
              <a:t>12</a:t>
            </a:fld>
            <a:endParaRPr lang="en-US"/>
          </a:p>
        </p:txBody>
      </p:sp>
    </p:spTree>
    <p:extLst>
      <p:ext uri="{BB962C8B-B14F-4D97-AF65-F5344CB8AC3E}">
        <p14:creationId xmlns:p14="http://schemas.microsoft.com/office/powerpoint/2010/main" val="3975708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62B35693-DF0D-FD43-97A8-845E15B288F9}" type="datetimeFigureOut">
              <a:rPr lang="en-US" smtClean="0"/>
              <a:t>4/19/16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0332E-6634-904D-A743-2F207C533AE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35693-DF0D-FD43-97A8-845E15B288F9}" type="datetimeFigureOut">
              <a:rPr lang="en-US" smtClean="0"/>
              <a:t>4/19/16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50332E-6634-904D-A743-2F207C533AE8}"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2B35693-DF0D-FD43-97A8-845E15B288F9}" type="datetimeFigureOut">
              <a:rPr lang="en-US" smtClean="0"/>
              <a:t>4/19/16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0332E-6634-904D-A743-2F207C533AE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2B35693-DF0D-FD43-97A8-845E15B288F9}" type="datetimeFigureOut">
              <a:rPr lang="en-US" smtClean="0"/>
              <a:t>4/19/16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0332E-6634-904D-A743-2F207C533AE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2B35693-DF0D-FD43-97A8-845E15B288F9}" type="datetimeFigureOut">
              <a:rPr lang="en-US" smtClean="0"/>
              <a:t>4/19/16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0332E-6634-904D-A743-2F207C533AE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62B35693-DF0D-FD43-97A8-845E15B288F9}" type="datetimeFigureOut">
              <a:rPr lang="en-US" smtClean="0"/>
              <a:t>4/19/16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0332E-6634-904D-A743-2F207C533AE8}"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B35693-DF0D-FD43-97A8-845E15B288F9}" type="datetimeFigureOut">
              <a:rPr lang="en-US" smtClean="0"/>
              <a:t>4/19/16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0332E-6634-904D-A743-2F207C533AE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2B35693-DF0D-FD43-97A8-845E15B288F9}" type="datetimeFigureOut">
              <a:rPr lang="en-US" smtClean="0"/>
              <a:t>4/19/16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50332E-6634-904D-A743-2F207C533AE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62B35693-DF0D-FD43-97A8-845E15B288F9}" type="datetimeFigureOut">
              <a:rPr lang="en-US" smtClean="0"/>
              <a:t>4/19/16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50332E-6634-904D-A743-2F207C533A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2B35693-DF0D-FD43-97A8-845E15B288F9}" type="datetimeFigureOut">
              <a:rPr lang="en-US" smtClean="0"/>
              <a:t>4/19/16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50332E-6634-904D-A743-2F207C533A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35693-DF0D-FD43-97A8-845E15B288F9}" type="datetimeFigureOut">
              <a:rPr lang="en-US" smtClean="0"/>
              <a:t>4/19/16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50332E-6634-904D-A743-2F207C533AE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35693-DF0D-FD43-97A8-845E15B288F9}" type="datetimeFigureOut">
              <a:rPr lang="en-US" smtClean="0"/>
              <a:t>4/19/16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50332E-6634-904D-A743-2F207C533AE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62B35693-DF0D-FD43-97A8-845E15B288F9}" type="datetimeFigureOut">
              <a:rPr lang="en-US" smtClean="0"/>
              <a:t>4/19/16</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4D50332E-6634-904D-A743-2F207C533AE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www.edsurge.com/news/2014-04-30-no-more-pencils-no-more-books-a-district-digital-conversion" TargetMode="External"/><Relationship Id="rId4" Type="http://schemas.openxmlformats.org/officeDocument/2006/relationships/hyperlink" Target="http://dc.eastiron.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hlwiki.slais.ubc.ca/index.php/Digital_classroom" TargetMode="External"/><Relationship Id="rId4" Type="http://schemas.openxmlformats.org/officeDocument/2006/relationships/image" Target="../media/image2.jp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8986" y="938119"/>
            <a:ext cx="6682093" cy="2310747"/>
          </a:xfrm>
        </p:spPr>
        <p:txBody>
          <a:bodyPr/>
          <a:lstStyle/>
          <a:p>
            <a:r>
              <a:rPr lang="en-US" sz="4400" dirty="0" smtClean="0"/>
              <a:t>Reporting observations of a digital conversion:</a:t>
            </a:r>
            <a:endParaRPr lang="en-US" sz="4400" dirty="0"/>
          </a:p>
        </p:txBody>
      </p:sp>
      <p:sp>
        <p:nvSpPr>
          <p:cNvPr id="3" name="Subtitle 2"/>
          <p:cNvSpPr>
            <a:spLocks noGrp="1"/>
          </p:cNvSpPr>
          <p:nvPr>
            <p:ph type="subTitle" idx="1"/>
          </p:nvPr>
        </p:nvSpPr>
        <p:spPr/>
        <p:txBody>
          <a:bodyPr>
            <a:noAutofit/>
          </a:bodyPr>
          <a:lstStyle/>
          <a:p>
            <a:r>
              <a:rPr lang="en-US" sz="2400" dirty="0" smtClean="0"/>
              <a:t>What and how should we be reporting to other practitioners?</a:t>
            </a:r>
            <a:endParaRPr lang="en-US" sz="2400" dirty="0"/>
          </a:p>
        </p:txBody>
      </p:sp>
    </p:spTree>
    <p:extLst>
      <p:ext uri="{BB962C8B-B14F-4D97-AF65-F5344CB8AC3E}">
        <p14:creationId xmlns:p14="http://schemas.microsoft.com/office/powerpoint/2010/main" val="4225081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Leadership commitment?</a:t>
            </a:r>
            <a:endParaRPr lang="en-US" sz="4000" dirty="0"/>
          </a:p>
        </p:txBody>
      </p:sp>
      <p:sp>
        <p:nvSpPr>
          <p:cNvPr id="3" name="Content Placeholder 2"/>
          <p:cNvSpPr>
            <a:spLocks noGrp="1"/>
          </p:cNvSpPr>
          <p:nvPr>
            <p:ph idx="1"/>
          </p:nvPr>
        </p:nvSpPr>
        <p:spPr/>
        <p:txBody>
          <a:bodyPr/>
          <a:lstStyle/>
          <a:p>
            <a:r>
              <a:rPr lang="en-US" dirty="0" smtClean="0"/>
              <a:t>Superintendent and the members of the digital conversion team (DCT) showing up for EVERY key function – from announcement of the program to faculty meetings to board meetings to superintendent’s day to PTA meetings, and the list goes on and on</a:t>
            </a:r>
          </a:p>
          <a:p>
            <a:r>
              <a:rPr lang="en-US" dirty="0" smtClean="0"/>
              <a:t>It can’t be the “checklist” approach to leadership</a:t>
            </a:r>
            <a:endParaRPr lang="en-US" dirty="0"/>
          </a:p>
        </p:txBody>
      </p:sp>
    </p:spTree>
    <p:extLst>
      <p:ext uri="{BB962C8B-B14F-4D97-AF65-F5344CB8AC3E}">
        <p14:creationId xmlns:p14="http://schemas.microsoft.com/office/powerpoint/2010/main" val="1475968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So what…</a:t>
            </a:r>
            <a:endParaRPr lang="en-US" sz="4000" dirty="0"/>
          </a:p>
        </p:txBody>
      </p:sp>
      <p:sp>
        <p:nvSpPr>
          <p:cNvPr id="3" name="Content Placeholder 2"/>
          <p:cNvSpPr>
            <a:spLocks noGrp="1"/>
          </p:cNvSpPr>
          <p:nvPr>
            <p:ph idx="1"/>
          </p:nvPr>
        </p:nvSpPr>
        <p:spPr/>
        <p:txBody>
          <a:bodyPr/>
          <a:lstStyle/>
          <a:p>
            <a:r>
              <a:rPr lang="en-US" dirty="0" smtClean="0"/>
              <a:t>Where does all this activity leave us? Situate us? Help us understand what’s going on in K-12? How should we report it?</a:t>
            </a:r>
          </a:p>
          <a:p>
            <a:r>
              <a:rPr lang="en-US" dirty="0" smtClean="0"/>
              <a:t>And so the “so what questions” might be informative…</a:t>
            </a:r>
          </a:p>
        </p:txBody>
      </p:sp>
    </p:spTree>
    <p:extLst>
      <p:ext uri="{BB962C8B-B14F-4D97-AF65-F5344CB8AC3E}">
        <p14:creationId xmlns:p14="http://schemas.microsoft.com/office/powerpoint/2010/main" val="170109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Questions for us to address:</a:t>
            </a:r>
            <a:endParaRPr lang="en-US" sz="4000" dirty="0"/>
          </a:p>
        </p:txBody>
      </p:sp>
      <p:sp>
        <p:nvSpPr>
          <p:cNvPr id="3" name="Content Placeholder 2"/>
          <p:cNvSpPr>
            <a:spLocks noGrp="1"/>
          </p:cNvSpPr>
          <p:nvPr>
            <p:ph idx="1"/>
          </p:nvPr>
        </p:nvSpPr>
        <p:spPr/>
        <p:txBody>
          <a:bodyPr>
            <a:normAutofit lnSpcReduction="10000"/>
          </a:bodyPr>
          <a:lstStyle/>
          <a:p>
            <a:pPr marL="349250" lvl="1" indent="-349250">
              <a:spcBef>
                <a:spcPts val="2000"/>
              </a:spcBef>
              <a:buClr>
                <a:schemeClr val="accent1">
                  <a:lumMod val="60000"/>
                  <a:lumOff val="40000"/>
                </a:schemeClr>
              </a:buClr>
            </a:pPr>
            <a:r>
              <a:rPr lang="en-US" sz="1800" dirty="0"/>
              <a:t>What are ways that this information can be captured and reported in productive ways that extend the value being experienced by students, their teachers, and the administrators who support these efforts? </a:t>
            </a:r>
          </a:p>
          <a:p>
            <a:r>
              <a:rPr lang="en-US" sz="1800" dirty="0"/>
              <a:t>How can traditional practitioners – and even practitioners who have comfortably begun practicing within the realm of “digital conversion”, systematically collect and report, as informed by research methodologies, the work that they’re doing in this new paradigm?</a:t>
            </a:r>
          </a:p>
          <a:p>
            <a:r>
              <a:rPr lang="en-US" sz="1800" dirty="0"/>
              <a:t>What venues seek and support these sorts of reporting? </a:t>
            </a:r>
          </a:p>
          <a:p>
            <a:r>
              <a:rPr lang="en-US" sz="1800" dirty="0"/>
              <a:t>What sorts of non-traditional “publishing” avenues could be leveraged to help impact the practices of countless educators who will embark within this contemporary arena of learning in the digital age? </a:t>
            </a:r>
          </a:p>
        </p:txBody>
      </p:sp>
    </p:spTree>
    <p:extLst>
      <p:ext uri="{BB962C8B-B14F-4D97-AF65-F5344CB8AC3E}">
        <p14:creationId xmlns:p14="http://schemas.microsoft.com/office/powerpoint/2010/main" val="1085886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Questions for us to address:</a:t>
            </a:r>
            <a:endParaRPr lang="en-US" sz="4000" dirty="0"/>
          </a:p>
        </p:txBody>
      </p:sp>
      <p:sp>
        <p:nvSpPr>
          <p:cNvPr id="3" name="Content Placeholder 2"/>
          <p:cNvSpPr>
            <a:spLocks noGrp="1"/>
          </p:cNvSpPr>
          <p:nvPr>
            <p:ph idx="1"/>
          </p:nvPr>
        </p:nvSpPr>
        <p:spPr/>
        <p:txBody>
          <a:bodyPr>
            <a:normAutofit lnSpcReduction="10000"/>
          </a:bodyPr>
          <a:lstStyle/>
          <a:p>
            <a:pPr marL="349250" lvl="1" indent="-349250">
              <a:spcBef>
                <a:spcPts val="2000"/>
              </a:spcBef>
              <a:buClr>
                <a:schemeClr val="accent1">
                  <a:lumMod val="60000"/>
                  <a:lumOff val="40000"/>
                </a:schemeClr>
              </a:buClr>
            </a:pPr>
            <a:r>
              <a:rPr lang="en-US" sz="1800" dirty="0"/>
              <a:t>What are ways that this information can be captured and reported in productive ways that extend the value being experienced by students, their teachers, and the administrators who support these efforts? </a:t>
            </a:r>
          </a:p>
          <a:p>
            <a:r>
              <a:rPr lang="en-US" sz="1800" dirty="0"/>
              <a:t>How can traditional practitioners – and even practitioners who have comfortably begun practicing within the realm of “digital conversion”, systematically collect and report, as informed by research methodologies, the work that they’re doing in this new paradigm?</a:t>
            </a:r>
          </a:p>
          <a:p>
            <a:r>
              <a:rPr lang="en-US" sz="1800" dirty="0"/>
              <a:t>What venues seek and support these sorts of reporting? </a:t>
            </a:r>
          </a:p>
          <a:p>
            <a:r>
              <a:rPr lang="en-US" sz="1800" dirty="0"/>
              <a:t>What sorts of non-traditional “publishing” avenues could be leveraged to help impact the practices of countless educators who will embark within this contemporary arena of learning in the digital age? </a:t>
            </a:r>
          </a:p>
        </p:txBody>
      </p:sp>
    </p:spTree>
    <p:extLst>
      <p:ext uri="{BB962C8B-B14F-4D97-AF65-F5344CB8AC3E}">
        <p14:creationId xmlns:p14="http://schemas.microsoft.com/office/powerpoint/2010/main" val="3593866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is digital conversion?</a:t>
            </a:r>
            <a:endParaRPr lang="en-US" sz="4000" dirty="0"/>
          </a:p>
        </p:txBody>
      </p:sp>
      <p:sp>
        <p:nvSpPr>
          <p:cNvPr id="3" name="Content Placeholder 2"/>
          <p:cNvSpPr>
            <a:spLocks noGrp="1"/>
          </p:cNvSpPr>
          <p:nvPr>
            <p:ph idx="1"/>
          </p:nvPr>
        </p:nvSpPr>
        <p:spPr/>
        <p:txBody>
          <a:bodyPr/>
          <a:lstStyle/>
          <a:p>
            <a:r>
              <a:rPr lang="en-US" dirty="0" smtClean="0"/>
              <a:t>1:1 + LMS + digital content + digital resources + shifts in pedagogy + shifts in administrative support</a:t>
            </a:r>
          </a:p>
          <a:p>
            <a:pPr lvl="1"/>
            <a:r>
              <a:rPr lang="en-US" dirty="0" smtClean="0"/>
              <a:t>How the school transforms and then sustains “the business of instruction” in a new paradigm</a:t>
            </a:r>
            <a:endParaRPr lang="en-US" dirty="0"/>
          </a:p>
          <a:p>
            <a:pPr lvl="1"/>
            <a:endParaRPr lang="en-US" dirty="0" smtClean="0"/>
          </a:p>
          <a:p>
            <a:pPr marL="349250" lvl="1" indent="0">
              <a:buNone/>
            </a:pPr>
            <a:r>
              <a:rPr lang="en-US" sz="1800" dirty="0">
                <a:hlinkClick r:id="rId3"/>
              </a:rPr>
              <a:t>https://www.edsurge.com/news/2014-04-30-no-more-pencils-no-more-books-a-district-digital-</a:t>
            </a:r>
            <a:r>
              <a:rPr lang="en-US" sz="1800" dirty="0" smtClean="0">
                <a:hlinkClick r:id="rId3"/>
              </a:rPr>
              <a:t>conversion</a:t>
            </a:r>
            <a:endParaRPr lang="en-US" sz="1800" dirty="0" smtClean="0"/>
          </a:p>
          <a:p>
            <a:pPr marL="349250" lvl="1" indent="0">
              <a:buNone/>
            </a:pPr>
            <a:endParaRPr lang="en-US" sz="1800" dirty="0" smtClean="0"/>
          </a:p>
          <a:p>
            <a:pPr marL="349250" lvl="1" indent="0">
              <a:buNone/>
            </a:pPr>
            <a:r>
              <a:rPr lang="en-US" sz="1800" dirty="0">
                <a:hlinkClick r:id="rId4"/>
              </a:rPr>
              <a:t>http://dc.eastiron.org</a:t>
            </a:r>
            <a:r>
              <a:rPr lang="en-US" sz="1800" dirty="0" smtClean="0">
                <a:hlinkClick r:id="rId4"/>
              </a:rPr>
              <a:t>/</a:t>
            </a:r>
            <a:endParaRPr lang="en-US" sz="1800" dirty="0" smtClean="0"/>
          </a:p>
          <a:p>
            <a:pPr marL="349250" lvl="1" indent="0">
              <a:buNone/>
            </a:pPr>
            <a:endParaRPr lang="en-US" sz="1800" dirty="0"/>
          </a:p>
          <a:p>
            <a:pPr marL="349250" lvl="1" indent="0">
              <a:buNone/>
            </a:pPr>
            <a:endParaRPr lang="en-US" sz="1800" dirty="0"/>
          </a:p>
        </p:txBody>
      </p:sp>
    </p:spTree>
    <p:extLst>
      <p:ext uri="{BB962C8B-B14F-4D97-AF65-F5344CB8AC3E}">
        <p14:creationId xmlns:p14="http://schemas.microsoft.com/office/powerpoint/2010/main" val="140917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0893"/>
            <a:ext cx="8042276" cy="843607"/>
          </a:xfrm>
        </p:spPr>
        <p:txBody>
          <a:bodyPr/>
          <a:lstStyle/>
          <a:p>
            <a:r>
              <a:rPr lang="en-US" sz="4000" dirty="0" smtClean="0"/>
              <a:t>What is the digital classroom?</a:t>
            </a:r>
            <a:endParaRPr lang="en-US" sz="4000" dirty="0"/>
          </a:p>
        </p:txBody>
      </p:sp>
      <p:sp>
        <p:nvSpPr>
          <p:cNvPr id="3" name="Content Placeholder 2"/>
          <p:cNvSpPr>
            <a:spLocks noGrp="1"/>
          </p:cNvSpPr>
          <p:nvPr>
            <p:ph idx="1"/>
          </p:nvPr>
        </p:nvSpPr>
        <p:spPr>
          <a:xfrm>
            <a:off x="549275" y="887815"/>
            <a:ext cx="8042276" cy="5399760"/>
          </a:xfrm>
        </p:spPr>
        <p:txBody>
          <a:bodyPr>
            <a:normAutofit/>
          </a:bodyPr>
          <a:lstStyle/>
          <a:p>
            <a:pPr marL="0" indent="0" algn="ctr">
              <a:buNone/>
            </a:pPr>
            <a:endParaRPr lang="en-US" sz="1800" b="1" dirty="0" smtClean="0"/>
          </a:p>
          <a:p>
            <a:pPr marL="0" indent="0" algn="ctr">
              <a:buNone/>
            </a:pPr>
            <a:r>
              <a:rPr lang="en-US" sz="1800" b="1" dirty="0" smtClean="0"/>
              <a:t>My own experiences – </a:t>
            </a:r>
            <a:r>
              <a:rPr lang="en-US" sz="1800" b="1" dirty="0"/>
              <a:t>d</a:t>
            </a:r>
            <a:r>
              <a:rPr lang="en-US" sz="1800" b="1" dirty="0" smtClean="0"/>
              <a:t>igital </a:t>
            </a:r>
            <a:r>
              <a:rPr lang="en-US" sz="1800" b="1" dirty="0"/>
              <a:t>c</a:t>
            </a:r>
            <a:r>
              <a:rPr lang="en-US" sz="1800" b="1" dirty="0" smtClean="0"/>
              <a:t>lassroom (2007 and 2015)</a:t>
            </a:r>
            <a:endParaRPr lang="en-US" sz="1800" dirty="0" smtClean="0"/>
          </a:p>
          <a:p>
            <a:pPr marL="0" indent="0">
              <a:buNone/>
            </a:pPr>
            <a:r>
              <a:rPr lang="en-US" sz="1800" dirty="0" smtClean="0"/>
              <a:t>2007</a:t>
            </a:r>
            <a:endParaRPr lang="en-US" dirty="0" smtClean="0"/>
          </a:p>
          <a:p>
            <a:pPr marL="0" indent="0" algn="r">
              <a:buNone/>
            </a:pPr>
            <a:r>
              <a:rPr lang="en-US" sz="1800" dirty="0" smtClean="0"/>
              <a:t>2015</a:t>
            </a:r>
          </a:p>
          <a:p>
            <a:pPr marL="0" indent="0" algn="r">
              <a:buNone/>
            </a:pPr>
            <a:endParaRPr lang="en-US" sz="1800" dirty="0"/>
          </a:p>
          <a:p>
            <a:pPr marL="0" indent="0" algn="r">
              <a:buNone/>
            </a:pPr>
            <a:endParaRPr lang="en-US" sz="1800" dirty="0" smtClean="0"/>
          </a:p>
          <a:p>
            <a:pPr marL="0" indent="0" algn="r">
              <a:buNone/>
            </a:pPr>
            <a:endParaRPr lang="en-US" sz="1800" dirty="0"/>
          </a:p>
          <a:p>
            <a:pPr marL="0" indent="0" algn="r">
              <a:buNone/>
            </a:pPr>
            <a:endParaRPr lang="en-US" sz="1800" dirty="0" smtClean="0"/>
          </a:p>
          <a:p>
            <a:pPr marL="0" indent="0" algn="r">
              <a:buNone/>
            </a:pPr>
            <a:endParaRPr lang="en-US" sz="1800" dirty="0"/>
          </a:p>
          <a:p>
            <a:pPr marL="0" indent="0" algn="ctr">
              <a:buNone/>
            </a:pPr>
            <a:r>
              <a:rPr lang="en-US" sz="1800" dirty="0">
                <a:hlinkClick r:id="rId3"/>
              </a:rPr>
              <a:t>http://hlwiki.slais.ubc.ca/index.php/</a:t>
            </a:r>
            <a:r>
              <a:rPr lang="en-US" sz="1800" dirty="0" smtClean="0">
                <a:hlinkClick r:id="rId3"/>
              </a:rPr>
              <a:t>Digital_classroom</a:t>
            </a:r>
            <a:endParaRPr lang="en-US" sz="1800" dirty="0" smtClean="0"/>
          </a:p>
          <a:p>
            <a:pPr marL="0" indent="0" algn="ctr">
              <a:buNone/>
            </a:pPr>
            <a:endParaRPr lang="en-US" sz="1800" dirty="0" smtClean="0"/>
          </a:p>
          <a:p>
            <a:pPr lvl="1"/>
            <a:endParaRPr lang="en-US" dirty="0"/>
          </a:p>
        </p:txBody>
      </p:sp>
      <p:pic>
        <p:nvPicPr>
          <p:cNvPr id="4" name="Picture 3" descr="IMG_5382.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6699" y="2431670"/>
            <a:ext cx="3669114" cy="2446077"/>
          </a:xfrm>
          <a:prstGeom prst="rect">
            <a:avLst/>
          </a:prstGeom>
        </p:spPr>
      </p:pic>
      <p:pic>
        <p:nvPicPr>
          <p:cNvPr id="5" name="Picture 4"/>
          <p:cNvPicPr>
            <a:picLocks noChangeAspect="1"/>
          </p:cNvPicPr>
          <p:nvPr/>
        </p:nvPicPr>
        <p:blipFill>
          <a:blip r:embed="rId5"/>
          <a:stretch>
            <a:fillRect/>
          </a:stretch>
        </p:blipFill>
        <p:spPr>
          <a:xfrm>
            <a:off x="4749460" y="2971637"/>
            <a:ext cx="3756214" cy="2504143"/>
          </a:xfrm>
          <a:prstGeom prst="rect">
            <a:avLst/>
          </a:prstGeom>
        </p:spPr>
      </p:pic>
    </p:spTree>
    <p:extLst>
      <p:ext uri="{BB962C8B-B14F-4D97-AF65-F5344CB8AC3E}">
        <p14:creationId xmlns:p14="http://schemas.microsoft.com/office/powerpoint/2010/main" val="390167083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Differences in the digital classroom</a:t>
            </a:r>
            <a:endParaRPr lang="en-US" sz="4000" dirty="0"/>
          </a:p>
        </p:txBody>
      </p:sp>
      <p:sp>
        <p:nvSpPr>
          <p:cNvPr id="3" name="Content Placeholder 2"/>
          <p:cNvSpPr>
            <a:spLocks noGrp="1"/>
          </p:cNvSpPr>
          <p:nvPr>
            <p:ph idx="1"/>
          </p:nvPr>
        </p:nvSpPr>
        <p:spPr/>
        <p:txBody>
          <a:bodyPr/>
          <a:lstStyle/>
          <a:p>
            <a:endParaRPr lang="en-US" dirty="0" smtClean="0"/>
          </a:p>
          <a:p>
            <a:r>
              <a:rPr lang="en-US" dirty="0" smtClean="0"/>
              <a:t>Not just tools</a:t>
            </a:r>
          </a:p>
          <a:p>
            <a:r>
              <a:rPr lang="en-US" dirty="0" smtClean="0"/>
              <a:t>Not just access to digital content</a:t>
            </a:r>
          </a:p>
          <a:p>
            <a:r>
              <a:rPr lang="en-US" dirty="0" smtClean="0"/>
              <a:t>It’s a fundamental shift in approach and practice</a:t>
            </a:r>
          </a:p>
          <a:p>
            <a:r>
              <a:rPr lang="en-US" dirty="0" smtClean="0"/>
              <a:t>Let’s look at the SAMR model</a:t>
            </a:r>
            <a:endParaRPr lang="en-US" dirty="0"/>
          </a:p>
        </p:txBody>
      </p:sp>
    </p:spTree>
    <p:extLst>
      <p:ext uri="{BB962C8B-B14F-4D97-AF65-F5344CB8AC3E}">
        <p14:creationId xmlns:p14="http://schemas.microsoft.com/office/powerpoint/2010/main" val="2968286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080" y="107576"/>
            <a:ext cx="8638877" cy="1336956"/>
          </a:xfrm>
        </p:spPr>
        <p:txBody>
          <a:bodyPr/>
          <a:lstStyle/>
          <a:p>
            <a:r>
              <a:rPr lang="en-US" sz="4000" dirty="0" smtClean="0"/>
              <a:t>Teaching practice transformation?</a:t>
            </a:r>
            <a:endParaRPr lang="en-US" sz="4000" dirty="0"/>
          </a:p>
        </p:txBody>
      </p:sp>
      <p:sp>
        <p:nvSpPr>
          <p:cNvPr id="3" name="Content Placeholder 2"/>
          <p:cNvSpPr>
            <a:spLocks noGrp="1"/>
          </p:cNvSpPr>
          <p:nvPr>
            <p:ph idx="1"/>
          </p:nvPr>
        </p:nvSpPr>
        <p:spPr/>
        <p:txBody>
          <a:bodyPr>
            <a:normAutofit fontScale="77500" lnSpcReduction="20000"/>
          </a:bodyPr>
          <a:lstStyle/>
          <a:p>
            <a:r>
              <a:rPr lang="en-US" dirty="0" smtClean="0"/>
              <a:t>Considerations</a:t>
            </a:r>
          </a:p>
          <a:p>
            <a:pPr lvl="1"/>
            <a:r>
              <a:rPr lang="en-US" dirty="0" smtClean="0"/>
              <a:t>Understanding student motivation (differently)</a:t>
            </a:r>
          </a:p>
          <a:p>
            <a:pPr lvl="1"/>
            <a:r>
              <a:rPr lang="en-US" dirty="0" smtClean="0"/>
              <a:t>Understanding capabilities of the tools (new tools)</a:t>
            </a:r>
          </a:p>
          <a:p>
            <a:pPr lvl="1"/>
            <a:r>
              <a:rPr lang="en-US" dirty="0"/>
              <a:t>Understanding differences from traditional class </a:t>
            </a:r>
            <a:r>
              <a:rPr lang="en-US" dirty="0" smtClean="0"/>
              <a:t>experiences (comparative and translational thinking)</a:t>
            </a:r>
          </a:p>
          <a:p>
            <a:pPr lvl="1"/>
            <a:r>
              <a:rPr lang="en-US" dirty="0"/>
              <a:t>Reconsidering </a:t>
            </a:r>
            <a:r>
              <a:rPr lang="en-US" dirty="0" smtClean="0"/>
              <a:t>learning objectives (ah-ha! and packaged content insights)</a:t>
            </a:r>
          </a:p>
          <a:p>
            <a:pPr lvl="1"/>
            <a:r>
              <a:rPr lang="en-US" dirty="0" smtClean="0"/>
              <a:t>Reframing assessment (guiding students is different)</a:t>
            </a:r>
          </a:p>
          <a:p>
            <a:pPr lvl="2"/>
            <a:r>
              <a:rPr lang="en-US" dirty="0" smtClean="0"/>
              <a:t>Differentiating instruction</a:t>
            </a:r>
          </a:p>
          <a:p>
            <a:pPr lvl="3"/>
            <a:r>
              <a:rPr lang="en-US" dirty="0" smtClean="0"/>
              <a:t>Completion and mastery</a:t>
            </a:r>
          </a:p>
          <a:p>
            <a:pPr lvl="3"/>
            <a:r>
              <a:rPr lang="en-US" dirty="0" smtClean="0"/>
              <a:t>Interactive e-assessments</a:t>
            </a:r>
          </a:p>
          <a:p>
            <a:pPr lvl="2"/>
            <a:r>
              <a:rPr lang="en-US" dirty="0" smtClean="0"/>
              <a:t>Sharing student work online</a:t>
            </a:r>
          </a:p>
          <a:p>
            <a:pPr lvl="2"/>
            <a:r>
              <a:rPr lang="en-US" dirty="0" smtClean="0"/>
              <a:t>Synthesizing </a:t>
            </a:r>
            <a:r>
              <a:rPr lang="en-US" dirty="0" smtClean="0"/>
              <a:t>learning</a:t>
            </a:r>
          </a:p>
          <a:p>
            <a:pPr lvl="1"/>
            <a:r>
              <a:rPr lang="en-US" dirty="0" smtClean="0"/>
              <a:t>Re-conceptualizing teaching practice through transformative professional development experiences (Mooresville PD on 4-19-2016)</a:t>
            </a:r>
            <a:endParaRPr lang="en-US" dirty="0" smtClean="0"/>
          </a:p>
        </p:txBody>
      </p:sp>
    </p:spTree>
    <p:extLst>
      <p:ext uri="{BB962C8B-B14F-4D97-AF65-F5344CB8AC3E}">
        <p14:creationId xmlns:p14="http://schemas.microsoft.com/office/powerpoint/2010/main" val="2080837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Math teacher at East Irondequoit CSD (</a:t>
            </a:r>
            <a:r>
              <a:rPr lang="en-US" dirty="0" err="1" smtClean="0"/>
              <a:t>Ingel</a:t>
            </a:r>
            <a:r>
              <a:rPr lang="en-US" dirty="0" smtClean="0"/>
              <a:t>)</a:t>
            </a:r>
          </a:p>
          <a:p>
            <a:r>
              <a:rPr lang="en-US" dirty="0" smtClean="0"/>
              <a:t>ELA teachers at Greece CSD (Jeanne and Sally)</a:t>
            </a:r>
          </a:p>
          <a:p>
            <a:r>
              <a:rPr lang="en-US" dirty="0" smtClean="0"/>
              <a:t>Social Studies teacher at East Irondequoit CSD</a:t>
            </a:r>
          </a:p>
          <a:p>
            <a:r>
              <a:rPr lang="en-US" dirty="0" smtClean="0"/>
              <a:t>Intermediate teachers at Bloomfield CSD</a:t>
            </a:r>
          </a:p>
          <a:p>
            <a:r>
              <a:rPr lang="en-US" dirty="0" smtClean="0"/>
              <a:t>Primary teachers at East Irondequoit CSD</a:t>
            </a:r>
          </a:p>
          <a:p>
            <a:r>
              <a:rPr lang="en-US" dirty="0" smtClean="0"/>
              <a:t>Science teacher at Victor CSD</a:t>
            </a:r>
          </a:p>
          <a:p>
            <a:r>
              <a:rPr lang="en-US" dirty="0" smtClean="0"/>
              <a:t>Beginning phases at Canandaigua City </a:t>
            </a:r>
            <a:r>
              <a:rPr lang="en-US" dirty="0" smtClean="0"/>
              <a:t>Schools</a:t>
            </a:r>
          </a:p>
          <a:p>
            <a:r>
              <a:rPr lang="en-US" dirty="0" smtClean="0"/>
              <a:t>Mooresville Graded School District teachers delivering PD to East Irondequoit CSD teachers</a:t>
            </a:r>
            <a:endParaRPr lang="en-US" dirty="0" smtClean="0"/>
          </a:p>
          <a:p>
            <a:endParaRPr lang="en-US" dirty="0"/>
          </a:p>
        </p:txBody>
      </p:sp>
    </p:spTree>
    <p:extLst>
      <p:ext uri="{BB962C8B-B14F-4D97-AF65-F5344CB8AC3E}">
        <p14:creationId xmlns:p14="http://schemas.microsoft.com/office/powerpoint/2010/main" val="3360823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489" y="107576"/>
            <a:ext cx="8494618" cy="1336956"/>
          </a:xfrm>
        </p:spPr>
        <p:txBody>
          <a:bodyPr/>
          <a:lstStyle/>
          <a:p>
            <a:r>
              <a:rPr lang="en-US" sz="4000" dirty="0" smtClean="0"/>
              <a:t>Learning practice transformation?</a:t>
            </a:r>
            <a:endParaRPr lang="en-US" sz="4000" dirty="0"/>
          </a:p>
        </p:txBody>
      </p:sp>
      <p:sp>
        <p:nvSpPr>
          <p:cNvPr id="3" name="Content Placeholder 2"/>
          <p:cNvSpPr>
            <a:spLocks noGrp="1"/>
          </p:cNvSpPr>
          <p:nvPr>
            <p:ph idx="1"/>
          </p:nvPr>
        </p:nvSpPr>
        <p:spPr/>
        <p:txBody>
          <a:bodyPr/>
          <a:lstStyle/>
          <a:p>
            <a:r>
              <a:rPr lang="en-US" dirty="0" smtClean="0"/>
              <a:t>Shared stories from Greece CSD and East Irondequoit CSD</a:t>
            </a:r>
          </a:p>
          <a:p>
            <a:pPr lvl="1"/>
            <a:r>
              <a:rPr lang="en-US" dirty="0" smtClean="0"/>
              <a:t>Learning to use tools, learning how to learn again</a:t>
            </a:r>
          </a:p>
          <a:p>
            <a:pPr lvl="1"/>
            <a:r>
              <a:rPr lang="en-US" dirty="0" smtClean="0"/>
              <a:t>Sustained engagement with the teacher and each other that they’re not used to (with good design)</a:t>
            </a:r>
          </a:p>
          <a:p>
            <a:pPr lvl="1"/>
            <a:r>
              <a:rPr lang="en-US" dirty="0" smtClean="0"/>
              <a:t>Tighter connection to the course content</a:t>
            </a:r>
          </a:p>
          <a:p>
            <a:pPr lvl="1"/>
            <a:r>
              <a:rPr lang="en-US" dirty="0" smtClean="0"/>
              <a:t>Self-regulation of learning (course structure, completion in LMS, mastery in LMS, teacher guided and differentiated)</a:t>
            </a:r>
          </a:p>
          <a:p>
            <a:r>
              <a:rPr lang="en-US" dirty="0" smtClean="0"/>
              <a:t>And of course, “Netflix, yeah… Netflix”</a:t>
            </a:r>
            <a:endParaRPr lang="en-US" dirty="0"/>
          </a:p>
        </p:txBody>
      </p:sp>
    </p:spTree>
    <p:extLst>
      <p:ext uri="{BB962C8B-B14F-4D97-AF65-F5344CB8AC3E}">
        <p14:creationId xmlns:p14="http://schemas.microsoft.com/office/powerpoint/2010/main" val="498641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782" y="107576"/>
            <a:ext cx="8449943" cy="1336956"/>
          </a:xfrm>
        </p:spPr>
        <p:txBody>
          <a:bodyPr/>
          <a:lstStyle/>
          <a:p>
            <a:r>
              <a:rPr lang="en-US" sz="4000" dirty="0" smtClean="0"/>
              <a:t>Administration practice transformation?</a:t>
            </a:r>
            <a:endParaRPr lang="en-US" sz="4000" dirty="0"/>
          </a:p>
        </p:txBody>
      </p:sp>
      <p:sp>
        <p:nvSpPr>
          <p:cNvPr id="3" name="Content Placeholder 2"/>
          <p:cNvSpPr>
            <a:spLocks noGrp="1"/>
          </p:cNvSpPr>
          <p:nvPr>
            <p:ph idx="1"/>
          </p:nvPr>
        </p:nvSpPr>
        <p:spPr/>
        <p:txBody>
          <a:bodyPr>
            <a:normAutofit fontScale="62500" lnSpcReduction="20000"/>
          </a:bodyPr>
          <a:lstStyle/>
          <a:p>
            <a:r>
              <a:rPr lang="en-US" dirty="0" smtClean="0"/>
              <a:t>School’s </a:t>
            </a:r>
            <a:r>
              <a:rPr lang="en-US" dirty="0" err="1" smtClean="0"/>
              <a:t>WiFi</a:t>
            </a:r>
            <a:r>
              <a:rPr lang="en-US" dirty="0" smtClean="0"/>
              <a:t> </a:t>
            </a:r>
            <a:r>
              <a:rPr lang="en-US" dirty="0"/>
              <a:t>network and communications bandwidth</a:t>
            </a:r>
          </a:p>
          <a:p>
            <a:r>
              <a:rPr lang="en-US" dirty="0"/>
              <a:t>Administrative support</a:t>
            </a:r>
          </a:p>
          <a:p>
            <a:r>
              <a:rPr lang="en-US" dirty="0"/>
              <a:t>Implementation planning</a:t>
            </a:r>
          </a:p>
          <a:p>
            <a:r>
              <a:rPr lang="en-US" dirty="0"/>
              <a:t>Professional Development and Learning Communities</a:t>
            </a:r>
          </a:p>
          <a:p>
            <a:r>
              <a:rPr lang="en-US" dirty="0"/>
              <a:t>Resources, Apps, and Web-based tools</a:t>
            </a:r>
          </a:p>
          <a:p>
            <a:r>
              <a:rPr lang="en-US" dirty="0"/>
              <a:t>Classroom management – students and devices (social and technological)</a:t>
            </a:r>
          </a:p>
          <a:p>
            <a:r>
              <a:rPr lang="en-US" dirty="0"/>
              <a:t>Device logistics – beginning of year, end of year – distribution, collection, storage, repairs, replacements, tracking, usage</a:t>
            </a:r>
          </a:p>
          <a:p>
            <a:r>
              <a:rPr lang="en-US" dirty="0"/>
              <a:t>Identifying data requirements for student use and achievement</a:t>
            </a:r>
          </a:p>
          <a:p>
            <a:r>
              <a:rPr lang="en-US" dirty="0"/>
              <a:t>Near-term and long-term budget impact on the District</a:t>
            </a:r>
          </a:p>
          <a:p>
            <a:endParaRPr lang="en-US" dirty="0"/>
          </a:p>
        </p:txBody>
      </p:sp>
    </p:spTree>
    <p:extLst>
      <p:ext uri="{BB962C8B-B14F-4D97-AF65-F5344CB8AC3E}">
        <p14:creationId xmlns:p14="http://schemas.microsoft.com/office/powerpoint/2010/main" val="22448769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1374</TotalTime>
  <Words>1558</Words>
  <Application>Microsoft Macintosh PowerPoint</Application>
  <PresentationFormat>On-screen Show (4:3)</PresentationFormat>
  <Paragraphs>130</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Breeze</vt:lpstr>
      <vt:lpstr>Reporting observations of a digital conversion:</vt:lpstr>
      <vt:lpstr>Questions for us to address:</vt:lpstr>
      <vt:lpstr>What is digital conversion?</vt:lpstr>
      <vt:lpstr>What is the digital classroom?</vt:lpstr>
      <vt:lpstr>Differences in the digital classroom</vt:lpstr>
      <vt:lpstr>Teaching practice transformation?</vt:lpstr>
      <vt:lpstr>Stories…</vt:lpstr>
      <vt:lpstr>Learning practice transformation?</vt:lpstr>
      <vt:lpstr>Administration practice transformation?</vt:lpstr>
      <vt:lpstr>Leadership commitment?</vt:lpstr>
      <vt:lpstr>So what…</vt:lpstr>
      <vt:lpstr>Questions for us to address:</vt:lpstr>
    </vt:vector>
  </TitlesOfParts>
  <Company>DaveMiller2020</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Reporting observations of a digital conversion:</dc:title>
  <dc:creator>Dave Miller</dc:creator>
  <cp:lastModifiedBy>Dave Miller</cp:lastModifiedBy>
  <cp:revision>30</cp:revision>
  <cp:lastPrinted>2016-04-20T11:15:06Z</cp:lastPrinted>
  <dcterms:created xsi:type="dcterms:W3CDTF">2016-04-18T13:17:08Z</dcterms:created>
  <dcterms:modified xsi:type="dcterms:W3CDTF">2016-04-20T11:15:13Z</dcterms:modified>
</cp:coreProperties>
</file>