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2.xml" ContentType="application/vnd.openxmlformats-officedocument.drawingml.chartshapes+xml"/>
  <Override PartName="/ppt/charts/chart5.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 id="288" r:id="rId5"/>
    <p:sldId id="285" r:id="rId6"/>
    <p:sldId id="263" r:id="rId7"/>
    <p:sldId id="264" r:id="rId8"/>
    <p:sldId id="271" r:id="rId9"/>
    <p:sldId id="269" r:id="rId10"/>
    <p:sldId id="274" r:id="rId11"/>
    <p:sldId id="275" r:id="rId12"/>
    <p:sldId id="272" r:id="rId13"/>
    <p:sldId id="276" r:id="rId14"/>
    <p:sldId id="277" r:id="rId15"/>
    <p:sldId id="278" r:id="rId16"/>
    <p:sldId id="279" r:id="rId17"/>
    <p:sldId id="280" r:id="rId18"/>
    <p:sldId id="270" r:id="rId19"/>
    <p:sldId id="281" r:id="rId20"/>
    <p:sldId id="282" r:id="rId21"/>
    <p:sldId id="284" r:id="rId22"/>
    <p:sldId id="289" r:id="rId23"/>
    <p:sldId id="286" r:id="rId24"/>
    <p:sldId id="27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14" y="-90"/>
      </p:cViewPr>
      <p:guideLst>
        <p:guide orient="horz" pos="2160"/>
        <p:guide pos="2880"/>
      </p:guideLst>
    </p:cSldViewPr>
  </p:slideViewPr>
  <p:notesTextViewPr>
    <p:cViewPr>
      <p:scale>
        <a:sx n="1" d="1"/>
        <a:sy n="1" d="1"/>
      </p:scale>
      <p:origin x="0" y="0"/>
    </p:cViewPr>
  </p:notesTextViewPr>
  <p:sorterViewPr>
    <p:cViewPr>
      <p:scale>
        <a:sx n="100" d="100"/>
        <a:sy n="100" d="100"/>
      </p:scale>
      <p:origin x="0" y="5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Kent.CGR\Documents\Presentations\stats%20for%20HVHF%20discuss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ent.CGR\Downloads\quintile.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Kent.CGR\Downloads\quintile.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Kent.CGR\Desktop\MSHA%20-%20Coal%20Year%20End%20Fatality%20Report%20-%202012.htm"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Kent.CGR\Documents\Presentations\stats%20for%20HVHF%20discuss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4000">
                <a:solidFill>
                  <a:schemeClr val="bg2">
                    <a:lumMod val="50000"/>
                  </a:schemeClr>
                </a:solidFill>
              </a:defRPr>
            </a:pPr>
            <a:r>
              <a:rPr lang="en-US" sz="4000" dirty="0" err="1" smtClean="0">
                <a:solidFill>
                  <a:schemeClr val="bg2">
                    <a:lumMod val="50000"/>
                  </a:schemeClr>
                </a:solidFill>
              </a:rPr>
              <a:t>Levelized</a:t>
            </a:r>
            <a:r>
              <a:rPr lang="en-US" sz="4000" baseline="0" dirty="0" smtClean="0">
                <a:solidFill>
                  <a:schemeClr val="bg2">
                    <a:lumMod val="50000"/>
                  </a:schemeClr>
                </a:solidFill>
              </a:rPr>
              <a:t> </a:t>
            </a:r>
          </a:p>
          <a:p>
            <a:pPr>
              <a:defRPr sz="4000">
                <a:solidFill>
                  <a:schemeClr val="bg2">
                    <a:lumMod val="50000"/>
                  </a:schemeClr>
                </a:solidFill>
              </a:defRPr>
            </a:pPr>
            <a:r>
              <a:rPr lang="en-US" sz="4000" dirty="0" smtClean="0">
                <a:solidFill>
                  <a:schemeClr val="bg2">
                    <a:lumMod val="50000"/>
                  </a:schemeClr>
                </a:solidFill>
              </a:rPr>
              <a:t>Cost </a:t>
            </a:r>
            <a:r>
              <a:rPr lang="en-US" sz="4000" dirty="0">
                <a:solidFill>
                  <a:schemeClr val="bg2">
                    <a:lumMod val="50000"/>
                  </a:schemeClr>
                </a:solidFill>
              </a:rPr>
              <a:t>per </a:t>
            </a:r>
            <a:r>
              <a:rPr lang="en-US" sz="4000" dirty="0" err="1">
                <a:solidFill>
                  <a:schemeClr val="bg2">
                    <a:lumMod val="50000"/>
                  </a:schemeClr>
                </a:solidFill>
              </a:rPr>
              <a:t>MWh</a:t>
            </a:r>
            <a:endParaRPr lang="en-US" sz="4000" dirty="0">
              <a:solidFill>
                <a:schemeClr val="bg2">
                  <a:lumMod val="50000"/>
                </a:schemeClr>
              </a:solidFill>
            </a:endParaRPr>
          </a:p>
        </c:rich>
      </c:tx>
      <c:layout>
        <c:manualLayout>
          <c:xMode val="edge"/>
          <c:yMode val="edge"/>
          <c:x val="0.5567867958812841"/>
          <c:y val="1.9426069206953764E-2"/>
        </c:manualLayout>
      </c:layout>
      <c:overlay val="1"/>
      <c:spPr>
        <a:solidFill>
          <a:schemeClr val="bg1"/>
        </a:solidFill>
      </c:spPr>
    </c:title>
    <c:autoTitleDeleted val="0"/>
    <c:plotArea>
      <c:layout>
        <c:manualLayout>
          <c:layoutTarget val="inner"/>
          <c:xMode val="edge"/>
          <c:yMode val="edge"/>
          <c:x val="0.27573906386701663"/>
          <c:y val="5.0925925925925923E-2"/>
          <c:w val="0.6779113502846249"/>
          <c:h val="0.83309419655876349"/>
        </c:manualLayout>
      </c:layout>
      <c:barChart>
        <c:barDir val="bar"/>
        <c:grouping val="stacked"/>
        <c:varyColors val="0"/>
        <c:ser>
          <c:idx val="0"/>
          <c:order val="0"/>
          <c:tx>
            <c:v>Fuel</c:v>
          </c:tx>
          <c:spPr>
            <a:solidFill>
              <a:schemeClr val="accent3"/>
            </a:solidFill>
            <a:ln>
              <a:solidFill>
                <a:schemeClr val="tx1"/>
              </a:solidFill>
            </a:ln>
          </c:spPr>
          <c:invertIfNegative val="0"/>
          <c:cat>
            <c:strRef>
              <c:f>CostOfEnergyEIA!$A$8:$A$16</c:f>
              <c:strCache>
                <c:ptCount val="9"/>
                <c:pt idx="0">
                  <c:v>Solar Thermal</c:v>
                </c:pt>
                <c:pt idx="1">
                  <c:v>Solar PV</c:v>
                </c:pt>
                <c:pt idx="2">
                  <c:v>Biomass</c:v>
                </c:pt>
                <c:pt idx="3">
                  <c:v>Nuclear</c:v>
                </c:pt>
                <c:pt idx="4">
                  <c:v>Coal w CCS</c:v>
                </c:pt>
                <c:pt idx="5">
                  <c:v>Geothermal</c:v>
                </c:pt>
                <c:pt idx="6">
                  <c:v>Wind</c:v>
                </c:pt>
                <c:pt idx="7">
                  <c:v>Hydro</c:v>
                </c:pt>
                <c:pt idx="8">
                  <c:v>Natural Gas (adv CC)</c:v>
                </c:pt>
              </c:strCache>
            </c:strRef>
          </c:cat>
          <c:val>
            <c:numRef>
              <c:f>CostOfEnergyEIA!$E$8:$E$16</c:f>
              <c:numCache>
                <c:formatCode>General</c:formatCode>
                <c:ptCount val="9"/>
                <c:pt idx="0">
                  <c:v>0</c:v>
                </c:pt>
                <c:pt idx="1">
                  <c:v>0</c:v>
                </c:pt>
                <c:pt idx="2">
                  <c:v>48.3</c:v>
                </c:pt>
                <c:pt idx="3">
                  <c:v>11.6</c:v>
                </c:pt>
                <c:pt idx="4">
                  <c:v>28.6</c:v>
                </c:pt>
                <c:pt idx="5">
                  <c:v>9.6</c:v>
                </c:pt>
                <c:pt idx="6">
                  <c:v>0</c:v>
                </c:pt>
                <c:pt idx="7">
                  <c:v>6</c:v>
                </c:pt>
                <c:pt idx="8">
                  <c:v>44.4</c:v>
                </c:pt>
              </c:numCache>
            </c:numRef>
          </c:val>
        </c:ser>
        <c:ser>
          <c:idx val="1"/>
          <c:order val="1"/>
          <c:tx>
            <c:v>Capital</c:v>
          </c:tx>
          <c:spPr>
            <a:solidFill>
              <a:schemeClr val="accent1"/>
            </a:solidFill>
            <a:ln>
              <a:solidFill>
                <a:sysClr val="windowText" lastClr="000000"/>
              </a:solidFill>
            </a:ln>
          </c:spPr>
          <c:invertIfNegative val="0"/>
          <c:cat>
            <c:strRef>
              <c:f>CostOfEnergyEIA!$A$8:$A$16</c:f>
              <c:strCache>
                <c:ptCount val="9"/>
                <c:pt idx="0">
                  <c:v>Solar Thermal</c:v>
                </c:pt>
                <c:pt idx="1">
                  <c:v>Solar PV</c:v>
                </c:pt>
                <c:pt idx="2">
                  <c:v>Biomass</c:v>
                </c:pt>
                <c:pt idx="3">
                  <c:v>Nuclear</c:v>
                </c:pt>
                <c:pt idx="4">
                  <c:v>Coal w CCS</c:v>
                </c:pt>
                <c:pt idx="5">
                  <c:v>Geothermal</c:v>
                </c:pt>
                <c:pt idx="6">
                  <c:v>Wind</c:v>
                </c:pt>
                <c:pt idx="7">
                  <c:v>Hydro</c:v>
                </c:pt>
                <c:pt idx="8">
                  <c:v>Natural Gas (adv CC)</c:v>
                </c:pt>
              </c:strCache>
            </c:strRef>
          </c:cat>
          <c:val>
            <c:numRef>
              <c:f>CostOfEnergyEIA!$C$8:$C$16</c:f>
              <c:numCache>
                <c:formatCode>General</c:formatCode>
                <c:ptCount val="9"/>
                <c:pt idx="0">
                  <c:v>204.7</c:v>
                </c:pt>
                <c:pt idx="1">
                  <c:v>144.9</c:v>
                </c:pt>
                <c:pt idx="2">
                  <c:v>56.8</c:v>
                </c:pt>
                <c:pt idx="3">
                  <c:v>88.8</c:v>
                </c:pt>
                <c:pt idx="4">
                  <c:v>65.8</c:v>
                </c:pt>
                <c:pt idx="5">
                  <c:v>76.599999999999994</c:v>
                </c:pt>
                <c:pt idx="6">
                  <c:v>83.3</c:v>
                </c:pt>
                <c:pt idx="7">
                  <c:v>76.900000000000006</c:v>
                </c:pt>
                <c:pt idx="8">
                  <c:v>17.899999999999999</c:v>
                </c:pt>
              </c:numCache>
            </c:numRef>
          </c:val>
        </c:ser>
        <c:ser>
          <c:idx val="2"/>
          <c:order val="2"/>
          <c:tx>
            <c:v>OTHER</c:v>
          </c:tx>
          <c:spPr>
            <a:solidFill>
              <a:schemeClr val="accent6">
                <a:lumMod val="50000"/>
              </a:schemeClr>
            </a:solidFill>
            <a:ln>
              <a:solidFill>
                <a:schemeClr val="tx1"/>
              </a:solidFill>
            </a:ln>
          </c:spPr>
          <c:invertIfNegative val="0"/>
          <c:cat>
            <c:strRef>
              <c:f>CostOfEnergyEIA!$A$8:$A$16</c:f>
              <c:strCache>
                <c:ptCount val="9"/>
                <c:pt idx="0">
                  <c:v>Solar Thermal</c:v>
                </c:pt>
                <c:pt idx="1">
                  <c:v>Solar PV</c:v>
                </c:pt>
                <c:pt idx="2">
                  <c:v>Biomass</c:v>
                </c:pt>
                <c:pt idx="3">
                  <c:v>Nuclear</c:v>
                </c:pt>
                <c:pt idx="4">
                  <c:v>Coal w CCS</c:v>
                </c:pt>
                <c:pt idx="5">
                  <c:v>Geothermal</c:v>
                </c:pt>
                <c:pt idx="6">
                  <c:v>Wind</c:v>
                </c:pt>
                <c:pt idx="7">
                  <c:v>Hydro</c:v>
                </c:pt>
                <c:pt idx="8">
                  <c:v>Natural Gas (adv CC)</c:v>
                </c:pt>
              </c:strCache>
            </c:strRef>
          </c:cat>
          <c:val>
            <c:numRef>
              <c:f>CostOfEnergyEIA!$H$8:$H$16</c:f>
              <c:numCache>
                <c:formatCode>General</c:formatCode>
                <c:ptCount val="9"/>
                <c:pt idx="0">
                  <c:v>46.300000000000011</c:v>
                </c:pt>
                <c:pt idx="1">
                  <c:v>12</c:v>
                </c:pt>
                <c:pt idx="2">
                  <c:v>15.100000000000009</c:v>
                </c:pt>
                <c:pt idx="3">
                  <c:v>12.300000000000011</c:v>
                </c:pt>
                <c:pt idx="4">
                  <c:v>5.2000000000000028</c:v>
                </c:pt>
                <c:pt idx="5">
                  <c:v>13.400000000000006</c:v>
                </c:pt>
                <c:pt idx="6">
                  <c:v>13.5</c:v>
                </c:pt>
                <c:pt idx="7">
                  <c:v>7</c:v>
                </c:pt>
                <c:pt idx="8">
                  <c:v>3.2000000000000028</c:v>
                </c:pt>
              </c:numCache>
            </c:numRef>
          </c:val>
        </c:ser>
        <c:dLbls>
          <c:showLegendKey val="0"/>
          <c:showVal val="0"/>
          <c:showCatName val="0"/>
          <c:showSerName val="0"/>
          <c:showPercent val="0"/>
          <c:showBubbleSize val="0"/>
        </c:dLbls>
        <c:gapWidth val="150"/>
        <c:overlap val="100"/>
        <c:axId val="85152128"/>
        <c:axId val="134025600"/>
      </c:barChart>
      <c:catAx>
        <c:axId val="85152128"/>
        <c:scaling>
          <c:orientation val="minMax"/>
        </c:scaling>
        <c:delete val="0"/>
        <c:axPos val="l"/>
        <c:majorTickMark val="out"/>
        <c:minorTickMark val="none"/>
        <c:tickLblPos val="nextTo"/>
        <c:crossAx val="134025600"/>
        <c:crosses val="autoZero"/>
        <c:auto val="1"/>
        <c:lblAlgn val="ctr"/>
        <c:lblOffset val="100"/>
        <c:noMultiLvlLbl val="0"/>
      </c:catAx>
      <c:valAx>
        <c:axId val="134025600"/>
        <c:scaling>
          <c:orientation val="minMax"/>
          <c:max val="250"/>
        </c:scaling>
        <c:delete val="0"/>
        <c:axPos val="b"/>
        <c:majorGridlines/>
        <c:numFmt formatCode="&quot;$&quot;#,##0" sourceLinked="0"/>
        <c:majorTickMark val="out"/>
        <c:minorTickMark val="none"/>
        <c:tickLblPos val="nextTo"/>
        <c:crossAx val="85152128"/>
        <c:crosses val="autoZero"/>
        <c:crossBetween val="between"/>
      </c:valAx>
      <c:spPr>
        <a:noFill/>
        <a:ln w="25400">
          <a:noFill/>
        </a:ln>
      </c:spPr>
    </c:plotArea>
    <c:legend>
      <c:legendPos val="r"/>
      <c:layout>
        <c:manualLayout>
          <c:xMode val="edge"/>
          <c:yMode val="edge"/>
          <c:x val="0.73308442694663156"/>
          <c:y val="0.28183143773694957"/>
          <c:w val="0.20761205330102964"/>
          <c:h val="0.25960739282589679"/>
        </c:manualLayout>
      </c:layout>
      <c:overlay val="0"/>
      <c:spPr>
        <a:solidFill>
          <a:schemeClr val="bg1"/>
        </a:solidFill>
      </c:spPr>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dirty="0"/>
              <a:t>Share of Income Spent on Electricity</a:t>
            </a:r>
          </a:p>
          <a:p>
            <a:pPr>
              <a:defRPr sz="2400"/>
            </a:pPr>
            <a:r>
              <a:rPr lang="en-US" sz="2400" dirty="0"/>
              <a:t>2011 Consumer Expenditure Survey</a:t>
            </a:r>
          </a:p>
        </c:rich>
      </c:tx>
      <c:layout>
        <c:manualLayout>
          <c:xMode val="edge"/>
          <c:yMode val="edge"/>
          <c:x val="0.25536771138901754"/>
          <c:y val="1.8258105060811047E-3"/>
        </c:manualLayout>
      </c:layout>
      <c:overlay val="1"/>
      <c:spPr>
        <a:solidFill>
          <a:schemeClr val="bg1"/>
        </a:solidFill>
      </c:spPr>
    </c:title>
    <c:autoTitleDeleted val="0"/>
    <c:plotArea>
      <c:layout>
        <c:manualLayout>
          <c:layoutTarget val="inner"/>
          <c:xMode val="edge"/>
          <c:yMode val="edge"/>
          <c:x val="0.1086112478127734"/>
          <c:y val="4.2714745884037224E-2"/>
          <c:w val="0.88368069225721779"/>
          <c:h val="0.78606020838304302"/>
        </c:manualLayout>
      </c:layout>
      <c:barChart>
        <c:barDir val="col"/>
        <c:grouping val="clustered"/>
        <c:varyColors val="0"/>
        <c:ser>
          <c:idx val="0"/>
          <c:order val="0"/>
          <c:spPr>
            <a:solidFill>
              <a:schemeClr val="accent1">
                <a:lumMod val="50000"/>
              </a:schemeClr>
            </a:solidFill>
            <a:ln>
              <a:solidFill>
                <a:schemeClr val="tx1"/>
              </a:solidFill>
            </a:ln>
          </c:spPr>
          <c:invertIfNegative val="0"/>
          <c:cat>
            <c:strRef>
              <c:f>CES!$I$3:$M$3</c:f>
              <c:strCache>
                <c:ptCount val="5"/>
                <c:pt idx="0">
                  <c:v>Lowest 20 %</c:v>
                </c:pt>
                <c:pt idx="1">
                  <c:v>Second 20 %</c:v>
                </c:pt>
                <c:pt idx="2">
                  <c:v>Third 20 %</c:v>
                </c:pt>
                <c:pt idx="3">
                  <c:v>Fourth 20 %</c:v>
                </c:pt>
                <c:pt idx="4">
                  <c:v>Highest 20 %</c:v>
                </c:pt>
              </c:strCache>
            </c:strRef>
          </c:cat>
          <c:val>
            <c:numRef>
              <c:f>CES!$I$93:$M$93</c:f>
              <c:numCache>
                <c:formatCode>0%</c:formatCode>
                <c:ptCount val="5"/>
                <c:pt idx="0">
                  <c:v>9.7776454238634111E-2</c:v>
                </c:pt>
                <c:pt idx="1">
                  <c:v>4.531766434080059E-2</c:v>
                </c:pt>
                <c:pt idx="2">
                  <c:v>3.1363167482387024E-2</c:v>
                </c:pt>
                <c:pt idx="3">
                  <c:v>2.2211752968726184E-2</c:v>
                </c:pt>
                <c:pt idx="4">
                  <c:v>1.2150581114748966E-2</c:v>
                </c:pt>
              </c:numCache>
            </c:numRef>
          </c:val>
        </c:ser>
        <c:dLbls>
          <c:showLegendKey val="0"/>
          <c:showVal val="0"/>
          <c:showCatName val="0"/>
          <c:showSerName val="0"/>
          <c:showPercent val="0"/>
          <c:showBubbleSize val="0"/>
        </c:dLbls>
        <c:gapWidth val="150"/>
        <c:axId val="134059904"/>
        <c:axId val="134061440"/>
      </c:barChart>
      <c:catAx>
        <c:axId val="134059904"/>
        <c:scaling>
          <c:orientation val="minMax"/>
        </c:scaling>
        <c:delete val="0"/>
        <c:axPos val="b"/>
        <c:numFmt formatCode="&quot;$&quot;#,##0" sourceLinked="1"/>
        <c:majorTickMark val="out"/>
        <c:minorTickMark val="none"/>
        <c:tickLblPos val="nextTo"/>
        <c:txPr>
          <a:bodyPr/>
          <a:lstStyle/>
          <a:p>
            <a:pPr>
              <a:defRPr sz="1600" b="1"/>
            </a:pPr>
            <a:endParaRPr lang="en-US"/>
          </a:p>
        </c:txPr>
        <c:crossAx val="134061440"/>
        <c:crosses val="autoZero"/>
        <c:auto val="1"/>
        <c:lblAlgn val="ctr"/>
        <c:lblOffset val="100"/>
        <c:noMultiLvlLbl val="0"/>
      </c:catAx>
      <c:valAx>
        <c:axId val="134061440"/>
        <c:scaling>
          <c:orientation val="minMax"/>
          <c:max val="0.1"/>
        </c:scaling>
        <c:delete val="0"/>
        <c:axPos val="l"/>
        <c:majorGridlines/>
        <c:numFmt formatCode="0%" sourceLinked="1"/>
        <c:majorTickMark val="out"/>
        <c:minorTickMark val="none"/>
        <c:tickLblPos val="nextTo"/>
        <c:crossAx val="134059904"/>
        <c:crosses val="autoZero"/>
        <c:crossBetween val="between"/>
      </c:valAx>
    </c:plotArea>
    <c:plotVisOnly val="1"/>
    <c:dispBlanksAs val="gap"/>
    <c:showDLblsOverMax val="0"/>
  </c:chart>
  <c:txPr>
    <a:bodyPr/>
    <a:lstStyle/>
    <a:p>
      <a:pPr>
        <a:defRPr sz="2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dirty="0"/>
              <a:t>Share of Income Spent on </a:t>
            </a:r>
            <a:r>
              <a:rPr lang="en-US" sz="2400" dirty="0" smtClean="0"/>
              <a:t>Gasoline</a:t>
            </a:r>
            <a:endParaRPr lang="en-US" sz="2400" dirty="0"/>
          </a:p>
          <a:p>
            <a:pPr>
              <a:defRPr sz="2400"/>
            </a:pPr>
            <a:r>
              <a:rPr lang="en-US" sz="2400" dirty="0"/>
              <a:t>2011 Consumer Expenditure Survey</a:t>
            </a:r>
          </a:p>
        </c:rich>
      </c:tx>
      <c:layout>
        <c:manualLayout>
          <c:xMode val="edge"/>
          <c:yMode val="edge"/>
          <c:x val="0.25536771138901754"/>
          <c:y val="8.3985434919226637E-2"/>
        </c:manualLayout>
      </c:layout>
      <c:overlay val="1"/>
      <c:spPr>
        <a:solidFill>
          <a:schemeClr val="bg1"/>
        </a:solidFill>
      </c:spPr>
    </c:title>
    <c:autoTitleDeleted val="0"/>
    <c:plotArea>
      <c:layout>
        <c:manualLayout>
          <c:layoutTarget val="inner"/>
          <c:xMode val="edge"/>
          <c:yMode val="edge"/>
          <c:x val="0.10222235088261027"/>
          <c:y val="7.0223097112860886E-2"/>
          <c:w val="0.84875804127425247"/>
          <c:h val="0.77060995896639672"/>
        </c:manualLayout>
      </c:layout>
      <c:barChart>
        <c:barDir val="col"/>
        <c:grouping val="clustered"/>
        <c:varyColors val="0"/>
        <c:ser>
          <c:idx val="0"/>
          <c:order val="0"/>
          <c:spPr>
            <a:solidFill>
              <a:schemeClr val="accent1">
                <a:lumMod val="50000"/>
              </a:schemeClr>
            </a:solidFill>
            <a:ln>
              <a:solidFill>
                <a:schemeClr val="tx1"/>
              </a:solidFill>
            </a:ln>
          </c:spPr>
          <c:invertIfNegative val="0"/>
          <c:cat>
            <c:strRef>
              <c:f>CES!$I$3:$M$3</c:f>
              <c:strCache>
                <c:ptCount val="5"/>
                <c:pt idx="0">
                  <c:v>Lowest 20 %</c:v>
                </c:pt>
                <c:pt idx="1">
                  <c:v>Second 20 %</c:v>
                </c:pt>
                <c:pt idx="2">
                  <c:v>Third 20 %</c:v>
                </c:pt>
                <c:pt idx="3">
                  <c:v>Fourth 20 %</c:v>
                </c:pt>
                <c:pt idx="4">
                  <c:v>Highest 20 %</c:v>
                </c:pt>
              </c:strCache>
            </c:strRef>
          </c:cat>
          <c:val>
            <c:numRef>
              <c:f>CES!$I$129:$M$129</c:f>
              <c:numCache>
                <c:formatCode>0%</c:formatCode>
                <c:ptCount val="5"/>
                <c:pt idx="0">
                  <c:v>0.12179868969624777</c:v>
                </c:pt>
                <c:pt idx="1">
                  <c:v>7.2750642673521854E-2</c:v>
                </c:pt>
                <c:pt idx="2">
                  <c:v>5.9126923161337053E-2</c:v>
                </c:pt>
                <c:pt idx="3">
                  <c:v>4.5656722415441532E-2</c:v>
                </c:pt>
                <c:pt idx="4">
                  <c:v>2.6564313945449565E-2</c:v>
                </c:pt>
              </c:numCache>
            </c:numRef>
          </c:val>
        </c:ser>
        <c:dLbls>
          <c:showLegendKey val="0"/>
          <c:showVal val="0"/>
          <c:showCatName val="0"/>
          <c:showSerName val="0"/>
          <c:showPercent val="0"/>
          <c:showBubbleSize val="0"/>
        </c:dLbls>
        <c:gapWidth val="150"/>
        <c:axId val="145969152"/>
        <c:axId val="145970688"/>
      </c:barChart>
      <c:catAx>
        <c:axId val="145969152"/>
        <c:scaling>
          <c:orientation val="minMax"/>
        </c:scaling>
        <c:delete val="0"/>
        <c:axPos val="b"/>
        <c:numFmt formatCode="&quot;$&quot;#,##0" sourceLinked="1"/>
        <c:majorTickMark val="out"/>
        <c:minorTickMark val="none"/>
        <c:tickLblPos val="nextTo"/>
        <c:txPr>
          <a:bodyPr/>
          <a:lstStyle/>
          <a:p>
            <a:pPr>
              <a:defRPr sz="1600" b="1"/>
            </a:pPr>
            <a:endParaRPr lang="en-US"/>
          </a:p>
        </c:txPr>
        <c:crossAx val="145970688"/>
        <c:crosses val="autoZero"/>
        <c:auto val="1"/>
        <c:lblAlgn val="ctr"/>
        <c:lblOffset val="100"/>
        <c:noMultiLvlLbl val="0"/>
      </c:catAx>
      <c:valAx>
        <c:axId val="145970688"/>
        <c:scaling>
          <c:orientation val="minMax"/>
          <c:max val="0.13"/>
          <c:min val="0"/>
        </c:scaling>
        <c:delete val="0"/>
        <c:axPos val="l"/>
        <c:majorGridlines/>
        <c:numFmt formatCode="0%" sourceLinked="1"/>
        <c:majorTickMark val="out"/>
        <c:minorTickMark val="none"/>
        <c:tickLblPos val="nextTo"/>
        <c:crossAx val="145969152"/>
        <c:crosses val="autoZero"/>
        <c:crossBetween val="between"/>
      </c:valAx>
    </c:plotArea>
    <c:plotVisOnly val="1"/>
    <c:dispBlanksAs val="gap"/>
    <c:showDLblsOverMax val="0"/>
  </c:chart>
  <c:txPr>
    <a:bodyPr/>
    <a:lstStyle/>
    <a:p>
      <a:pPr>
        <a:defRPr sz="20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38249591967699"/>
          <c:y val="3.9359890750063672E-2"/>
          <c:w val="0.87600377569135301"/>
          <c:h val="0.80748101944930661"/>
        </c:manualLayout>
      </c:layout>
      <c:barChart>
        <c:barDir val="col"/>
        <c:grouping val="clustered"/>
        <c:varyColors val="0"/>
        <c:ser>
          <c:idx val="0"/>
          <c:order val="0"/>
          <c:spPr>
            <a:solidFill>
              <a:schemeClr val="accent5">
                <a:lumMod val="50000"/>
              </a:schemeClr>
            </a:solidFill>
          </c:spPr>
          <c:invertIfNegative val="0"/>
          <c:cat>
            <c:strRef>
              <c:f>'MSHA - Coal Year End Fatality R'!$S$16:$S$28</c:f>
              <c:strCache>
                <c:ptCount val="13"/>
                <c:pt idx="0">
                  <c:v>00</c:v>
                </c:pt>
                <c:pt idx="1">
                  <c:v>01</c:v>
                </c:pt>
                <c:pt idx="2">
                  <c:v>02</c:v>
                </c:pt>
                <c:pt idx="3">
                  <c:v>03</c:v>
                </c:pt>
                <c:pt idx="4">
                  <c:v>04</c:v>
                </c:pt>
                <c:pt idx="5">
                  <c:v>05</c:v>
                </c:pt>
                <c:pt idx="6">
                  <c:v>06</c:v>
                </c:pt>
                <c:pt idx="7">
                  <c:v>07</c:v>
                </c:pt>
                <c:pt idx="8">
                  <c:v>08</c:v>
                </c:pt>
                <c:pt idx="9">
                  <c:v>09</c:v>
                </c:pt>
                <c:pt idx="10">
                  <c:v>10</c:v>
                </c:pt>
                <c:pt idx="11">
                  <c:v>11</c:v>
                </c:pt>
                <c:pt idx="12">
                  <c:v>12</c:v>
                </c:pt>
              </c:strCache>
            </c:strRef>
          </c:cat>
          <c:val>
            <c:numRef>
              <c:f>'MSHA - Coal Year End Fatality R'!$T$16:$T$28</c:f>
              <c:numCache>
                <c:formatCode>General</c:formatCode>
                <c:ptCount val="13"/>
                <c:pt idx="0">
                  <c:v>38</c:v>
                </c:pt>
                <c:pt idx="1">
                  <c:v>42</c:v>
                </c:pt>
                <c:pt idx="2">
                  <c:v>28</c:v>
                </c:pt>
                <c:pt idx="3">
                  <c:v>30</c:v>
                </c:pt>
                <c:pt idx="4">
                  <c:v>28</c:v>
                </c:pt>
                <c:pt idx="5">
                  <c:v>23</c:v>
                </c:pt>
                <c:pt idx="6">
                  <c:v>47</c:v>
                </c:pt>
                <c:pt idx="7">
                  <c:v>34</c:v>
                </c:pt>
                <c:pt idx="8">
                  <c:v>30</c:v>
                </c:pt>
                <c:pt idx="9">
                  <c:v>18</c:v>
                </c:pt>
                <c:pt idx="10">
                  <c:v>48</c:v>
                </c:pt>
                <c:pt idx="11">
                  <c:v>21</c:v>
                </c:pt>
                <c:pt idx="12">
                  <c:v>19</c:v>
                </c:pt>
              </c:numCache>
            </c:numRef>
          </c:val>
        </c:ser>
        <c:dLbls>
          <c:showLegendKey val="0"/>
          <c:showVal val="0"/>
          <c:showCatName val="0"/>
          <c:showSerName val="0"/>
          <c:showPercent val="0"/>
          <c:showBubbleSize val="0"/>
        </c:dLbls>
        <c:gapWidth val="42"/>
        <c:axId val="145979264"/>
        <c:axId val="145980800"/>
      </c:barChart>
      <c:catAx>
        <c:axId val="145979264"/>
        <c:scaling>
          <c:orientation val="minMax"/>
        </c:scaling>
        <c:delete val="0"/>
        <c:axPos val="b"/>
        <c:majorTickMark val="out"/>
        <c:minorTickMark val="none"/>
        <c:tickLblPos val="nextTo"/>
        <c:crossAx val="145980800"/>
        <c:crosses val="autoZero"/>
        <c:auto val="1"/>
        <c:lblAlgn val="ctr"/>
        <c:lblOffset val="100"/>
        <c:noMultiLvlLbl val="0"/>
      </c:catAx>
      <c:valAx>
        <c:axId val="145980800"/>
        <c:scaling>
          <c:orientation val="minMax"/>
        </c:scaling>
        <c:delete val="0"/>
        <c:axPos val="l"/>
        <c:majorGridlines/>
        <c:numFmt formatCode="General" sourceLinked="1"/>
        <c:majorTickMark val="out"/>
        <c:minorTickMark val="none"/>
        <c:tickLblPos val="nextTo"/>
        <c:crossAx val="145979264"/>
        <c:crosses val="autoZero"/>
        <c:crossBetween val="between"/>
      </c:valAx>
    </c:plotArea>
    <c:plotVisOnly val="1"/>
    <c:dispBlanksAs val="gap"/>
    <c:showDLblsOverMax val="0"/>
  </c:chart>
  <c:txPr>
    <a:bodyPr/>
    <a:lstStyle/>
    <a:p>
      <a:pPr>
        <a:defRPr sz="24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4000">
                <a:solidFill>
                  <a:schemeClr val="bg2">
                    <a:lumMod val="50000"/>
                  </a:schemeClr>
                </a:solidFill>
              </a:defRPr>
            </a:pPr>
            <a:r>
              <a:rPr lang="en-US" sz="4000">
                <a:solidFill>
                  <a:schemeClr val="bg2">
                    <a:lumMod val="50000"/>
                  </a:schemeClr>
                </a:solidFill>
              </a:rPr>
              <a:t>Cost per MWh</a:t>
            </a:r>
          </a:p>
        </c:rich>
      </c:tx>
      <c:layout>
        <c:manualLayout>
          <c:xMode val="edge"/>
          <c:yMode val="edge"/>
          <c:x val="0.52954320613769434"/>
          <c:y val="3.9701137934839759E-2"/>
        </c:manualLayout>
      </c:layout>
      <c:overlay val="1"/>
      <c:spPr>
        <a:solidFill>
          <a:schemeClr val="bg1"/>
        </a:solidFill>
      </c:spPr>
    </c:title>
    <c:autoTitleDeleted val="0"/>
    <c:plotArea>
      <c:layout>
        <c:manualLayout>
          <c:layoutTarget val="inner"/>
          <c:xMode val="edge"/>
          <c:yMode val="edge"/>
          <c:x val="0.27573906386701663"/>
          <c:y val="5.0925925925925923E-2"/>
          <c:w val="0.6779113502846249"/>
          <c:h val="0.83309419655876349"/>
        </c:manualLayout>
      </c:layout>
      <c:barChart>
        <c:barDir val="bar"/>
        <c:grouping val="stacked"/>
        <c:varyColors val="0"/>
        <c:ser>
          <c:idx val="0"/>
          <c:order val="0"/>
          <c:spPr>
            <a:solidFill>
              <a:schemeClr val="accent3"/>
            </a:solidFill>
          </c:spPr>
          <c:invertIfNegative val="0"/>
          <c:dPt>
            <c:idx val="2"/>
            <c:invertIfNegative val="0"/>
            <c:bubble3D val="0"/>
            <c:spPr>
              <a:solidFill>
                <a:schemeClr val="bg2">
                  <a:lumMod val="50000"/>
                </a:schemeClr>
              </a:solidFill>
            </c:spPr>
          </c:dPt>
          <c:dLbls>
            <c:numFmt formatCode="&quot;$&quot;#,##0" sourceLinked="0"/>
            <c:spPr>
              <a:solidFill>
                <a:schemeClr val="bg1"/>
              </a:solidFill>
            </c:spPr>
            <c:showLegendKey val="0"/>
            <c:showVal val="1"/>
            <c:showCatName val="0"/>
            <c:showSerName val="0"/>
            <c:showPercent val="0"/>
            <c:showBubbleSize val="0"/>
            <c:showLeaderLines val="0"/>
          </c:dLbls>
          <c:cat>
            <c:strRef>
              <c:f>CostOfEnergyEIA!$A$8:$A$16</c:f>
              <c:strCache>
                <c:ptCount val="9"/>
                <c:pt idx="0">
                  <c:v>Solar Thermal</c:v>
                </c:pt>
                <c:pt idx="1">
                  <c:v>Solar PV</c:v>
                </c:pt>
                <c:pt idx="2">
                  <c:v>Biomass</c:v>
                </c:pt>
                <c:pt idx="3">
                  <c:v>Nuclear</c:v>
                </c:pt>
                <c:pt idx="4">
                  <c:v>Coal w CCS</c:v>
                </c:pt>
                <c:pt idx="5">
                  <c:v>Geothermal</c:v>
                </c:pt>
                <c:pt idx="6">
                  <c:v>Wind</c:v>
                </c:pt>
                <c:pt idx="7">
                  <c:v>Hydro</c:v>
                </c:pt>
                <c:pt idx="8">
                  <c:v>Natural Gas (adv CC)</c:v>
                </c:pt>
              </c:strCache>
            </c:strRef>
          </c:cat>
          <c:val>
            <c:numRef>
              <c:f>CostOfEnergyEIA!$I$8:$I$16</c:f>
              <c:numCache>
                <c:formatCode>General</c:formatCode>
                <c:ptCount val="9"/>
                <c:pt idx="0">
                  <c:v>251</c:v>
                </c:pt>
                <c:pt idx="1">
                  <c:v>156.9</c:v>
                </c:pt>
                <c:pt idx="2">
                  <c:v>52.2</c:v>
                </c:pt>
                <c:pt idx="3">
                  <c:v>112.7</c:v>
                </c:pt>
                <c:pt idx="4">
                  <c:v>99.6</c:v>
                </c:pt>
                <c:pt idx="5">
                  <c:v>99.6</c:v>
                </c:pt>
                <c:pt idx="6">
                  <c:v>96.8</c:v>
                </c:pt>
                <c:pt idx="7">
                  <c:v>89.9</c:v>
                </c:pt>
                <c:pt idx="8">
                  <c:v>65.5</c:v>
                </c:pt>
              </c:numCache>
            </c:numRef>
          </c:val>
        </c:ser>
        <c:dLbls>
          <c:showLegendKey val="0"/>
          <c:showVal val="0"/>
          <c:showCatName val="0"/>
          <c:showSerName val="0"/>
          <c:showPercent val="0"/>
          <c:showBubbleSize val="0"/>
        </c:dLbls>
        <c:gapWidth val="150"/>
        <c:overlap val="100"/>
        <c:axId val="145704064"/>
        <c:axId val="145705600"/>
      </c:barChart>
      <c:catAx>
        <c:axId val="145704064"/>
        <c:scaling>
          <c:orientation val="minMax"/>
        </c:scaling>
        <c:delete val="0"/>
        <c:axPos val="l"/>
        <c:majorTickMark val="out"/>
        <c:minorTickMark val="none"/>
        <c:tickLblPos val="nextTo"/>
        <c:crossAx val="145705600"/>
        <c:crosses val="autoZero"/>
        <c:auto val="1"/>
        <c:lblAlgn val="ctr"/>
        <c:lblOffset val="100"/>
        <c:noMultiLvlLbl val="0"/>
      </c:catAx>
      <c:valAx>
        <c:axId val="145705600"/>
        <c:scaling>
          <c:orientation val="minMax"/>
          <c:max val="250"/>
        </c:scaling>
        <c:delete val="0"/>
        <c:axPos val="b"/>
        <c:majorGridlines/>
        <c:numFmt formatCode="&quot;$&quot;#,##0" sourceLinked="0"/>
        <c:majorTickMark val="out"/>
        <c:minorTickMark val="none"/>
        <c:tickLblPos val="nextTo"/>
        <c:crossAx val="145704064"/>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0.64167</cdr:x>
      <cdr:y>0.66667</cdr:y>
    </cdr:from>
    <cdr:to>
      <cdr:x>0.98542</cdr:x>
      <cdr:y>1</cdr:y>
    </cdr:to>
    <cdr:sp macro="" textlink="">
      <cdr:nvSpPr>
        <cdr:cNvPr id="2" name="TextBox 1"/>
        <cdr:cNvSpPr txBox="1"/>
      </cdr:nvSpPr>
      <cdr:spPr>
        <a:xfrm xmlns:a="http://schemas.openxmlformats.org/drawingml/2006/main">
          <a:off x="2933699" y="1828800"/>
          <a:ext cx="1571626"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0.7037</cdr:x>
      <cdr:y>0.57614</cdr:y>
    </cdr:from>
    <cdr:to>
      <cdr:x>0.97454</cdr:x>
      <cdr:y>0.73818</cdr:y>
    </cdr:to>
    <cdr:sp macro="" textlink="">
      <cdr:nvSpPr>
        <cdr:cNvPr id="3" name="TextBox 2"/>
        <cdr:cNvSpPr txBox="1"/>
      </cdr:nvSpPr>
      <cdr:spPr>
        <a:xfrm xmlns:a="http://schemas.openxmlformats.org/drawingml/2006/main">
          <a:off x="5576682" y="2438400"/>
          <a:ext cx="2146353" cy="68580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n-US" sz="1600" dirty="0"/>
            <a:t>Source</a:t>
          </a:r>
          <a:r>
            <a:rPr lang="en-US" sz="1600" baseline="0" dirty="0"/>
            <a:t>: U.S. Energy </a:t>
          </a:r>
        </a:p>
        <a:p xmlns:a="http://schemas.openxmlformats.org/drawingml/2006/main">
          <a:r>
            <a:rPr lang="en-US" sz="1600" baseline="0" dirty="0"/>
            <a:t>Information Admin</a:t>
          </a:r>
          <a:endParaRPr lang="en-US" sz="1600" dirty="0"/>
        </a:p>
      </cdr:txBody>
    </cdr:sp>
  </cdr:relSizeAnchor>
</c:userShapes>
</file>

<file path=ppt/drawings/drawing2.xml><?xml version="1.0" encoding="utf-8"?>
<c:userShapes xmlns:c="http://schemas.openxmlformats.org/drawingml/2006/chart">
  <cdr:relSizeAnchor xmlns:cdr="http://schemas.openxmlformats.org/drawingml/2006/chartDrawing">
    <cdr:from>
      <cdr:x>0.26212</cdr:x>
      <cdr:y>0.74329</cdr:y>
    </cdr:from>
    <cdr:to>
      <cdr:x>0.80183</cdr:x>
      <cdr:y>0.80936</cdr:y>
    </cdr:to>
    <cdr:sp macro="" textlink="">
      <cdr:nvSpPr>
        <cdr:cNvPr id="2" name="TextBox 1"/>
        <cdr:cNvSpPr txBox="1"/>
      </cdr:nvSpPr>
      <cdr:spPr>
        <a:xfrm xmlns:a="http://schemas.openxmlformats.org/drawingml/2006/main">
          <a:off x="1776412" y="3429000"/>
          <a:ext cx="3657600" cy="30480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n-US" sz="1600" dirty="0" smtClean="0"/>
            <a:t>Source: Mine Safety &amp; Health Admin</a:t>
          </a:r>
          <a:endParaRPr lang="en-US" sz="1600" dirty="0"/>
        </a:p>
      </cdr:txBody>
    </cdr:sp>
  </cdr:relSizeAnchor>
</c:userShapes>
</file>

<file path=ppt/drawings/drawing3.xml><?xml version="1.0" encoding="utf-8"?>
<c:userShapes xmlns:c="http://schemas.openxmlformats.org/drawingml/2006/chart">
  <cdr:relSizeAnchor xmlns:cdr="http://schemas.openxmlformats.org/drawingml/2006/chartDrawing">
    <cdr:from>
      <cdr:x>0.64167</cdr:x>
      <cdr:y>0.66667</cdr:y>
    </cdr:from>
    <cdr:to>
      <cdr:x>0.98542</cdr:x>
      <cdr:y>1</cdr:y>
    </cdr:to>
    <cdr:sp macro="" textlink="">
      <cdr:nvSpPr>
        <cdr:cNvPr id="2" name="TextBox 1"/>
        <cdr:cNvSpPr txBox="1"/>
      </cdr:nvSpPr>
      <cdr:spPr>
        <a:xfrm xmlns:a="http://schemas.openxmlformats.org/drawingml/2006/main">
          <a:off x="2933699" y="1828800"/>
          <a:ext cx="1571626"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0.7037</cdr:x>
      <cdr:y>0.57614</cdr:y>
    </cdr:from>
    <cdr:to>
      <cdr:x>0.97454</cdr:x>
      <cdr:y>0.73818</cdr:y>
    </cdr:to>
    <cdr:sp macro="" textlink="">
      <cdr:nvSpPr>
        <cdr:cNvPr id="3" name="TextBox 2"/>
        <cdr:cNvSpPr txBox="1"/>
      </cdr:nvSpPr>
      <cdr:spPr>
        <a:xfrm xmlns:a="http://schemas.openxmlformats.org/drawingml/2006/main">
          <a:off x="5576682" y="2438400"/>
          <a:ext cx="2146353" cy="68580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n-US" sz="1600" dirty="0"/>
            <a:t>Source</a:t>
          </a:r>
          <a:r>
            <a:rPr lang="en-US" sz="1600" baseline="0" dirty="0"/>
            <a:t>: U.S. Energy </a:t>
          </a:r>
        </a:p>
        <a:p xmlns:a="http://schemas.openxmlformats.org/drawingml/2006/main">
          <a:r>
            <a:rPr lang="en-US" sz="1600" baseline="0" dirty="0"/>
            <a:t>Information Admin</a:t>
          </a:r>
          <a:endParaRPr lang="en-US" sz="16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1371600"/>
            <a:ext cx="3313355" cy="2326662"/>
          </a:xfrm>
        </p:spPr>
        <p:txBody>
          <a:bodyPr>
            <a:normAutofit/>
          </a:bodyPr>
          <a:lstStyle>
            <a:lvl1pPr>
              <a:defRPr sz="3600" b="1">
                <a:solidFill>
                  <a:schemeClr val="accent1">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732952" y="4191000"/>
            <a:ext cx="3309803" cy="931962"/>
          </a:xfrm>
        </p:spPr>
        <p:txBody>
          <a:bodyPr>
            <a:normAutofit/>
          </a:bodyPr>
          <a:lstStyle>
            <a:lvl1pPr marL="0" indent="0" algn="l">
              <a:buNone/>
              <a:defRPr sz="1800"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fld id="{2A8F4270-2F47-4524-B90C-AFF38D7E89F5}"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fld id="{5E64E1C8-8AAA-4E7E-876E-0EAB096FF721}"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2A8F4270-2F47-4524-B90C-AFF38D7E89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fld id="{5E64E1C8-8AAA-4E7E-876E-0EAB096FF721}"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2A8F4270-2F47-4524-B90C-AFF38D7E89F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2326662"/>
          </a:xfrm>
        </p:spPr>
        <p:txBody>
          <a:bodyPr>
            <a:normAutofit/>
          </a:bodyPr>
          <a:lstStyle>
            <a:lvl1pPr>
              <a:defRPr sz="3600" b="1">
                <a:solidFill>
                  <a:schemeClr val="accent1">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732952" y="5135327"/>
            <a:ext cx="3309803" cy="931962"/>
          </a:xfrm>
        </p:spPr>
        <p:txBody>
          <a:bodyPr>
            <a:normAutofit/>
          </a:bodyPr>
          <a:lstStyle>
            <a:lvl1pPr marL="0" indent="0" algn="l">
              <a:buNone/>
              <a:defRPr sz="1800"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fld id="{5E64E1C8-8AAA-4E7E-876E-0EAB096FF721}" type="datetimeFigureOut">
              <a:rPr lang="en-US" smtClean="0"/>
              <a:t>4/10/2013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fld id="{2A8F4270-2F47-4524-B90C-AFF38D7E89F5}"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1143000"/>
          </a:xfrm>
        </p:spPr>
        <p:txBody>
          <a:bodyPr/>
          <a:lstStyle>
            <a:lvl1pPr>
              <a:defRPr b="1">
                <a:solidFill>
                  <a:schemeClr val="accent1">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043492" y="1600200"/>
            <a:ext cx="6777317" cy="4232429"/>
          </a:xfrm>
        </p:spPr>
        <p:txBody>
          <a:bodyPr>
            <a:normAutofit/>
          </a:bodyPr>
          <a:lstStyle>
            <a:lvl1pPr>
              <a:defRPr sz="3200"/>
            </a:lvl1pPr>
            <a:lvl2pPr>
              <a:defRPr sz="2800"/>
            </a:lvl2pPr>
            <a:lvl3pPr>
              <a:defRPr sz="2800"/>
            </a:lvl3pPr>
            <a:lvl4pPr>
              <a:defRPr sz="24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fld id="{5E64E1C8-8AAA-4E7E-876E-0EAB096FF721}"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2A8F4270-2F47-4524-B90C-AFF38D7E89F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fld id="{5E64E1C8-8AAA-4E7E-876E-0EAB096FF721}" type="datetimeFigureOut">
              <a:rPr lang="en-US" smtClean="0"/>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fld id="{2A8F4270-2F47-4524-B90C-AFF38D7E89F5}"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fld id="{5E64E1C8-8AAA-4E7E-876E-0EAB096FF721}" type="datetimeFigureOut">
              <a:rPr lang="en-US" smtClean="0"/>
              <a:t>4/10/2013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fld id="{2A8F4270-2F47-4524-B90C-AFF38D7E89F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997388" y="224492"/>
            <a:ext cx="2133600" cy="365125"/>
          </a:xfrm>
          <a:prstGeom prst="rect">
            <a:avLst/>
          </a:prstGeom>
        </p:spPr>
        <p:txBody>
          <a:bodyPr/>
          <a:lstStyle/>
          <a:p>
            <a:fld id="{5E64E1C8-8AAA-4E7E-876E-0EAB096FF721}" type="datetimeFigureOut">
              <a:rPr lang="en-US" smtClean="0"/>
              <a:t>4/10/2013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fld id="{2A8F4270-2F47-4524-B90C-AFF38D7E89F5}"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fld id="{5E64E1C8-8AAA-4E7E-876E-0EAB096FF721}" type="datetimeFigureOut">
              <a:rPr lang="en-US" smtClean="0"/>
              <a:t>4/10/2013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fld id="{2A8F4270-2F47-4524-B90C-AFF38D7E89F5}"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fld id="{5E64E1C8-8AAA-4E7E-876E-0EAB096FF721}" type="datetimeFigureOut">
              <a:rPr lang="en-US" smtClean="0"/>
              <a:t>4/10/2013</a:t>
            </a:fld>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fld id="{2A8F4270-2F47-4524-B90C-AFF38D7E89F5}"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1143000"/>
          </a:xfrm>
        </p:spPr>
        <p:txBody>
          <a:bodyPr/>
          <a:lstStyle>
            <a:lvl1pPr>
              <a:defRPr b="1">
                <a:solidFill>
                  <a:schemeClr val="accent1">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043492" y="1600200"/>
            <a:ext cx="6777317" cy="4232429"/>
          </a:xfrm>
        </p:spPr>
        <p:txBody>
          <a:bodyPr>
            <a:normAutofit/>
          </a:bodyPr>
          <a:lstStyle>
            <a:lvl1pPr>
              <a:defRPr sz="3200"/>
            </a:lvl1pPr>
            <a:lvl2pPr>
              <a:defRPr sz="2800"/>
            </a:lvl2pPr>
            <a:lvl3pPr>
              <a:defRPr sz="2800"/>
            </a:lvl3pPr>
            <a:lvl4pPr>
              <a:defRPr sz="24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fld id="{5E64E1C8-8AAA-4E7E-876E-0EAB096FF721}" type="datetimeFigureOut">
              <a:rPr lang="en-US" smtClean="0"/>
              <a:t>4/10/2013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fld id="{2A8F4270-2F47-4524-B90C-AFF38D7E89F5}"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fld id="{5E64E1C8-8AAA-4E7E-876E-0EAB096FF721}"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2A8F4270-2F47-4524-B90C-AFF38D7E89F5}"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fld id="{5E64E1C8-8AAA-4E7E-876E-0EAB096FF721}"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2A8F4270-2F47-4524-B90C-AFF38D7E89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fld id="{5E64E1C8-8AAA-4E7E-876E-0EAB096FF721}"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2A8F4270-2F47-4524-B90C-AFF38D7E89F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fld id="{5E64E1C8-8AAA-4E7E-876E-0EAB096FF721}" type="datetimeFigureOut">
              <a:rPr lang="en-US" smtClean="0"/>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fld id="{2A8F4270-2F47-4524-B90C-AFF38D7E89F5}"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fld id="{5E64E1C8-8AAA-4E7E-876E-0EAB096FF721}" type="datetimeFigureOut">
              <a:rPr lang="en-US" smtClean="0"/>
              <a:t>4/10/2013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fld id="{2A8F4270-2F47-4524-B90C-AFF38D7E89F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997388" y="224492"/>
            <a:ext cx="2133600" cy="365125"/>
          </a:xfrm>
          <a:prstGeom prst="rect">
            <a:avLst/>
          </a:prstGeom>
        </p:spPr>
        <p:txBody>
          <a:bodyPr/>
          <a:lstStyle/>
          <a:p>
            <a:fld id="{5E64E1C8-8AAA-4E7E-876E-0EAB096FF721}" type="datetimeFigureOut">
              <a:rPr lang="en-US" smtClean="0"/>
              <a:t>4/10/2013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fld id="{2A8F4270-2F47-4524-B90C-AFF38D7E89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fld id="{5E64E1C8-8AAA-4E7E-876E-0EAB096FF721}" type="datetimeFigureOut">
              <a:rPr lang="en-US" smtClean="0"/>
              <a:t>4/10/2013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fld id="{2A8F4270-2F47-4524-B90C-AFF38D7E89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fld id="{5E64E1C8-8AAA-4E7E-876E-0EAB096FF721}" type="datetimeFigureOut">
              <a:rPr lang="en-US" smtClean="0"/>
              <a:t>4/10/2013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fld id="{2A8F4270-2F47-4524-B90C-AFF38D7E89F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3" name="Group 44"/>
          <p:cNvGrpSpPr/>
          <p:nvPr/>
        </p:nvGrpSpPr>
        <p:grpSpPr>
          <a:xfrm>
            <a:off x="77604" y="-8625"/>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65729"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65729"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53853"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65729"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215162"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3073769"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97669"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807195"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054719"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540618"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04800"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101969"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130545"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854444"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87869"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606920"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873494"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83770"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626720"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91680" y="1620213"/>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84125"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84375"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457199" y="333487"/>
            <a:ext cx="8154803"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pic>
        <p:nvPicPr>
          <p:cNvPr id="9" name="Picture 8"/>
          <p:cNvPicPr>
            <a:picLocks noChangeAspect="1"/>
          </p:cNvPicPr>
          <p:nvPr/>
        </p:nvPicPr>
        <p:blipFill rotWithShape="1">
          <a:blip r:embed="rId13">
            <a:extLst>
              <a:ext uri="{28A0092B-C50C-407E-A947-70E740481C1C}">
                <a14:useLocalDpi xmlns:a14="http://schemas.microsoft.com/office/drawing/2010/main" val="0"/>
              </a:ext>
            </a:extLst>
          </a:blip>
          <a:srcRect t="13337"/>
          <a:stretch/>
        </p:blipFill>
        <p:spPr>
          <a:xfrm>
            <a:off x="753658" y="5867400"/>
            <a:ext cx="7689422" cy="611580"/>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grpSp>
        <p:nvGrpSpPr>
          <p:cNvPr id="43" name="Group 44"/>
          <p:cNvGrpSpPr/>
          <p:nvPr/>
        </p:nvGrpSpPr>
        <p:grpSpPr>
          <a:xfrm>
            <a:off x="77604" y="-8625"/>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65729"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65729"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53853"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65729"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215162"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3073769"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97669"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807195"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054719"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540618"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04800"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101969"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130545"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854444"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87869"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606920"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873494"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83770"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626720"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91680" y="1620213"/>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84125"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84375"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457199" y="333487"/>
            <a:ext cx="8154803"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pic>
        <p:nvPicPr>
          <p:cNvPr id="9" name="Picture 8"/>
          <p:cNvPicPr>
            <a:picLocks noChangeAspect="1"/>
          </p:cNvPicPr>
          <p:nvPr/>
        </p:nvPicPr>
        <p:blipFill rotWithShape="1">
          <a:blip r:embed="rId13">
            <a:extLst>
              <a:ext uri="{28A0092B-C50C-407E-A947-70E740481C1C}">
                <a14:useLocalDpi xmlns:a14="http://schemas.microsoft.com/office/drawing/2010/main" val="0"/>
              </a:ext>
            </a:extLst>
          </a:blip>
          <a:srcRect t="13337"/>
          <a:stretch/>
        </p:blipFill>
        <p:spPr>
          <a:xfrm>
            <a:off x="753658" y="5867400"/>
            <a:ext cx="7689422" cy="611580"/>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8.xml"/><Relationship Id="rId1" Type="http://schemas.openxmlformats.org/officeDocument/2006/relationships/video" Target="file:///C:\Users\Kent.CGR\Videos\We%20Agree%20Oil%20Companies%20Should%20Support%20Renewable%20Energy%20-%20YouTube.swf" TargetMode="Externa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1143000"/>
            <a:ext cx="3313355" cy="2667000"/>
          </a:xfrm>
        </p:spPr>
        <p:txBody>
          <a:bodyPr>
            <a:normAutofit fontScale="90000"/>
          </a:bodyPr>
          <a:lstStyle/>
          <a:p>
            <a:r>
              <a:rPr lang="en-US" b="1" dirty="0" smtClean="0"/>
              <a:t>Life in an imperfect world: </a:t>
            </a:r>
            <a:br>
              <a:rPr lang="en-US" b="1" dirty="0" smtClean="0"/>
            </a:br>
            <a:r>
              <a:rPr lang="en-US" b="1" dirty="0" smtClean="0"/>
              <a:t>The case for hydrofracking</a:t>
            </a:r>
            <a:endParaRPr lang="en-US" b="1" dirty="0"/>
          </a:p>
        </p:txBody>
      </p:sp>
      <p:sp>
        <p:nvSpPr>
          <p:cNvPr id="3" name="Subtitle 2"/>
          <p:cNvSpPr>
            <a:spLocks noGrp="1"/>
          </p:cNvSpPr>
          <p:nvPr>
            <p:ph type="subTitle" idx="1"/>
          </p:nvPr>
        </p:nvSpPr>
        <p:spPr>
          <a:xfrm>
            <a:off x="4733365" y="4495800"/>
            <a:ext cx="3309803" cy="1260629"/>
          </a:xfrm>
        </p:spPr>
        <p:txBody>
          <a:bodyPr/>
          <a:lstStyle/>
          <a:p>
            <a:r>
              <a:rPr lang="en-US" dirty="0" smtClean="0"/>
              <a:t>Kent Gardner, PhD</a:t>
            </a:r>
          </a:p>
          <a:p>
            <a:r>
              <a:rPr lang="en-US" dirty="0" smtClean="0"/>
              <a:t>Chief Economist, Center for Governmental Research</a:t>
            </a:r>
            <a:endParaRPr lang="en-US" dirty="0"/>
          </a:p>
        </p:txBody>
      </p:sp>
      <p:pic>
        <p:nvPicPr>
          <p:cNvPr id="4" name="Picture 3" descr="File:Marcellus Shale Gas Drilling Tower 1 crop.jpg"/>
          <p:cNvPicPr/>
          <p:nvPr/>
        </p:nvPicPr>
        <p:blipFill>
          <a:blip r:embed="rId2">
            <a:extLst>
              <a:ext uri="{28A0092B-C50C-407E-A947-70E740481C1C}">
                <a14:useLocalDpi xmlns:a14="http://schemas.microsoft.com/office/drawing/2010/main" val="0"/>
              </a:ext>
            </a:extLst>
          </a:blip>
          <a:srcRect/>
          <a:stretch>
            <a:fillRect/>
          </a:stretch>
        </p:blipFill>
        <p:spPr bwMode="auto">
          <a:xfrm>
            <a:off x="381000" y="93980"/>
            <a:ext cx="3909060" cy="3411220"/>
          </a:xfrm>
          <a:prstGeom prst="rect">
            <a:avLst/>
          </a:prstGeom>
          <a:noFill/>
          <a:ln>
            <a:noFill/>
          </a:ln>
        </p:spPr>
      </p:pic>
      <p:pic>
        <p:nvPicPr>
          <p:cNvPr id="4100" name="Picture 4" descr="https://encrypted-tbn2.gstatic.com/images?q=tbn:ANd9GcQUbX9Hacrz2svN74-fN3-DWozHLpfd08MLTIIuBpXEzY3ERB0uPA"/>
          <p:cNvPicPr>
            <a:picLocks noChangeAspect="1" noChangeArrowheads="1"/>
          </p:cNvPicPr>
          <p:nvPr/>
        </p:nvPicPr>
        <p:blipFill rotWithShape="1">
          <a:blip r:embed="rId3">
            <a:extLst>
              <a:ext uri="{28A0092B-C50C-407E-A947-70E740481C1C}">
                <a14:useLocalDpi xmlns:a14="http://schemas.microsoft.com/office/drawing/2010/main" val="0"/>
              </a:ext>
            </a:extLst>
          </a:blip>
          <a:srcRect r="1930"/>
          <a:stretch/>
        </p:blipFill>
        <p:spPr bwMode="auto">
          <a:xfrm>
            <a:off x="381001" y="3505200"/>
            <a:ext cx="390906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625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7024744" cy="1143000"/>
          </a:xfrm>
        </p:spPr>
        <p:txBody>
          <a:bodyPr/>
          <a:lstStyle/>
          <a:p>
            <a:r>
              <a:rPr lang="en-US" dirty="0" smtClean="0"/>
              <a:t>Coal Fatalities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3335467"/>
              </p:ext>
            </p:extLst>
          </p:nvPr>
        </p:nvGraphicFramePr>
        <p:xfrm>
          <a:off x="1042988" y="1219200"/>
          <a:ext cx="6777037" cy="46132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754006" y="1491734"/>
            <a:ext cx="6551794" cy="369332"/>
          </a:xfrm>
          <a:prstGeom prst="rect">
            <a:avLst/>
          </a:prstGeom>
          <a:noFill/>
        </p:spPr>
        <p:txBody>
          <a:bodyPr wrap="none" rtlCol="0">
            <a:spAutoFit/>
          </a:bodyPr>
          <a:lstStyle/>
          <a:p>
            <a:r>
              <a:rPr lang="en-US" b="1" dirty="0" smtClean="0"/>
              <a:t>06-10 </a:t>
            </a:r>
            <a:r>
              <a:rPr lang="en-US" b="1" dirty="0" err="1" smtClean="0"/>
              <a:t>avg</a:t>
            </a:r>
            <a:r>
              <a:rPr lang="en-US" b="1" dirty="0" smtClean="0"/>
              <a:t>: 383 accidents resulting in permanent disability</a:t>
            </a:r>
            <a:endParaRPr lang="en-US" b="1" dirty="0"/>
          </a:p>
        </p:txBody>
      </p:sp>
      <p:sp>
        <p:nvSpPr>
          <p:cNvPr id="6" name="TextBox 5"/>
          <p:cNvSpPr txBox="1"/>
          <p:nvPr/>
        </p:nvSpPr>
        <p:spPr>
          <a:xfrm>
            <a:off x="3200400" y="4038600"/>
            <a:ext cx="2634054" cy="400110"/>
          </a:xfrm>
          <a:prstGeom prst="rect">
            <a:avLst/>
          </a:prstGeom>
          <a:solidFill>
            <a:schemeClr val="bg1"/>
          </a:solidFill>
        </p:spPr>
        <p:txBody>
          <a:bodyPr wrap="none" rtlCol="0">
            <a:spAutoFit/>
          </a:bodyPr>
          <a:lstStyle/>
          <a:p>
            <a:r>
              <a:rPr lang="en-US" sz="2000" b="1" dirty="0" smtClean="0"/>
              <a:t>Annual average: 32</a:t>
            </a:r>
            <a:endParaRPr lang="en-US" sz="2000" b="1" dirty="0"/>
          </a:p>
        </p:txBody>
      </p:sp>
    </p:spTree>
    <p:extLst>
      <p:ext uri="{BB962C8B-B14F-4D97-AF65-F5344CB8AC3E}">
        <p14:creationId xmlns:p14="http://schemas.microsoft.com/office/powerpoint/2010/main" val="1504350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7" dur="500"/>
                                        <p:tgtEl>
                                          <p:spTgt spid="4">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animBg="0"/>
        </p:bldSub>
      </p:bldGraphic>
      <p:bldP spid="5"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60438"/>
          </a:xfrm>
        </p:spPr>
        <p:txBody>
          <a:bodyPr/>
          <a:lstStyle/>
          <a:p>
            <a:r>
              <a:rPr lang="en-US" dirty="0" smtClean="0"/>
              <a:t>Health </a:t>
            </a:r>
            <a:r>
              <a:rPr lang="en-US" dirty="0" smtClean="0"/>
              <a:t>Impacts: HVHF</a:t>
            </a:r>
            <a:endParaRPr lang="en-US" dirty="0"/>
          </a:p>
        </p:txBody>
      </p:sp>
      <p:sp>
        <p:nvSpPr>
          <p:cNvPr id="3" name="Content Placeholder 2"/>
          <p:cNvSpPr>
            <a:spLocks noGrp="1"/>
          </p:cNvSpPr>
          <p:nvPr>
            <p:ph idx="1"/>
          </p:nvPr>
        </p:nvSpPr>
        <p:spPr>
          <a:xfrm>
            <a:off x="457200" y="1066800"/>
            <a:ext cx="8229600" cy="4876800"/>
          </a:xfrm>
        </p:spPr>
        <p:txBody>
          <a:bodyPr>
            <a:normAutofit fontScale="70000" lnSpcReduction="20000"/>
          </a:bodyPr>
          <a:lstStyle/>
          <a:p>
            <a:r>
              <a:rPr lang="en-US" dirty="0" smtClean="0"/>
              <a:t>Cuomo Administration has been dragging its feet on a hydrofracking ruling—why?</a:t>
            </a:r>
          </a:p>
          <a:p>
            <a:r>
              <a:rPr lang="en-US" dirty="0" smtClean="0"/>
              <a:t>2012 DEIS from NYS DEC </a:t>
            </a:r>
            <a:r>
              <a:rPr lang="en-US" dirty="0"/>
              <a:t>concludes that "by implementing the proposed mitigation measures identified and required in this (report), the department expects that human chemical exposures during normal HVHF operations will be prevented or reduced below levels of significant health concern. Thus adverse impacts on human health are not expected from routine HVHF operations. When spills or accidents occur, the department has identified numerous additional mitigation measures ... so that significant exposures to people and resources on which they rely are unlikely."</a:t>
            </a:r>
          </a:p>
          <a:p>
            <a:r>
              <a:rPr lang="en-US" dirty="0" smtClean="0"/>
              <a:t>These are DRAFT findings—but clearly reflect considerable sentiment within DEC that hydrofracking can be effectively regulated</a:t>
            </a:r>
            <a:endParaRPr lang="en-US" dirty="0"/>
          </a:p>
          <a:p>
            <a:endParaRPr lang="en-US" dirty="0"/>
          </a:p>
        </p:txBody>
      </p:sp>
    </p:spTree>
    <p:extLst>
      <p:ext uri="{BB962C8B-B14F-4D97-AF65-F5344CB8AC3E}">
        <p14:creationId xmlns:p14="http://schemas.microsoft.com/office/powerpoint/2010/main" val="2951650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Climate Change Impact</a:t>
            </a:r>
            <a:endParaRPr lang="en-US" dirty="0"/>
          </a:p>
        </p:txBody>
      </p:sp>
      <p:sp>
        <p:nvSpPr>
          <p:cNvPr id="3" name="Content Placeholder 2"/>
          <p:cNvSpPr>
            <a:spLocks noGrp="1"/>
          </p:cNvSpPr>
          <p:nvPr>
            <p:ph idx="1"/>
          </p:nvPr>
        </p:nvSpPr>
        <p:spPr/>
        <p:txBody>
          <a:bodyPr/>
          <a:lstStyle/>
          <a:p>
            <a:r>
              <a:rPr lang="en-US" dirty="0" smtClean="0"/>
              <a:t>Displaces coal—reduction in GHG</a:t>
            </a:r>
          </a:p>
          <a:p>
            <a:r>
              <a:rPr lang="en-US" dirty="0" err="1" smtClean="0"/>
              <a:t>Ingraffea</a:t>
            </a:r>
            <a:r>
              <a:rPr lang="en-US" dirty="0" smtClean="0"/>
              <a:t> disputes this point, but his paper (</a:t>
            </a:r>
            <a:r>
              <a:rPr lang="en-US" dirty="0" err="1" smtClean="0"/>
              <a:t>Howarth</a:t>
            </a:r>
            <a:r>
              <a:rPr lang="en-US" dirty="0" smtClean="0"/>
              <a:t> et al) has been challenged by </a:t>
            </a:r>
            <a:r>
              <a:rPr lang="en-US" dirty="0" smtClean="0"/>
              <a:t>other </a:t>
            </a:r>
            <a:r>
              <a:rPr lang="en-US" dirty="0" smtClean="0"/>
              <a:t>scientists</a:t>
            </a:r>
            <a:endParaRPr lang="en-US" dirty="0"/>
          </a:p>
        </p:txBody>
      </p:sp>
    </p:spTree>
    <p:extLst>
      <p:ext uri="{BB962C8B-B14F-4D97-AF65-F5344CB8AC3E}">
        <p14:creationId xmlns:p14="http://schemas.microsoft.com/office/powerpoint/2010/main" val="3886806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 y="183264"/>
            <a:ext cx="8991600" cy="1143000"/>
          </a:xfrm>
        </p:spPr>
        <p:txBody>
          <a:bodyPr anchor="ctr">
            <a:noAutofit/>
          </a:bodyPr>
          <a:lstStyle/>
          <a:p>
            <a:r>
              <a:rPr lang="en-US" sz="1800" dirty="0">
                <a:solidFill>
                  <a:schemeClr val="tx2"/>
                </a:solidFill>
              </a:rPr>
              <a:t>A commentary on “The greenhouse-gas </a:t>
            </a:r>
            <a:r>
              <a:rPr lang="en-US" sz="1800" dirty="0" smtClean="0">
                <a:solidFill>
                  <a:schemeClr val="tx2"/>
                </a:solidFill>
              </a:rPr>
              <a:t>footprint of </a:t>
            </a:r>
            <a:r>
              <a:rPr lang="en-US" sz="1800" dirty="0">
                <a:solidFill>
                  <a:schemeClr val="tx2"/>
                </a:solidFill>
              </a:rPr>
              <a:t>natural gas in shale formations” </a:t>
            </a:r>
            <a:r>
              <a:rPr lang="en-US" sz="1800" dirty="0" smtClean="0">
                <a:solidFill>
                  <a:schemeClr val="tx2"/>
                </a:solidFill>
              </a:rPr>
              <a:t> by </a:t>
            </a:r>
            <a:r>
              <a:rPr lang="en-US" sz="1800" dirty="0">
                <a:solidFill>
                  <a:schemeClr val="tx2"/>
                </a:solidFill>
              </a:rPr>
              <a:t>R.W. </a:t>
            </a:r>
            <a:r>
              <a:rPr lang="en-US" sz="1800" dirty="0" err="1">
                <a:solidFill>
                  <a:schemeClr val="tx2"/>
                </a:solidFill>
              </a:rPr>
              <a:t>Howarth</a:t>
            </a:r>
            <a:r>
              <a:rPr lang="en-US" sz="1800" dirty="0" smtClean="0">
                <a:solidFill>
                  <a:schemeClr val="tx2"/>
                </a:solidFill>
              </a:rPr>
              <a:t>, R</a:t>
            </a:r>
            <a:r>
              <a:rPr lang="en-US" sz="1800" dirty="0">
                <a:solidFill>
                  <a:schemeClr val="tx2"/>
                </a:solidFill>
              </a:rPr>
              <a:t>. Santoro, and Anthony </a:t>
            </a:r>
            <a:r>
              <a:rPr lang="en-US" sz="1800" dirty="0" err="1">
                <a:solidFill>
                  <a:schemeClr val="tx2"/>
                </a:solidFill>
              </a:rPr>
              <a:t>Ingraffea</a:t>
            </a:r>
            <a:r>
              <a:rPr lang="en-US" sz="1800" dirty="0">
                <a:solidFill>
                  <a:schemeClr val="tx2"/>
                </a:solidFill>
              </a:rPr>
              <a:t/>
            </a:r>
            <a:br>
              <a:rPr lang="en-US" sz="1800" dirty="0">
                <a:solidFill>
                  <a:schemeClr val="tx2"/>
                </a:solidFill>
              </a:rPr>
            </a:br>
            <a:r>
              <a:rPr lang="en-US" sz="1800" dirty="0">
                <a:solidFill>
                  <a:schemeClr val="tx2"/>
                </a:solidFill>
              </a:rPr>
              <a:t>Lawrence M. </a:t>
            </a:r>
            <a:r>
              <a:rPr lang="en-US" sz="1800" dirty="0" err="1">
                <a:solidFill>
                  <a:schemeClr val="tx2"/>
                </a:solidFill>
              </a:rPr>
              <a:t>Cathles</a:t>
            </a:r>
            <a:r>
              <a:rPr lang="en-US" sz="1800" dirty="0">
                <a:solidFill>
                  <a:schemeClr val="tx2"/>
                </a:solidFill>
              </a:rPr>
              <a:t> III &amp; Larry Brown &amp; Milton </a:t>
            </a:r>
            <a:r>
              <a:rPr lang="en-US" sz="1800" dirty="0" err="1">
                <a:solidFill>
                  <a:schemeClr val="tx2"/>
                </a:solidFill>
              </a:rPr>
              <a:t>Taam</a:t>
            </a:r>
            <a:r>
              <a:rPr lang="en-US" sz="1800" dirty="0">
                <a:solidFill>
                  <a:schemeClr val="tx2"/>
                </a:solidFill>
              </a:rPr>
              <a:t> </a:t>
            </a:r>
            <a:r>
              <a:rPr lang="en-US" sz="1800" dirty="0" smtClean="0">
                <a:solidFill>
                  <a:schemeClr val="tx2"/>
                </a:solidFill>
              </a:rPr>
              <a:t>&amp; Andrew </a:t>
            </a:r>
            <a:r>
              <a:rPr lang="en-US" sz="1800" dirty="0">
                <a:solidFill>
                  <a:schemeClr val="tx2"/>
                </a:solidFill>
              </a:rPr>
              <a:t>Hunter</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229" y="1344407"/>
            <a:ext cx="7074159" cy="54373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953000" y="3429001"/>
            <a:ext cx="1600200" cy="2133600"/>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023308" y="2227944"/>
            <a:ext cx="762000" cy="3352800"/>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104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011" y="76200"/>
            <a:ext cx="8747189" cy="678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idx="4294967295"/>
          </p:nvPr>
        </p:nvSpPr>
        <p:spPr>
          <a:xfrm rot="5400000">
            <a:off x="-2247900" y="3162300"/>
            <a:ext cx="5181600" cy="838200"/>
          </a:xfrm>
          <a:solidFill>
            <a:schemeClr val="bg1"/>
          </a:solidFill>
        </p:spPr>
        <p:txBody>
          <a:bodyPr anchor="ctr">
            <a:noAutofit/>
          </a:bodyPr>
          <a:lstStyle/>
          <a:p>
            <a:r>
              <a:rPr lang="en-US" sz="1600" b="1" dirty="0" smtClean="0">
                <a:solidFill>
                  <a:schemeClr val="tx2"/>
                </a:solidFill>
              </a:rPr>
              <a:t>Deutsche Bank Climate  Change Advisors</a:t>
            </a:r>
            <a:br>
              <a:rPr lang="en-US" sz="1600" b="1" dirty="0" smtClean="0">
                <a:solidFill>
                  <a:schemeClr val="tx2"/>
                </a:solidFill>
              </a:rPr>
            </a:br>
            <a:r>
              <a:rPr lang="en-US" sz="1600" b="1" dirty="0" smtClean="0">
                <a:solidFill>
                  <a:schemeClr val="tx2"/>
                </a:solidFill>
              </a:rPr>
              <a:t>, posted by </a:t>
            </a:r>
            <a:r>
              <a:rPr lang="en-US" sz="1800" b="1" dirty="0" err="1" smtClean="0">
                <a:solidFill>
                  <a:schemeClr val="tx2"/>
                </a:solidFill>
              </a:rPr>
              <a:t>Worldwatch</a:t>
            </a:r>
            <a:r>
              <a:rPr lang="en-US" sz="1800" b="1" dirty="0" smtClean="0">
                <a:solidFill>
                  <a:schemeClr val="tx2"/>
                </a:solidFill>
              </a:rPr>
              <a:t> Institut</a:t>
            </a:r>
            <a:r>
              <a:rPr lang="en-US" sz="1800" b="1" dirty="0">
                <a:solidFill>
                  <a:schemeClr val="tx2"/>
                </a:solidFill>
              </a:rPr>
              <a:t>e</a:t>
            </a:r>
            <a:endParaRPr lang="en-US" sz="1600" b="1" dirty="0">
              <a:solidFill>
                <a:schemeClr val="tx2"/>
              </a:solidFill>
            </a:endParaRPr>
          </a:p>
        </p:txBody>
      </p:sp>
      <p:sp>
        <p:nvSpPr>
          <p:cNvPr id="4" name="Rectangle 3"/>
          <p:cNvSpPr/>
          <p:nvPr/>
        </p:nvSpPr>
        <p:spPr>
          <a:xfrm>
            <a:off x="1447800" y="2057400"/>
            <a:ext cx="914400" cy="4114800"/>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362200" y="2057400"/>
            <a:ext cx="990600" cy="4114800"/>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352800" y="2057400"/>
            <a:ext cx="990600" cy="4114800"/>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343400" y="685800"/>
            <a:ext cx="1447800" cy="5486400"/>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4101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1)">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heel(1)">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Climate Change Impact</a:t>
            </a:r>
            <a:endParaRPr lang="en-US" dirty="0"/>
          </a:p>
        </p:txBody>
      </p:sp>
      <p:sp>
        <p:nvSpPr>
          <p:cNvPr id="3" name="Content Placeholder 2"/>
          <p:cNvSpPr>
            <a:spLocks noGrp="1"/>
          </p:cNvSpPr>
          <p:nvPr>
            <p:ph idx="1"/>
          </p:nvPr>
        </p:nvSpPr>
        <p:spPr>
          <a:xfrm>
            <a:off x="457200" y="1600201"/>
            <a:ext cx="8229600" cy="2209800"/>
          </a:xfrm>
        </p:spPr>
        <p:txBody>
          <a:bodyPr/>
          <a:lstStyle/>
          <a:p>
            <a:r>
              <a:rPr lang="en-US" dirty="0" smtClean="0"/>
              <a:t>Displaces coal—reduction in GHG</a:t>
            </a:r>
          </a:p>
          <a:p>
            <a:r>
              <a:rPr lang="en-US" dirty="0" err="1" smtClean="0"/>
              <a:t>Ingraffea</a:t>
            </a:r>
            <a:r>
              <a:rPr lang="en-US" dirty="0" smtClean="0"/>
              <a:t> disputes this point, but his paper (</a:t>
            </a:r>
            <a:r>
              <a:rPr lang="en-US" dirty="0" err="1" smtClean="0"/>
              <a:t>Howarth</a:t>
            </a:r>
            <a:r>
              <a:rPr lang="en-US" dirty="0" smtClean="0"/>
              <a:t> et al) has been challenged by </a:t>
            </a:r>
            <a:r>
              <a:rPr lang="en-US" dirty="0" smtClean="0"/>
              <a:t>other scientists</a:t>
            </a:r>
            <a:endParaRPr lang="en-US" dirty="0"/>
          </a:p>
        </p:txBody>
      </p:sp>
      <p:sp>
        <p:nvSpPr>
          <p:cNvPr id="4" name="Content Placeholder 2"/>
          <p:cNvSpPr txBox="1">
            <a:spLocks/>
          </p:cNvSpPr>
          <p:nvPr/>
        </p:nvSpPr>
        <p:spPr>
          <a:xfrm>
            <a:off x="457200" y="3657600"/>
            <a:ext cx="8229600" cy="2209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Environmental Defense Fund &amp; </a:t>
            </a:r>
            <a:r>
              <a:rPr lang="en-US" dirty="0" err="1" smtClean="0"/>
              <a:t>Worldwatch</a:t>
            </a:r>
            <a:r>
              <a:rPr lang="en-US" dirty="0" smtClean="0"/>
              <a:t> Institute support proposition that shale gas reduced GHG emissions by displacing coal</a:t>
            </a:r>
            <a:endParaRPr lang="en-US" dirty="0"/>
          </a:p>
        </p:txBody>
      </p:sp>
    </p:spTree>
    <p:extLst>
      <p:ext uri="{BB962C8B-B14F-4D97-AF65-F5344CB8AC3E}">
        <p14:creationId xmlns:p14="http://schemas.microsoft.com/office/powerpoint/2010/main" val="4293114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What’s the policy response?</a:t>
            </a:r>
            <a:endParaRPr lang="en-US" dirty="0"/>
          </a:p>
        </p:txBody>
      </p:sp>
      <p:sp>
        <p:nvSpPr>
          <p:cNvPr id="3" name="Content Placeholder 2"/>
          <p:cNvSpPr>
            <a:spLocks noGrp="1"/>
          </p:cNvSpPr>
          <p:nvPr>
            <p:ph idx="1"/>
          </p:nvPr>
        </p:nvSpPr>
        <p:spPr/>
        <p:txBody>
          <a:bodyPr>
            <a:normAutofit/>
          </a:bodyPr>
          <a:lstStyle/>
          <a:p>
            <a:r>
              <a:rPr lang="en-US" sz="4000" dirty="0" smtClean="0"/>
              <a:t>Regulation of HVHF practice</a:t>
            </a:r>
          </a:p>
          <a:p>
            <a:r>
              <a:rPr lang="en-US" sz="4000" dirty="0" smtClean="0"/>
              <a:t>Tax the bad, don’t subsidize single solutions</a:t>
            </a:r>
          </a:p>
          <a:p>
            <a:r>
              <a:rPr lang="en-US" sz="4000" dirty="0" smtClean="0"/>
              <a:t>Learn more</a:t>
            </a:r>
          </a:p>
          <a:p>
            <a:endParaRPr lang="en-US" sz="4000" dirty="0"/>
          </a:p>
        </p:txBody>
      </p:sp>
    </p:spTree>
    <p:extLst>
      <p:ext uri="{BB962C8B-B14F-4D97-AF65-F5344CB8AC3E}">
        <p14:creationId xmlns:p14="http://schemas.microsoft.com/office/powerpoint/2010/main" val="1944426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Regulation &amp; voluntary compliance</a:t>
            </a:r>
            <a:endParaRPr lang="en-US" dirty="0"/>
          </a:p>
        </p:txBody>
      </p:sp>
      <p:sp>
        <p:nvSpPr>
          <p:cNvPr id="3" name="Content Placeholder 2"/>
          <p:cNvSpPr>
            <a:spLocks noGrp="1"/>
          </p:cNvSpPr>
          <p:nvPr>
            <p:ph idx="1"/>
          </p:nvPr>
        </p:nvSpPr>
        <p:spPr>
          <a:xfrm>
            <a:off x="457200" y="1493837"/>
            <a:ext cx="5181600" cy="4525963"/>
          </a:xfrm>
        </p:spPr>
        <p:txBody>
          <a:bodyPr>
            <a:normAutofit lnSpcReduction="10000"/>
          </a:bodyPr>
          <a:lstStyle/>
          <a:p>
            <a:r>
              <a:rPr lang="en-US" dirty="0" smtClean="0"/>
              <a:t>Tentative agreement on voluntary regulation reached with drillers, EDF &amp; regulators</a:t>
            </a:r>
          </a:p>
          <a:p>
            <a:r>
              <a:rPr lang="en-US" dirty="0" smtClean="0"/>
              <a:t>Data suggests that compliance improves when small firms displaced by major energy firms</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990600"/>
            <a:ext cx="2958622" cy="5500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817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146"/>
                                        </p:tgtEl>
                                        <p:attrNameLst>
                                          <p:attrName>style.visibility</p:attrName>
                                        </p:attrNameLst>
                                      </p:cBhvr>
                                      <p:to>
                                        <p:strVal val="visible"/>
                                      </p:to>
                                    </p:set>
                                    <p:animEffect transition="in" filter="fade">
                                      <p:cBhvr>
                                        <p:cTn id="19"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Policy response: Be </a:t>
            </a:r>
            <a:r>
              <a:rPr lang="en-US" dirty="0" smtClean="0"/>
              <a:t>careful what you wish for</a:t>
            </a:r>
            <a:endParaRPr lang="en-US" dirty="0"/>
          </a:p>
        </p:txBody>
      </p:sp>
      <p:sp>
        <p:nvSpPr>
          <p:cNvPr id="3" name="Content Placeholder 2"/>
          <p:cNvSpPr>
            <a:spLocks noGrp="1"/>
          </p:cNvSpPr>
          <p:nvPr>
            <p:ph idx="1"/>
          </p:nvPr>
        </p:nvSpPr>
        <p:spPr/>
        <p:txBody>
          <a:bodyPr>
            <a:normAutofit fontScale="92500"/>
          </a:bodyPr>
          <a:lstStyle/>
          <a:p>
            <a:r>
              <a:rPr lang="en-US" dirty="0" smtClean="0"/>
              <a:t>Subsidies </a:t>
            </a:r>
            <a:r>
              <a:rPr lang="en-US" dirty="0" smtClean="0"/>
              <a:t>for corn ethanol continue through Renewable Fuel Standard, although explicit subsidy expired</a:t>
            </a:r>
          </a:p>
          <a:p>
            <a:pPr lvl="1"/>
            <a:r>
              <a:rPr lang="en-US" dirty="0" smtClean="0"/>
              <a:t>40% of corn crop to ethanol (price </a:t>
            </a:r>
            <a:r>
              <a:rPr lang="en-US" dirty="0" smtClean="0"/>
              <a:t>increased fourfold since </a:t>
            </a:r>
            <a:r>
              <a:rPr lang="en-US" dirty="0" smtClean="0"/>
              <a:t>2005)</a:t>
            </a:r>
          </a:p>
          <a:p>
            <a:pPr lvl="1"/>
            <a:r>
              <a:rPr lang="en-US" dirty="0" smtClean="0"/>
              <a:t>Meeting 36m gallon RFS goal by 2022 would require entire field corn crop </a:t>
            </a:r>
            <a:endParaRPr lang="en-US" dirty="0" smtClean="0"/>
          </a:p>
          <a:p>
            <a:r>
              <a:rPr lang="en-US" dirty="0" smtClean="0"/>
              <a:t>Thanks </a:t>
            </a:r>
            <a:r>
              <a:rPr lang="en-US" dirty="0"/>
              <a:t>to the Iowa Caucuses?</a:t>
            </a:r>
          </a:p>
          <a:p>
            <a:pPr lvl="1"/>
            <a:endParaRPr lang="en-US" dirty="0"/>
          </a:p>
        </p:txBody>
      </p:sp>
    </p:spTree>
    <p:extLst>
      <p:ext uri="{BB962C8B-B14F-4D97-AF65-F5344CB8AC3E}">
        <p14:creationId xmlns:p14="http://schemas.microsoft.com/office/powerpoint/2010/main" val="366636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Policy response: Be </a:t>
            </a:r>
            <a:r>
              <a:rPr lang="en-US" dirty="0" smtClean="0"/>
              <a:t>careful what you wish for</a:t>
            </a:r>
            <a:endParaRPr lang="en-US" dirty="0"/>
          </a:p>
        </p:txBody>
      </p:sp>
      <p:sp>
        <p:nvSpPr>
          <p:cNvPr id="3" name="Content Placeholder 2"/>
          <p:cNvSpPr>
            <a:spLocks noGrp="1"/>
          </p:cNvSpPr>
          <p:nvPr>
            <p:ph idx="1"/>
          </p:nvPr>
        </p:nvSpPr>
        <p:spPr>
          <a:xfrm>
            <a:off x="1043492" y="1600200"/>
            <a:ext cx="7490908" cy="4232429"/>
          </a:xfrm>
        </p:spPr>
        <p:txBody>
          <a:bodyPr>
            <a:normAutofit/>
          </a:bodyPr>
          <a:lstStyle/>
          <a:p>
            <a:r>
              <a:rPr lang="en-US" dirty="0" smtClean="0"/>
              <a:t>Europe’s “Renewable Fuel Standard” subsidized renewable fuels</a:t>
            </a:r>
          </a:p>
          <a:p>
            <a:pPr lvl="1"/>
            <a:r>
              <a:rPr lang="en-US" dirty="0" smtClean="0"/>
              <a:t>What’s </a:t>
            </a:r>
            <a:r>
              <a:rPr lang="en-US" dirty="0" smtClean="0"/>
              <a:t>“renewable”?</a:t>
            </a:r>
          </a:p>
          <a:p>
            <a:r>
              <a:rPr lang="en-US" dirty="0" smtClean="0"/>
              <a:t>Europe declared wood to be “renewable” for its RFS—why not?</a:t>
            </a:r>
          </a:p>
          <a:p>
            <a:pPr lvl="1"/>
            <a:r>
              <a:rPr lang="en-US" dirty="0" smtClean="0"/>
              <a:t>Credit worth $68/</a:t>
            </a:r>
            <a:r>
              <a:rPr lang="en-US" dirty="0" err="1" smtClean="0"/>
              <a:t>MWh</a:t>
            </a:r>
            <a:endParaRPr lang="en-US" dirty="0" smtClean="0"/>
          </a:p>
        </p:txBody>
      </p:sp>
    </p:spTree>
    <p:extLst>
      <p:ext uri="{BB962C8B-B14F-4D97-AF65-F5344CB8AC3E}">
        <p14:creationId xmlns:p14="http://schemas.microsoft.com/office/powerpoint/2010/main" val="14335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685800"/>
          </a:xfrm>
        </p:spPr>
        <p:txBody>
          <a:bodyPr>
            <a:normAutofit fontScale="90000"/>
          </a:bodyPr>
          <a:lstStyle/>
          <a:p>
            <a:r>
              <a:rPr lang="en-US" dirty="0" smtClean="0"/>
              <a:t>No free lunch</a:t>
            </a:r>
            <a:endParaRPr lang="en-US" dirty="0"/>
          </a:p>
        </p:txBody>
      </p:sp>
      <p:sp>
        <p:nvSpPr>
          <p:cNvPr id="3" name="Content Placeholder 2"/>
          <p:cNvSpPr>
            <a:spLocks noGrp="1"/>
          </p:cNvSpPr>
          <p:nvPr>
            <p:ph idx="1"/>
          </p:nvPr>
        </p:nvSpPr>
        <p:spPr>
          <a:xfrm>
            <a:off x="1043492" y="990600"/>
            <a:ext cx="7262308" cy="4842029"/>
          </a:xfrm>
        </p:spPr>
        <p:txBody>
          <a:bodyPr>
            <a:noAutofit/>
          </a:bodyPr>
          <a:lstStyle/>
          <a:p>
            <a:r>
              <a:rPr lang="en-US" sz="2200" dirty="0" smtClean="0"/>
              <a:t>Total consumption of electricity will rise as global incomes rise: U.S. per capita consumption is 3.4x that of China</a:t>
            </a:r>
          </a:p>
          <a:p>
            <a:r>
              <a:rPr lang="en-US" sz="2200" dirty="0" smtClean="0"/>
              <a:t>Alternative sources of energy remains persistently more costly than energy from fossil fuels, particularly shale gas</a:t>
            </a:r>
          </a:p>
          <a:p>
            <a:r>
              <a:rPr lang="en-US" sz="2200" dirty="0"/>
              <a:t>Hydrofracking has </a:t>
            </a:r>
            <a:r>
              <a:rPr lang="en-US" sz="2200" dirty="0" smtClean="0"/>
              <a:t>driven down natural gas price, reducing </a:t>
            </a:r>
            <a:r>
              <a:rPr lang="en-US" sz="2200" dirty="0"/>
              <a:t>the cost of home heating &amp; electricity </a:t>
            </a:r>
            <a:r>
              <a:rPr lang="en-US" sz="2200" dirty="0" smtClean="0"/>
              <a:t>generation</a:t>
            </a:r>
          </a:p>
          <a:p>
            <a:r>
              <a:rPr lang="en-US" sz="2200" dirty="0" smtClean="0"/>
              <a:t>Shale gas displaces </a:t>
            </a:r>
          </a:p>
          <a:p>
            <a:pPr lvl="1"/>
            <a:r>
              <a:rPr lang="en-US" sz="1800" dirty="0" smtClean="0"/>
              <a:t>Foreign energy sources—IEA predicts U.S. energy independence</a:t>
            </a:r>
            <a:endParaRPr lang="en-US" sz="1800" dirty="0"/>
          </a:p>
          <a:p>
            <a:pPr lvl="1"/>
            <a:r>
              <a:rPr lang="en-US" sz="1800" dirty="0" smtClean="0"/>
              <a:t>Coal—worse in human &amp; environmental terms</a:t>
            </a:r>
          </a:p>
          <a:p>
            <a:r>
              <a:rPr lang="en-US" sz="2200" dirty="0" smtClean="0"/>
              <a:t>These rewards don’t come without risk </a:t>
            </a:r>
          </a:p>
        </p:txBody>
      </p:sp>
    </p:spTree>
    <p:extLst>
      <p:ext uri="{BB962C8B-B14F-4D97-AF65-F5344CB8AC3E}">
        <p14:creationId xmlns:p14="http://schemas.microsoft.com/office/powerpoint/2010/main" val="380109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Iris . .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1376572"/>
              </p:ext>
            </p:extLst>
          </p:nvPr>
        </p:nvGraphicFramePr>
        <p:xfrm>
          <a:off x="533400" y="1447800"/>
          <a:ext cx="7924800" cy="4384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92937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childTnLst>
                                    <p:set>
                                      <p:cBhvr>
                                        <p:cTn id="6"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7" dur="500"/>
                                        <p:tgtEl>
                                          <p:spTgt spid="4">
                                            <p:graphicEl>
                                              <a:chart seriesIdx="0"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1">
        <p:bldSub>
          <a:bldChart bld="series" animBg="0"/>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Policy response: Be </a:t>
            </a:r>
            <a:r>
              <a:rPr lang="en-US" dirty="0" smtClean="0"/>
              <a:t>careful what you wish for</a:t>
            </a:r>
            <a:endParaRPr lang="en-US" dirty="0"/>
          </a:p>
        </p:txBody>
      </p:sp>
      <p:sp>
        <p:nvSpPr>
          <p:cNvPr id="3" name="Content Placeholder 2"/>
          <p:cNvSpPr>
            <a:spLocks noGrp="1"/>
          </p:cNvSpPr>
          <p:nvPr>
            <p:ph idx="1"/>
          </p:nvPr>
        </p:nvSpPr>
        <p:spPr>
          <a:xfrm>
            <a:off x="1043492" y="1600201"/>
            <a:ext cx="7490908" cy="3657600"/>
          </a:xfrm>
        </p:spPr>
        <p:txBody>
          <a:bodyPr>
            <a:normAutofit/>
          </a:bodyPr>
          <a:lstStyle/>
          <a:p>
            <a:r>
              <a:rPr lang="en-US" dirty="0" smtClean="0"/>
              <a:t>Europe’s “Renewable Fuel Standard” subsidized renewable fuels</a:t>
            </a:r>
          </a:p>
          <a:p>
            <a:pPr lvl="1"/>
            <a:r>
              <a:rPr lang="en-US" dirty="0" smtClean="0"/>
              <a:t>What’s </a:t>
            </a:r>
            <a:r>
              <a:rPr lang="en-US" dirty="0" smtClean="0"/>
              <a:t>“renewable”?</a:t>
            </a:r>
          </a:p>
          <a:p>
            <a:r>
              <a:rPr lang="en-US" dirty="0" smtClean="0"/>
              <a:t>Europe declared wood to be “renewable” for its RFS—why not?</a:t>
            </a:r>
          </a:p>
          <a:p>
            <a:pPr lvl="1"/>
            <a:r>
              <a:rPr lang="en-US" dirty="0" smtClean="0"/>
              <a:t>Credit worth $68/</a:t>
            </a:r>
            <a:r>
              <a:rPr lang="en-US" dirty="0" err="1" smtClean="0"/>
              <a:t>MWh</a:t>
            </a:r>
            <a:endParaRPr lang="en-US" dirty="0" smtClean="0"/>
          </a:p>
        </p:txBody>
      </p:sp>
      <p:sp>
        <p:nvSpPr>
          <p:cNvPr id="4" name="Content Placeholder 2"/>
          <p:cNvSpPr txBox="1">
            <a:spLocks/>
          </p:cNvSpPr>
          <p:nvPr/>
        </p:nvSpPr>
        <p:spPr>
          <a:xfrm>
            <a:off x="1043492" y="5181600"/>
            <a:ext cx="7490908" cy="914401"/>
          </a:xfrm>
          <a:prstGeom prst="rect">
            <a:avLst/>
          </a:prstGeom>
        </p:spPr>
        <p:txBody>
          <a:bodyPr vert="horz" lIns="91440" tIns="45720" rIns="91440" bIns="45720" rtlCol="0">
            <a:normAutofit lnSpcReduction="10000"/>
          </a:bodyPr>
          <a:lstStyle>
            <a:lvl1pPr marL="342900" indent="-27432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lvl="1"/>
            <a:r>
              <a:rPr lang="en-US" dirty="0" smtClean="0"/>
              <a:t>Canadian hardwood prices up 60% since 2011</a:t>
            </a:r>
            <a:endParaRPr lang="en-US" dirty="0" smtClean="0"/>
          </a:p>
        </p:txBody>
      </p:sp>
    </p:spTree>
    <p:extLst>
      <p:ext uri="{BB962C8B-B14F-4D97-AF65-F5344CB8AC3E}">
        <p14:creationId xmlns:p14="http://schemas.microsoft.com/office/powerpoint/2010/main" val="758307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Policy </a:t>
            </a:r>
            <a:r>
              <a:rPr lang="en-US" dirty="0" err="1" smtClean="0"/>
              <a:t>response:Be</a:t>
            </a:r>
            <a:r>
              <a:rPr lang="en-US" dirty="0" smtClean="0"/>
              <a:t> </a:t>
            </a:r>
            <a:r>
              <a:rPr lang="en-US" dirty="0" smtClean="0"/>
              <a:t>careful what you wish for</a:t>
            </a:r>
            <a:endParaRPr lang="en-US" dirty="0"/>
          </a:p>
        </p:txBody>
      </p:sp>
      <p:sp>
        <p:nvSpPr>
          <p:cNvPr id="3" name="Content Placeholder 2"/>
          <p:cNvSpPr>
            <a:spLocks noGrp="1"/>
          </p:cNvSpPr>
          <p:nvPr>
            <p:ph idx="1"/>
          </p:nvPr>
        </p:nvSpPr>
        <p:spPr/>
        <p:txBody>
          <a:bodyPr/>
          <a:lstStyle/>
          <a:p>
            <a:r>
              <a:rPr lang="en-US" dirty="0" err="1" smtClean="0"/>
              <a:t>Solyndra’s</a:t>
            </a:r>
            <a:r>
              <a:rPr lang="en-US" dirty="0" smtClean="0"/>
              <a:t> ½ B loan </a:t>
            </a:r>
            <a:r>
              <a:rPr lang="en-US" dirty="0" smtClean="0"/>
              <a:t>guarantee?</a:t>
            </a:r>
            <a:endParaRPr lang="en-US" dirty="0" smtClean="0"/>
          </a:p>
          <a:p>
            <a:r>
              <a:rPr lang="en-US" dirty="0" smtClean="0"/>
              <a:t>Electric car subsidies: Transfer from poor to rich?</a:t>
            </a:r>
          </a:p>
          <a:p>
            <a:r>
              <a:rPr lang="en-US" dirty="0" smtClean="0"/>
              <a:t>Economists solution: Tax what you don’t want, don’t subsidize what you think you do</a:t>
            </a:r>
            <a:endParaRPr lang="en-US" dirty="0"/>
          </a:p>
        </p:txBody>
      </p:sp>
    </p:spTree>
    <p:extLst>
      <p:ext uri="{BB962C8B-B14F-4D97-AF65-F5344CB8AC3E}">
        <p14:creationId xmlns:p14="http://schemas.microsoft.com/office/powerpoint/2010/main" val="19031473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study</a:t>
            </a:r>
            <a:endParaRPr lang="en-US" dirty="0"/>
          </a:p>
        </p:txBody>
      </p:sp>
      <p:sp>
        <p:nvSpPr>
          <p:cNvPr id="3" name="Content Placeholder 2"/>
          <p:cNvSpPr>
            <a:spLocks noGrp="1"/>
          </p:cNvSpPr>
          <p:nvPr>
            <p:ph idx="1"/>
          </p:nvPr>
        </p:nvSpPr>
        <p:spPr/>
        <p:txBody>
          <a:bodyPr/>
          <a:lstStyle/>
          <a:p>
            <a:r>
              <a:rPr lang="en-US" dirty="0" smtClean="0"/>
              <a:t>EPA/Interior/Energy agree in April 2012 to work together to improve knowledge</a:t>
            </a:r>
          </a:p>
          <a:p>
            <a:r>
              <a:rPr lang="en-US" dirty="0" smtClean="0"/>
              <a:t>EPA studying drinking water implications through multiple studies and exhaustive analysis of the </a:t>
            </a:r>
            <a:r>
              <a:rPr lang="en-US" dirty="0" smtClean="0"/>
              <a:t>data</a:t>
            </a:r>
          </a:p>
          <a:p>
            <a:r>
              <a:rPr lang="en-US" dirty="0" smtClean="0"/>
              <a:t>Let the numbers speak</a:t>
            </a:r>
            <a:endParaRPr lang="en-US" dirty="0" smtClean="0"/>
          </a:p>
          <a:p>
            <a:endParaRPr lang="en-US" dirty="0"/>
          </a:p>
        </p:txBody>
      </p:sp>
    </p:spTree>
    <p:extLst>
      <p:ext uri="{BB962C8B-B14F-4D97-AF65-F5344CB8AC3E}">
        <p14:creationId xmlns:p14="http://schemas.microsoft.com/office/powerpoint/2010/main" val="298074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We Agree Oil Companies Should Support Renewable Energy - YouTube.swf"/>
          <p:cNvPicPr>
            <a:picLocks noRot="1" noChangeAspect="1"/>
          </p:cNvPicPr>
          <p:nvPr>
            <a:videoFile r:link="rId1"/>
          </p:nvPr>
        </p:nvPicPr>
        <p:blipFill>
          <a:blip r:embed="rId3"/>
          <a:stretch>
            <a:fillRect/>
          </a:stretch>
        </p:blipFill>
        <p:spPr>
          <a:xfrm>
            <a:off x="25400" y="76200"/>
            <a:ext cx="9042400" cy="6781800"/>
          </a:xfrm>
          <a:prstGeom prst="rect">
            <a:avLst/>
          </a:prstGeom>
        </p:spPr>
      </p:pic>
    </p:spTree>
    <p:extLst>
      <p:ext uri="{BB962C8B-B14F-4D97-AF65-F5344CB8AC3E}">
        <p14:creationId xmlns:p14="http://schemas.microsoft.com/office/powerpoint/2010/main" val="25791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23635"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Gee, Iris . .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4115450"/>
              </p:ext>
            </p:extLst>
          </p:nvPr>
        </p:nvGraphicFramePr>
        <p:xfrm>
          <a:off x="533400" y="1447800"/>
          <a:ext cx="7924800" cy="4384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21978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childTnLst>
                                    <p:set>
                                      <p:cBhvr>
                                        <p:cTn id="6"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7" dur="500"/>
                                        <p:tgtEl>
                                          <p:spTgt spid="4">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1" nodeType="clickEffect">
                                  <p:stCondLst>
                                    <p:cond delay="0"/>
                                  </p:stCondLst>
                                  <p:childTnLst>
                                    <p:set>
                                      <p:cBhvr>
                                        <p:cTn id="11"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2" dur="500"/>
                                        <p:tgtEl>
                                          <p:spTgt spid="4">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1" nodeType="clickEffect">
                                  <p:stCondLst>
                                    <p:cond delay="0"/>
                                  </p:stCondLst>
                                  <p:childTnLst>
                                    <p:set>
                                      <p:cBhvr>
                                        <p:cTn id="16" dur="1" fill="hold">
                                          <p:stCondLst>
                                            <p:cond delay="0"/>
                                          </p:stCondLst>
                                        </p:cTn>
                                        <p:tgtEl>
                                          <p:spTgt spid="4">
                                            <p:graphicEl>
                                              <a:chart seriesIdx="2" categoryIdx="-4" bldStep="series"/>
                                            </p:graphicEl>
                                          </p:spTgt>
                                        </p:tgtEl>
                                        <p:attrNameLst>
                                          <p:attrName>style.visibility</p:attrName>
                                        </p:attrNameLst>
                                      </p:cBhvr>
                                      <p:to>
                                        <p:strVal val="visible"/>
                                      </p:to>
                                    </p:set>
                                    <p:animEffect transition="in" filter="wipe(left)">
                                      <p:cBhvr>
                                        <p:cTn id="17" dur="500"/>
                                        <p:tgtEl>
                                          <p:spTgt spid="4">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1">
        <p:bldSub>
          <a:bldChart bld="series" animBg="0"/>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762000"/>
          </a:xfrm>
        </p:spPr>
        <p:txBody>
          <a:bodyPr>
            <a:normAutofit/>
          </a:bodyPr>
          <a:lstStyle/>
          <a:p>
            <a:r>
              <a:rPr lang="en-US" dirty="0" smtClean="0"/>
              <a:t> The cost of energy matters</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196085452"/>
              </p:ext>
            </p:extLst>
          </p:nvPr>
        </p:nvGraphicFramePr>
        <p:xfrm>
          <a:off x="914400" y="1371600"/>
          <a:ext cx="73152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151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wipe(down)">
                                      <p:cBhvr>
                                        <p:cTn id="7" dur="500"/>
                                        <p:tgtEl>
                                          <p:spTgt spid="5">
                                            <p:graphicEl>
                                              <a:chart seriesIdx="0"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animBg="0"/>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838200"/>
          </a:xfrm>
        </p:spPr>
        <p:txBody>
          <a:bodyPr>
            <a:normAutofit/>
          </a:bodyPr>
          <a:lstStyle/>
          <a:p>
            <a:r>
              <a:rPr lang="en-US" dirty="0" smtClean="0"/>
              <a:t>The cost of energy matters</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385775873"/>
              </p:ext>
            </p:extLst>
          </p:nvPr>
        </p:nvGraphicFramePr>
        <p:xfrm>
          <a:off x="685800" y="914400"/>
          <a:ext cx="7772400"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8544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wipe(down)">
                                      <p:cBhvr>
                                        <p:cTn id="7" dur="500"/>
                                        <p:tgtEl>
                                          <p:spTgt spid="5">
                                            <p:graphicEl>
                                              <a:chart seriesIdx="0"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animBg="0"/>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Environmental Benefits </a:t>
            </a:r>
            <a:r>
              <a:rPr lang="en-US" sz="2700" dirty="0" smtClean="0"/>
              <a:t>(from Environmental Defense Fund briefing paper)</a:t>
            </a:r>
            <a:endParaRPr lang="en-US" dirty="0"/>
          </a:p>
        </p:txBody>
      </p:sp>
      <p:sp>
        <p:nvSpPr>
          <p:cNvPr id="3" name="Content Placeholder 2"/>
          <p:cNvSpPr>
            <a:spLocks noGrp="1"/>
          </p:cNvSpPr>
          <p:nvPr>
            <p:ph idx="1"/>
          </p:nvPr>
        </p:nvSpPr>
        <p:spPr>
          <a:xfrm>
            <a:off x="609600" y="1447800"/>
            <a:ext cx="7924800" cy="4724400"/>
          </a:xfrm>
        </p:spPr>
        <p:txBody>
          <a:bodyPr>
            <a:noAutofit/>
          </a:bodyPr>
          <a:lstStyle/>
          <a:p>
            <a:r>
              <a:rPr lang="en-US" sz="1850" b="1" dirty="0"/>
              <a:t>Exchanging natural gas for coal can cut conventional air pollution, help reduce greenhouse gas emissions from the power sector</a:t>
            </a:r>
          </a:p>
          <a:p>
            <a:pPr lvl="1"/>
            <a:r>
              <a:rPr lang="en-US" sz="1800" b="1" dirty="0" smtClean="0"/>
              <a:t>Half </a:t>
            </a:r>
            <a:r>
              <a:rPr lang="en-US" sz="1800" b="1" dirty="0"/>
              <a:t>the carbon dioxide of coal when </a:t>
            </a:r>
            <a:r>
              <a:rPr lang="en-US" sz="1800" b="1" dirty="0" smtClean="0"/>
              <a:t>burned</a:t>
            </a:r>
            <a:endParaRPr lang="en-US" sz="1800" b="1" dirty="0"/>
          </a:p>
          <a:p>
            <a:pPr lvl="1"/>
            <a:r>
              <a:rPr lang="en-US" sz="1800" b="1" dirty="0" smtClean="0"/>
              <a:t>Third </a:t>
            </a:r>
            <a:r>
              <a:rPr lang="en-US" sz="1800" b="1" dirty="0"/>
              <a:t>as much of the </a:t>
            </a:r>
            <a:r>
              <a:rPr lang="en-US" sz="1800" b="1" dirty="0" smtClean="0"/>
              <a:t>nitrogen </a:t>
            </a:r>
            <a:r>
              <a:rPr lang="en-US" sz="1800" b="1" dirty="0"/>
              <a:t>oxides that come from burning </a:t>
            </a:r>
            <a:r>
              <a:rPr lang="en-US" sz="1800" b="1" dirty="0" smtClean="0"/>
              <a:t>coal </a:t>
            </a:r>
            <a:endParaRPr lang="en-US" sz="1800" b="1" dirty="0"/>
          </a:p>
          <a:p>
            <a:pPr lvl="1"/>
            <a:r>
              <a:rPr lang="en-US" sz="1800" b="1" dirty="0"/>
              <a:t>A</a:t>
            </a:r>
            <a:r>
              <a:rPr lang="en-US" sz="1800" b="1" dirty="0" smtClean="0"/>
              <a:t>lmost </a:t>
            </a:r>
            <a:r>
              <a:rPr lang="en-US" sz="1800" b="1" dirty="0"/>
              <a:t>none of the mercury and sulfur dioxides </a:t>
            </a:r>
            <a:r>
              <a:rPr lang="en-US" sz="1800" b="1" dirty="0" smtClean="0"/>
              <a:t>from </a:t>
            </a:r>
            <a:r>
              <a:rPr lang="en-US" sz="1800" b="1" dirty="0"/>
              <a:t>burning coal or </a:t>
            </a:r>
            <a:r>
              <a:rPr lang="en-US" sz="1800" b="1" dirty="0" smtClean="0"/>
              <a:t>oil</a:t>
            </a:r>
            <a:endParaRPr lang="en-US" sz="1800" b="1" dirty="0"/>
          </a:p>
          <a:p>
            <a:r>
              <a:rPr lang="en-US" sz="1850" b="1" dirty="0" smtClean="0"/>
              <a:t>Could end </a:t>
            </a:r>
            <a:r>
              <a:rPr lang="en-US" sz="1850" b="1" dirty="0"/>
              <a:t>mountaintop removal mining and other environmentally disastrous industry </a:t>
            </a:r>
            <a:r>
              <a:rPr lang="en-US" sz="1850" b="1" dirty="0" smtClean="0"/>
              <a:t>practices</a:t>
            </a:r>
          </a:p>
          <a:p>
            <a:r>
              <a:rPr lang="en-US" sz="1850" b="1" dirty="0" smtClean="0"/>
              <a:t>Natural </a:t>
            </a:r>
            <a:r>
              <a:rPr lang="en-US" sz="1850" b="1" dirty="0"/>
              <a:t>gas-fired power plants can cycle up quickly, they can be a nimble enabler of intermittent renewable energy sources in combination with demand response and emerging large-scale energy storage </a:t>
            </a:r>
            <a:r>
              <a:rPr lang="en-US" sz="1850" b="1" dirty="0" smtClean="0"/>
              <a:t>technologies</a:t>
            </a:r>
            <a:endParaRPr lang="en-US" sz="1850" b="1" dirty="0"/>
          </a:p>
        </p:txBody>
      </p:sp>
    </p:spTree>
    <p:extLst>
      <p:ext uri="{BB962C8B-B14F-4D97-AF65-F5344CB8AC3E}">
        <p14:creationId xmlns:p14="http://schemas.microsoft.com/office/powerpoint/2010/main" val="137791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Other Shale Gas Benefits </a:t>
            </a:r>
            <a:r>
              <a:rPr lang="en-US" sz="2400" dirty="0" smtClean="0"/>
              <a:t>(from Environmental Defense Fund briefing paper)</a:t>
            </a:r>
            <a:endParaRPr lang="en-US" sz="2800" dirty="0"/>
          </a:p>
        </p:txBody>
      </p:sp>
      <p:sp>
        <p:nvSpPr>
          <p:cNvPr id="3" name="Content Placeholder 2"/>
          <p:cNvSpPr>
            <a:spLocks noGrp="1"/>
          </p:cNvSpPr>
          <p:nvPr>
            <p:ph idx="1"/>
          </p:nvPr>
        </p:nvSpPr>
        <p:spPr/>
        <p:txBody>
          <a:bodyPr>
            <a:normAutofit fontScale="70000" lnSpcReduction="20000"/>
          </a:bodyPr>
          <a:lstStyle/>
          <a:p>
            <a:r>
              <a:rPr lang="en-US" dirty="0" smtClean="0"/>
              <a:t>Job creation: Rising </a:t>
            </a:r>
            <a:r>
              <a:rPr lang="en-US" dirty="0"/>
              <a:t>demand for technical and </a:t>
            </a:r>
            <a:r>
              <a:rPr lang="en-US" dirty="0" smtClean="0"/>
              <a:t>prof services, </a:t>
            </a:r>
            <a:r>
              <a:rPr lang="en-US" dirty="0"/>
              <a:t>for steel, pipelines and storage facilities, </a:t>
            </a:r>
            <a:r>
              <a:rPr lang="en-US" dirty="0" smtClean="0"/>
              <a:t>ancillary </a:t>
            </a:r>
            <a:r>
              <a:rPr lang="en-US" dirty="0"/>
              <a:t>goods and </a:t>
            </a:r>
            <a:r>
              <a:rPr lang="en-US" dirty="0" smtClean="0"/>
              <a:t>services</a:t>
            </a:r>
          </a:p>
          <a:p>
            <a:r>
              <a:rPr lang="en-US" dirty="0" smtClean="0"/>
              <a:t>Expansion </a:t>
            </a:r>
            <a:r>
              <a:rPr lang="en-US" dirty="0"/>
              <a:t>in the </a:t>
            </a:r>
            <a:r>
              <a:rPr lang="en-US" b="1" dirty="0"/>
              <a:t>American chemical industry</a:t>
            </a:r>
            <a:r>
              <a:rPr lang="en-US" dirty="0"/>
              <a:t>, with Dow and DuPont now building new plants close to shale </a:t>
            </a:r>
            <a:r>
              <a:rPr lang="en-US" dirty="0" smtClean="0"/>
              <a:t>formations</a:t>
            </a:r>
          </a:p>
          <a:p>
            <a:r>
              <a:rPr lang="en-US" dirty="0" smtClean="0"/>
              <a:t>Revival </a:t>
            </a:r>
            <a:r>
              <a:rPr lang="en-US" dirty="0"/>
              <a:t>in </a:t>
            </a:r>
            <a:r>
              <a:rPr lang="en-US" b="1" dirty="0"/>
              <a:t>U.S steelmaking and other manufacturing industries</a:t>
            </a:r>
            <a:r>
              <a:rPr lang="en-US" dirty="0"/>
              <a:t>. Nucor, which uses natural gas to make steel, is building a $750-million facility in Louisiana, just eight years after shutting down a similar plant in the same </a:t>
            </a:r>
            <a:r>
              <a:rPr lang="en-US" dirty="0" smtClean="0"/>
              <a:t>state</a:t>
            </a:r>
            <a:endParaRPr lang="en-US" dirty="0" smtClean="0"/>
          </a:p>
          <a:p>
            <a:r>
              <a:rPr lang="en-US" dirty="0" smtClean="0"/>
              <a:t>Potential U.S</a:t>
            </a:r>
            <a:r>
              <a:rPr lang="en-US" dirty="0"/>
              <a:t>. energy independence and </a:t>
            </a:r>
            <a:r>
              <a:rPr lang="en-US" dirty="0" smtClean="0"/>
              <a:t>enhanced energy security </a:t>
            </a:r>
            <a:endParaRPr lang="en-US" dirty="0"/>
          </a:p>
          <a:p>
            <a:endParaRPr lang="en-US" dirty="0"/>
          </a:p>
        </p:txBody>
      </p:sp>
    </p:spTree>
    <p:extLst>
      <p:ext uri="{BB962C8B-B14F-4D97-AF65-F5344CB8AC3E}">
        <p14:creationId xmlns:p14="http://schemas.microsoft.com/office/powerpoint/2010/main" val="2634643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762000"/>
          </a:xfrm>
        </p:spPr>
        <p:txBody>
          <a:bodyPr/>
          <a:lstStyle/>
          <a:p>
            <a:r>
              <a:rPr lang="en-US" dirty="0" smtClean="0"/>
              <a:t>Health Impacts</a:t>
            </a:r>
            <a:endParaRPr lang="en-US" dirty="0"/>
          </a:p>
        </p:txBody>
      </p:sp>
      <p:sp>
        <p:nvSpPr>
          <p:cNvPr id="3" name="Content Placeholder 2"/>
          <p:cNvSpPr>
            <a:spLocks noGrp="1"/>
          </p:cNvSpPr>
          <p:nvPr>
            <p:ph idx="1"/>
          </p:nvPr>
        </p:nvSpPr>
        <p:spPr>
          <a:xfrm>
            <a:off x="1043492" y="1143000"/>
            <a:ext cx="6777317" cy="4689629"/>
          </a:xfrm>
        </p:spPr>
        <p:txBody>
          <a:bodyPr>
            <a:normAutofit/>
          </a:bodyPr>
          <a:lstStyle/>
          <a:p>
            <a:r>
              <a:rPr lang="en-US" dirty="0" smtClean="0"/>
              <a:t>Claims of health impacts of hydrofracking are disputed in the public record</a:t>
            </a:r>
          </a:p>
          <a:p>
            <a:r>
              <a:rPr lang="en-US" dirty="0" smtClean="0"/>
              <a:t>Health consequences of coal mining are undisputed</a:t>
            </a:r>
          </a:p>
          <a:p>
            <a:pPr lvl="1"/>
            <a:r>
              <a:rPr lang="en-US" dirty="0" smtClean="0"/>
              <a:t>Deaths</a:t>
            </a:r>
          </a:p>
          <a:p>
            <a:pPr lvl="1"/>
            <a:r>
              <a:rPr lang="en-US" dirty="0" smtClean="0"/>
              <a:t>Permanent disability (full/partial)</a:t>
            </a:r>
            <a:endParaRPr lang="en-US" dirty="0" smtClean="0"/>
          </a:p>
          <a:p>
            <a:pPr lvl="1"/>
            <a:r>
              <a:rPr lang="en-US" dirty="0" smtClean="0"/>
              <a:t>Mountaintop removal, impact of spoils</a:t>
            </a:r>
          </a:p>
        </p:txBody>
      </p:sp>
    </p:spTree>
    <p:extLst>
      <p:ext uri="{BB962C8B-B14F-4D97-AF65-F5344CB8AC3E}">
        <p14:creationId xmlns:p14="http://schemas.microsoft.com/office/powerpoint/2010/main" val="324698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1683</TotalTime>
  <Words>907</Words>
  <Application>Microsoft Office PowerPoint</Application>
  <PresentationFormat>On-screen Show (4:3)</PresentationFormat>
  <Paragraphs>92</Paragraphs>
  <Slides>23</Slides>
  <Notes>0</Notes>
  <HiddenSlides>0</HiddenSlides>
  <MMClips>1</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Austin</vt:lpstr>
      <vt:lpstr>1_Austin</vt:lpstr>
      <vt:lpstr>Life in an imperfect world:  The case for hydrofracking</vt:lpstr>
      <vt:lpstr>No free lunch</vt:lpstr>
      <vt:lpstr>PowerPoint Presentation</vt:lpstr>
      <vt:lpstr>Gee, Iris . . .</vt:lpstr>
      <vt:lpstr> The cost of energy matters</vt:lpstr>
      <vt:lpstr>The cost of energy matters</vt:lpstr>
      <vt:lpstr>Environmental Benefits (from Environmental Defense Fund briefing paper)</vt:lpstr>
      <vt:lpstr>Other Shale Gas Benefits (from Environmental Defense Fund briefing paper)</vt:lpstr>
      <vt:lpstr>Health Impacts</vt:lpstr>
      <vt:lpstr>Coal Fatalities</vt:lpstr>
      <vt:lpstr>Health Impacts: HVHF</vt:lpstr>
      <vt:lpstr>Climate Change Impact</vt:lpstr>
      <vt:lpstr>A commentary on “The greenhouse-gas footprint of natural gas in shale formations”  by R.W. Howarth, R. Santoro, and Anthony Ingraffea Lawrence M. Cathles III &amp; Larry Brown &amp; Milton Taam &amp; Andrew Hunter</vt:lpstr>
      <vt:lpstr>Deutsche Bank Climate  Change Advisors , posted by Worldwatch Institute</vt:lpstr>
      <vt:lpstr>Climate Change Impact</vt:lpstr>
      <vt:lpstr>What’s the policy response?</vt:lpstr>
      <vt:lpstr>Regulation &amp; voluntary compliance</vt:lpstr>
      <vt:lpstr>Policy response: Be careful what you wish for</vt:lpstr>
      <vt:lpstr>Policy response: Be careful what you wish for</vt:lpstr>
      <vt:lpstr>Back to Iris . . .</vt:lpstr>
      <vt:lpstr>Policy response: Be careful what you wish for</vt:lpstr>
      <vt:lpstr>Policy response:Be careful what you wish for</vt:lpstr>
      <vt:lpstr>More study</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Kent Gardner</dc:creator>
  <cp:lastModifiedBy>Kent Gardner</cp:lastModifiedBy>
  <cp:revision>47</cp:revision>
  <dcterms:created xsi:type="dcterms:W3CDTF">2013-04-07T18:57:25Z</dcterms:created>
  <dcterms:modified xsi:type="dcterms:W3CDTF">2013-04-10T16:54:29Z</dcterms:modified>
</cp:coreProperties>
</file>